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9" r:id="rId2"/>
    <p:sldId id="432" r:id="rId3"/>
    <p:sldId id="256" r:id="rId4"/>
    <p:sldId id="433" r:id="rId5"/>
    <p:sldId id="270" r:id="rId6"/>
  </p:sldIdLst>
  <p:sldSz cx="18288000" cy="10287000"/>
  <p:notesSz cx="6858000" cy="9144000"/>
  <p:embeddedFontLst>
    <p:embeddedFont>
      <p:font typeface="Bierstadt" panose="020B0004020202020204" pitchFamily="34" charset="0"/>
      <p:regular r:id="rId8"/>
      <p:bold r:id="rId9"/>
      <p:boldItalic r:id="rId10"/>
    </p:embeddedFont>
    <p:embeddedFont>
      <p:font typeface="Canva Sans" panose="020B0604020202020204" charset="0"/>
      <p:regular r:id="rId11"/>
    </p:embeddedFont>
    <p:embeddedFont>
      <p:font typeface="Inter Bold" panose="020B0604020202020204" charset="0"/>
      <p:regular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2C656-B385-4EE8-9B68-346A902D8C44}" type="datetimeFigureOut">
              <a:rPr lang="es-419" smtClean="0"/>
              <a:t>15/10/2024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0CE9C-CB0F-441B-A646-2BB4D45CE26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10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48EC5-09F5-49BF-960F-B0B96DA6B509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555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740129D5-AA38-F333-C8C2-B638C07953F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337997" y="0"/>
            <a:ext cx="13948683" cy="10287000"/>
            <a:chOff x="2891998" y="0"/>
            <a:chExt cx="9299122" cy="6858000"/>
          </a:xfrm>
        </p:grpSpPr>
        <p:pic>
          <p:nvPicPr>
            <p:cNvPr id="22" name="Imagen 21" descr="Diagrama&#10;&#10;Descripción generada automáticamente">
              <a:extLst>
                <a:ext uri="{FF2B5EF4-FFF2-40B4-BE49-F238E27FC236}">
                  <a16:creationId xmlns:a16="http://schemas.microsoft.com/office/drawing/2014/main" id="{BC1029F9-FE82-D4B5-6E4A-70D0A60B858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8" r="1"/>
            <a:stretch/>
          </p:blipFill>
          <p:spPr>
            <a:xfrm>
              <a:off x="5268036" y="0"/>
              <a:ext cx="6923084" cy="6858000"/>
            </a:xfrm>
            <a:prstGeom prst="rect">
              <a:avLst/>
            </a:prstGeom>
          </p:spPr>
        </p:pic>
        <p:pic>
          <p:nvPicPr>
            <p:cNvPr id="24" name="Imagen 23" descr="Diagrama&#10;&#10;Descripción generada automáticamente">
              <a:extLst>
                <a:ext uri="{FF2B5EF4-FFF2-40B4-BE49-F238E27FC236}">
                  <a16:creationId xmlns:a16="http://schemas.microsoft.com/office/drawing/2014/main" id="{1914576A-A165-8C61-8409-1ADCCDCEBE1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17" t="26489"/>
            <a:stretch/>
          </p:blipFill>
          <p:spPr>
            <a:xfrm>
              <a:off x="2891998" y="1816648"/>
              <a:ext cx="9299122" cy="5041352"/>
            </a:xfrm>
            <a:prstGeom prst="rect">
              <a:avLst/>
            </a:prstGeom>
          </p:spPr>
        </p:pic>
      </p:grpSp>
      <p:pic>
        <p:nvPicPr>
          <p:cNvPr id="21" name="Imagen 20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0627FF8-1044-9BF3-A9E3-7D5AE8862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53" y="1066685"/>
            <a:ext cx="4102619" cy="854405"/>
          </a:xfrm>
          <a:prstGeom prst="rect">
            <a:avLst/>
          </a:prstGeom>
        </p:spPr>
      </p:pic>
      <p:pic>
        <p:nvPicPr>
          <p:cNvPr id="26" name="Imagen 25" descr="Logotipo&#10;&#10;Descripción generada automáticamente">
            <a:extLst>
              <a:ext uri="{FF2B5EF4-FFF2-40B4-BE49-F238E27FC236}">
                <a16:creationId xmlns:a16="http://schemas.microsoft.com/office/drawing/2014/main" id="{58188766-894E-090E-9646-7A4153F01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26753" r="18645" b="27014"/>
          <a:stretch/>
        </p:blipFill>
        <p:spPr>
          <a:xfrm>
            <a:off x="7342094" y="985442"/>
            <a:ext cx="1801913" cy="979352"/>
          </a:xfrm>
          <a:prstGeom prst="rect">
            <a:avLst/>
          </a:prstGeom>
        </p:spPr>
      </p:pic>
      <p:sp>
        <p:nvSpPr>
          <p:cNvPr id="27" name="object 12">
            <a:extLst>
              <a:ext uri="{FF2B5EF4-FFF2-40B4-BE49-F238E27FC236}">
                <a16:creationId xmlns:a16="http://schemas.microsoft.com/office/drawing/2014/main" id="{70B4CC4B-3530-EECC-290D-5736652F5284}"/>
              </a:ext>
            </a:extLst>
          </p:cNvPr>
          <p:cNvSpPr txBox="1"/>
          <p:nvPr/>
        </p:nvSpPr>
        <p:spPr>
          <a:xfrm>
            <a:off x="381000" y="6387972"/>
            <a:ext cx="6331349" cy="1430494"/>
          </a:xfrm>
          <a:prstGeom prst="rect">
            <a:avLst/>
          </a:prstGeom>
        </p:spPr>
        <p:txBody>
          <a:bodyPr vert="horz" wrap="square" lIns="0" tIns="57759" rIns="0" bIns="0" rtlCol="0">
            <a:spAutoFit/>
          </a:bodyPr>
          <a:lstStyle/>
          <a:p>
            <a:pPr marL="843290" marR="4622" lvl="2">
              <a:lnSpc>
                <a:spcPts val="3411"/>
              </a:lnSpc>
              <a:spcBef>
                <a:spcPts val="455"/>
              </a:spcBef>
            </a:pPr>
            <a:br>
              <a:rPr lang="es-EC" sz="3274" b="1" spc="127" dirty="0">
                <a:latin typeface="Bierstadt" panose="020B0004020202020204" pitchFamily="34" charset="0"/>
                <a:cs typeface="Arial"/>
              </a:rPr>
            </a:br>
            <a:r>
              <a:rPr lang="es-EC" sz="3274" b="1" spc="127" dirty="0">
                <a:latin typeface="Bierstadt" panose="020B0004020202020204" pitchFamily="34" charset="0"/>
                <a:cs typeface="Arial"/>
              </a:rPr>
              <a:t>Guayaquil, 2024</a:t>
            </a:r>
          </a:p>
          <a:p>
            <a:pPr marL="11552" marR="4622">
              <a:lnSpc>
                <a:spcPts val="3411"/>
              </a:lnSpc>
              <a:spcBef>
                <a:spcPts val="455"/>
              </a:spcBef>
            </a:pPr>
            <a:endParaRPr sz="3274" dirty="0">
              <a:latin typeface="Bierstadt" panose="020B0004020202020204" pitchFamily="34" charset="0"/>
              <a:cs typeface="Arial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059CDB2-A562-25A7-D1BC-5BF6AAE43045}"/>
              </a:ext>
            </a:extLst>
          </p:cNvPr>
          <p:cNvSpPr/>
          <p:nvPr/>
        </p:nvSpPr>
        <p:spPr>
          <a:xfrm>
            <a:off x="1150253" y="3535604"/>
            <a:ext cx="9495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b="1" dirty="0"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PROGRAMA EN GESTIÓN DE INNOVACIÓN CON FOCO EN AGRITECH PARA EL FORTALECIMIENTO DE CAPACIDADES DE LOS GAD PROVINCIALES</a:t>
            </a:r>
            <a:endParaRPr lang="es-EC" sz="3600" b="1" dirty="0"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9461A13-C438-EC97-1678-9C90EEAA15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90500" y="-114300"/>
            <a:ext cx="18669000" cy="10515600"/>
            <a:chOff x="0" y="0"/>
            <a:chExt cx="12192000" cy="6858000"/>
          </a:xfrm>
        </p:grpSpPr>
        <p:pic>
          <p:nvPicPr>
            <p:cNvPr id="3" name="Imagen 2" descr="Diagrama&#10;&#10;Descripción generada automáticamente">
              <a:extLst>
                <a:ext uri="{FF2B5EF4-FFF2-40B4-BE49-F238E27FC236}">
                  <a16:creationId xmlns:a16="http://schemas.microsoft.com/office/drawing/2014/main" id="{462067E1-E1E2-35B2-1D82-B14904FAD6D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4" b="16464"/>
            <a:stretch/>
          </p:blipFill>
          <p:spPr>
            <a:xfrm>
              <a:off x="0" y="1287897"/>
              <a:ext cx="12190240" cy="5570103"/>
            </a:xfrm>
            <a:prstGeom prst="rect">
              <a:avLst/>
            </a:prstGeom>
          </p:spPr>
        </p:pic>
        <p:pic>
          <p:nvPicPr>
            <p:cNvPr id="5" name="Imagen 4" descr="Diagrama&#10;&#10;Descripción generada automáticamente">
              <a:extLst>
                <a:ext uri="{FF2B5EF4-FFF2-40B4-BE49-F238E27FC236}">
                  <a16:creationId xmlns:a16="http://schemas.microsoft.com/office/drawing/2014/main" id="{65958B58-050D-BA0A-7A9B-BCB93930AB2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1"/>
            <a:stretch/>
          </p:blipFill>
          <p:spPr>
            <a:xfrm>
              <a:off x="1760" y="0"/>
              <a:ext cx="12190240" cy="1287897"/>
            </a:xfrm>
            <a:prstGeom prst="rect">
              <a:avLst/>
            </a:prstGeom>
          </p:spPr>
        </p:pic>
      </p:grpSp>
      <p:sp>
        <p:nvSpPr>
          <p:cNvPr id="4" name="object 12">
            <a:extLst>
              <a:ext uri="{FF2B5EF4-FFF2-40B4-BE49-F238E27FC236}">
                <a16:creationId xmlns:a16="http://schemas.microsoft.com/office/drawing/2014/main" id="{D848CE84-745F-F8E5-A7C8-879B2745542D}"/>
              </a:ext>
            </a:extLst>
          </p:cNvPr>
          <p:cNvSpPr txBox="1"/>
          <p:nvPr/>
        </p:nvSpPr>
        <p:spPr>
          <a:xfrm>
            <a:off x="228600" y="419100"/>
            <a:ext cx="9601200" cy="4899392"/>
          </a:xfrm>
          <a:prstGeom prst="rect">
            <a:avLst/>
          </a:prstGeom>
        </p:spPr>
        <p:txBody>
          <a:bodyPr vert="horz" wrap="square" lIns="0" tIns="57759" rIns="0" bIns="0" rtlCol="0">
            <a:spAutoFit/>
          </a:bodyPr>
          <a:lstStyle/>
          <a:p>
            <a:pPr marL="843290" marR="4622" lvl="2">
              <a:lnSpc>
                <a:spcPts val="3411"/>
              </a:lnSpc>
              <a:spcBef>
                <a:spcPts val="455"/>
              </a:spcBef>
            </a:pPr>
            <a:r>
              <a:rPr lang="es-EC" sz="3600" b="1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OBJETIVO</a:t>
            </a:r>
            <a:r>
              <a:rPr lang="es-EC" sz="3274" b="1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 </a:t>
            </a:r>
            <a:br>
              <a:rPr lang="es-EC" sz="3274" b="1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</a:br>
            <a:endParaRPr lang="es-EC" sz="3274" b="1" spc="127" dirty="0">
              <a:solidFill>
                <a:schemeClr val="bg1"/>
              </a:solidFill>
              <a:latin typeface="Bierstadt" panose="020B0004020202020204" pitchFamily="34" charset="0"/>
              <a:cs typeface="Arial"/>
            </a:endParaRPr>
          </a:p>
          <a:p>
            <a:pPr marL="843290" marR="4622" lvl="2" algn="just">
              <a:lnSpc>
                <a:spcPts val="3411"/>
              </a:lnSpc>
              <a:spcBef>
                <a:spcPts val="455"/>
              </a:spcBef>
            </a:pPr>
            <a:r>
              <a:rPr lang="es-419" sz="27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Desarrollar un programa de </a:t>
            </a:r>
            <a:r>
              <a:rPr lang="es-419" sz="2700" b="1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Gestión de la Innovación con enfoque en </a:t>
            </a:r>
            <a:r>
              <a:rPr lang="es-419" sz="2700" b="1" spc="127" dirty="0" err="1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Agritech</a:t>
            </a:r>
            <a:r>
              <a:rPr lang="es-419" sz="27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, que identifique </a:t>
            </a:r>
            <a:r>
              <a:rPr lang="es-419" sz="2700" b="1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oportunidades tecnológicas </a:t>
            </a:r>
            <a:r>
              <a:rPr lang="es-419" sz="27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en el sector agrícola, fortalezca las capacidades de los funcionarios y brinde asistencia técnica. Este programa proporcionará herramientas teóricas y prácticas para </a:t>
            </a:r>
            <a:r>
              <a:rPr lang="es-419" sz="2700" b="1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definir y potenciar ideas y soluciones tecnológicas</a:t>
            </a:r>
            <a:r>
              <a:rPr lang="es-419" sz="27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, que permita incrementar la productividad en el sector agropecuario.</a:t>
            </a:r>
          </a:p>
        </p:txBody>
      </p:sp>
    </p:spTree>
    <p:extLst>
      <p:ext uri="{BB962C8B-B14F-4D97-AF65-F5344CB8AC3E}">
        <p14:creationId xmlns:p14="http://schemas.microsoft.com/office/powerpoint/2010/main" val="205434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1500" y="5193431"/>
            <a:ext cx="3086100" cy="951829"/>
            <a:chOff x="0" y="0"/>
            <a:chExt cx="812800" cy="2506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9D70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81500" y="4979560"/>
            <a:ext cx="3086100" cy="689786"/>
            <a:chOff x="0" y="0"/>
            <a:chExt cx="812800" cy="1816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81672"/>
            </a:xfrm>
            <a:custGeom>
              <a:avLst/>
              <a:gdLst/>
              <a:ahLst/>
              <a:cxnLst/>
              <a:rect l="l" t="t" r="r" b="b"/>
              <a:pathLst>
                <a:path w="812800" h="181672">
                  <a:moveTo>
                    <a:pt x="0" y="0"/>
                  </a:moveTo>
                  <a:lnTo>
                    <a:pt x="812800" y="0"/>
                  </a:lnTo>
                  <a:lnTo>
                    <a:pt x="812800" y="181672"/>
                  </a:lnTo>
                  <a:lnTo>
                    <a:pt x="0" y="181672"/>
                  </a:lnTo>
                  <a:close/>
                </a:path>
              </a:pathLst>
            </a:custGeom>
            <a:solidFill>
              <a:srgbClr val="329D70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238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81500" y="4503645"/>
            <a:ext cx="3086100" cy="951829"/>
            <a:chOff x="0" y="0"/>
            <a:chExt cx="812800" cy="2506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5C494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53700" y="5193431"/>
            <a:ext cx="3086100" cy="951829"/>
            <a:chOff x="0" y="0"/>
            <a:chExt cx="812800" cy="2506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8AB4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553700" y="4979560"/>
            <a:ext cx="3086100" cy="689786"/>
            <a:chOff x="0" y="0"/>
            <a:chExt cx="812800" cy="1816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81672"/>
            </a:xfrm>
            <a:custGeom>
              <a:avLst/>
              <a:gdLst/>
              <a:ahLst/>
              <a:cxnLst/>
              <a:rect l="l" t="t" r="r" b="b"/>
              <a:pathLst>
                <a:path w="812800" h="181672">
                  <a:moveTo>
                    <a:pt x="0" y="0"/>
                  </a:moveTo>
                  <a:lnTo>
                    <a:pt x="812800" y="0"/>
                  </a:lnTo>
                  <a:lnTo>
                    <a:pt x="812800" y="181672"/>
                  </a:lnTo>
                  <a:lnTo>
                    <a:pt x="0" y="181672"/>
                  </a:lnTo>
                  <a:close/>
                </a:path>
              </a:pathLst>
            </a:custGeom>
            <a:solidFill>
              <a:srgbClr val="3F8AB4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238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553700" y="4503645"/>
            <a:ext cx="3086100" cy="951829"/>
            <a:chOff x="0" y="0"/>
            <a:chExt cx="812800" cy="2506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A6D4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5400" y="3750433"/>
            <a:ext cx="3086100" cy="951829"/>
            <a:chOff x="0" y="0"/>
            <a:chExt cx="812800" cy="2506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CA835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95400" y="3536562"/>
            <a:ext cx="3086100" cy="689786"/>
            <a:chOff x="0" y="0"/>
            <a:chExt cx="812800" cy="1816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181672"/>
            </a:xfrm>
            <a:custGeom>
              <a:avLst/>
              <a:gdLst/>
              <a:ahLst/>
              <a:cxnLst/>
              <a:rect l="l" t="t" r="r" b="b"/>
              <a:pathLst>
                <a:path w="812800" h="181672">
                  <a:moveTo>
                    <a:pt x="0" y="0"/>
                  </a:moveTo>
                  <a:lnTo>
                    <a:pt x="812800" y="0"/>
                  </a:lnTo>
                  <a:lnTo>
                    <a:pt x="812800" y="181672"/>
                  </a:lnTo>
                  <a:lnTo>
                    <a:pt x="0" y="181672"/>
                  </a:lnTo>
                  <a:close/>
                </a:path>
              </a:pathLst>
            </a:custGeom>
            <a:solidFill>
              <a:srgbClr val="7CA835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238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95400" y="3060647"/>
            <a:ext cx="3086100" cy="951829"/>
            <a:chOff x="0" y="0"/>
            <a:chExt cx="812800" cy="25068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9CB4E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639800" y="3750433"/>
            <a:ext cx="3086100" cy="951829"/>
            <a:chOff x="0" y="0"/>
            <a:chExt cx="812800" cy="25068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760AB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639800" y="3536562"/>
            <a:ext cx="3086100" cy="689786"/>
            <a:chOff x="0" y="0"/>
            <a:chExt cx="812800" cy="18167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181672"/>
            </a:xfrm>
            <a:custGeom>
              <a:avLst/>
              <a:gdLst/>
              <a:ahLst/>
              <a:cxnLst/>
              <a:rect l="l" t="t" r="r" b="b"/>
              <a:pathLst>
                <a:path w="812800" h="181672">
                  <a:moveTo>
                    <a:pt x="0" y="0"/>
                  </a:moveTo>
                  <a:lnTo>
                    <a:pt x="812800" y="0"/>
                  </a:lnTo>
                  <a:lnTo>
                    <a:pt x="812800" y="181672"/>
                  </a:lnTo>
                  <a:lnTo>
                    <a:pt x="0" y="181672"/>
                  </a:lnTo>
                  <a:close/>
                </a:path>
              </a:pathLst>
            </a:custGeom>
            <a:solidFill>
              <a:srgbClr val="3760AB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812800" cy="238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639800" y="3060647"/>
            <a:ext cx="3086100" cy="951829"/>
            <a:chOff x="0" y="0"/>
            <a:chExt cx="812800" cy="25068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87AD3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2326904" y="2385326"/>
            <a:ext cx="946229" cy="913111"/>
          </a:xfrm>
          <a:custGeom>
            <a:avLst/>
            <a:gdLst/>
            <a:ahLst/>
            <a:cxnLst/>
            <a:rect l="l" t="t" r="r" b="b"/>
            <a:pathLst>
              <a:path w="946229" h="913111">
                <a:moveTo>
                  <a:pt x="0" y="0"/>
                </a:moveTo>
                <a:lnTo>
                  <a:pt x="946228" y="0"/>
                </a:lnTo>
                <a:lnTo>
                  <a:pt x="946228" y="913111"/>
                </a:lnTo>
                <a:lnTo>
                  <a:pt x="0" y="913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9" name="Group 39"/>
          <p:cNvGrpSpPr/>
          <p:nvPr/>
        </p:nvGrpSpPr>
        <p:grpSpPr>
          <a:xfrm>
            <a:off x="7467600" y="3750433"/>
            <a:ext cx="3086100" cy="951829"/>
            <a:chOff x="0" y="0"/>
            <a:chExt cx="812800" cy="25068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EA4AB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467600" y="3536562"/>
            <a:ext cx="3086100" cy="689786"/>
            <a:chOff x="0" y="0"/>
            <a:chExt cx="812800" cy="18167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181672"/>
            </a:xfrm>
            <a:custGeom>
              <a:avLst/>
              <a:gdLst/>
              <a:ahLst/>
              <a:cxnLst/>
              <a:rect l="l" t="t" r="r" b="b"/>
              <a:pathLst>
                <a:path w="812800" h="181672">
                  <a:moveTo>
                    <a:pt x="0" y="0"/>
                  </a:moveTo>
                  <a:lnTo>
                    <a:pt x="812800" y="0"/>
                  </a:lnTo>
                  <a:lnTo>
                    <a:pt x="812800" y="181672"/>
                  </a:lnTo>
                  <a:lnTo>
                    <a:pt x="0" y="181672"/>
                  </a:lnTo>
                  <a:close/>
                </a:path>
              </a:pathLst>
            </a:custGeom>
            <a:solidFill>
              <a:srgbClr val="3EA4AB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812800" cy="238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467600" y="3060647"/>
            <a:ext cx="3086100" cy="951829"/>
            <a:chOff x="0" y="0"/>
            <a:chExt cx="812800" cy="25068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250688"/>
            </a:xfrm>
            <a:custGeom>
              <a:avLst/>
              <a:gdLst/>
              <a:ahLst/>
              <a:cxnLst/>
              <a:rect l="l" t="t" r="r" b="b"/>
              <a:pathLst>
                <a:path w="812800" h="250688">
                  <a:moveTo>
                    <a:pt x="406400" y="0"/>
                  </a:moveTo>
                  <a:lnTo>
                    <a:pt x="812800" y="125344"/>
                  </a:lnTo>
                  <a:lnTo>
                    <a:pt x="406400" y="250688"/>
                  </a:lnTo>
                  <a:lnTo>
                    <a:pt x="0" y="12534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DC8CF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39700" y="-14063"/>
              <a:ext cx="533400" cy="22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11577043" y="3910318"/>
            <a:ext cx="1039414" cy="1043326"/>
          </a:xfrm>
          <a:custGeom>
            <a:avLst/>
            <a:gdLst/>
            <a:ahLst/>
            <a:cxnLst/>
            <a:rect l="l" t="t" r="r" b="b"/>
            <a:pathLst>
              <a:path w="1039414" h="1043326">
                <a:moveTo>
                  <a:pt x="0" y="0"/>
                </a:moveTo>
                <a:lnTo>
                  <a:pt x="1039414" y="0"/>
                </a:lnTo>
                <a:lnTo>
                  <a:pt x="1039414" y="1043327"/>
                </a:lnTo>
                <a:lnTo>
                  <a:pt x="0" y="1043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49" name="Freeform 49"/>
          <p:cNvSpPr/>
          <p:nvPr/>
        </p:nvSpPr>
        <p:spPr>
          <a:xfrm>
            <a:off x="14680294" y="2559348"/>
            <a:ext cx="1005111" cy="1002599"/>
          </a:xfrm>
          <a:custGeom>
            <a:avLst/>
            <a:gdLst/>
            <a:ahLst/>
            <a:cxnLst/>
            <a:rect l="l" t="t" r="r" b="b"/>
            <a:pathLst>
              <a:path w="1005111" h="1002599">
                <a:moveTo>
                  <a:pt x="0" y="0"/>
                </a:moveTo>
                <a:lnTo>
                  <a:pt x="1005112" y="0"/>
                </a:lnTo>
                <a:lnTo>
                  <a:pt x="1005112" y="1002599"/>
                </a:lnTo>
                <a:lnTo>
                  <a:pt x="0" y="10025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50" name="Freeform 50"/>
          <p:cNvSpPr/>
          <p:nvPr/>
        </p:nvSpPr>
        <p:spPr>
          <a:xfrm>
            <a:off x="8460842" y="2399500"/>
            <a:ext cx="1099617" cy="898937"/>
          </a:xfrm>
          <a:custGeom>
            <a:avLst/>
            <a:gdLst/>
            <a:ahLst/>
            <a:cxnLst/>
            <a:rect l="l" t="t" r="r" b="b"/>
            <a:pathLst>
              <a:path w="1099617" h="898937">
                <a:moveTo>
                  <a:pt x="0" y="0"/>
                </a:moveTo>
                <a:lnTo>
                  <a:pt x="1099616" y="0"/>
                </a:lnTo>
                <a:lnTo>
                  <a:pt x="1099616" y="898937"/>
                </a:lnTo>
                <a:lnTo>
                  <a:pt x="0" y="898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51" name="Freeform 51"/>
          <p:cNvSpPr/>
          <p:nvPr/>
        </p:nvSpPr>
        <p:spPr>
          <a:xfrm>
            <a:off x="5564983" y="3910318"/>
            <a:ext cx="883442" cy="939831"/>
          </a:xfrm>
          <a:custGeom>
            <a:avLst/>
            <a:gdLst/>
            <a:ahLst/>
            <a:cxnLst/>
            <a:rect l="l" t="t" r="r" b="b"/>
            <a:pathLst>
              <a:path w="883442" h="939831">
                <a:moveTo>
                  <a:pt x="0" y="0"/>
                </a:moveTo>
                <a:lnTo>
                  <a:pt x="883442" y="0"/>
                </a:lnTo>
                <a:lnTo>
                  <a:pt x="883442" y="939832"/>
                </a:lnTo>
                <a:lnTo>
                  <a:pt x="0" y="939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52" name="TextBox 52"/>
          <p:cNvSpPr txBox="1"/>
          <p:nvPr/>
        </p:nvSpPr>
        <p:spPr>
          <a:xfrm>
            <a:off x="14297558" y="5634517"/>
            <a:ext cx="2954482" cy="1745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Visita al Fab Lab de IICA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Participación en la Semana de la Agricultura Digital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Modalidad: presencial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Lugar: San José – Costa Rica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Duración: 56 horas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138684" y="5023702"/>
            <a:ext cx="2779406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PROTOTIPADO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381500" y="7293941"/>
            <a:ext cx="2546692" cy="204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 módulos interactivos con: lecturas, foros, material de apoyo y evaluaciones</a:t>
            </a:r>
          </a:p>
          <a:p>
            <a:pPr marL="285750" indent="-285750"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Modalidad: virtual</a:t>
            </a:r>
          </a:p>
          <a:p>
            <a:pPr marL="285750" indent="-285750"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Duración: 12 horas asincrónicas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60236" y="6585513"/>
            <a:ext cx="3181408" cy="42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PLATAFORMA EVA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682820" y="7099249"/>
            <a:ext cx="2954482" cy="2040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Bootcamp</a:t>
            </a: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 Innovación con foco en </a:t>
            </a:r>
            <a:r>
              <a:rPr lang="es-419" sz="1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Agritech</a:t>
            </a:r>
            <a:endParaRPr lang="es-419" sz="1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Presentación de los resultados del DVE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Modalidad: presencial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Lugar: Loja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Duración: 16 horas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363448" y="6480908"/>
            <a:ext cx="3273854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EXPERIMENTACIÓN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37304" y="5676266"/>
            <a:ext cx="2546692" cy="174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sesiones de acompañamiento y seguimiento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Modalidad: virtual - plataforma zoom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Duración: 4 horas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95400" y="5676266"/>
            <a:ext cx="2546692" cy="1450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Taller de lanzamiento del programa y arranque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Modalidad: presencial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Lugar: Guayaquil</a:t>
            </a:r>
          </a:p>
          <a:p>
            <a:pPr marL="285750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s-419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Duración: 8 horas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984345" y="5023702"/>
            <a:ext cx="2052610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MENTORING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295400" y="4999602"/>
            <a:ext cx="2247900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FORMACIÓN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32904" y="3824396"/>
            <a:ext cx="831370" cy="399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10%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469371" y="5258255"/>
            <a:ext cx="760393" cy="399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45%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562908" y="3795751"/>
            <a:ext cx="742892" cy="399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25%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634869" y="5230577"/>
            <a:ext cx="816681" cy="399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20%</a:t>
            </a:r>
          </a:p>
        </p:txBody>
      </p:sp>
      <p:sp>
        <p:nvSpPr>
          <p:cNvPr id="67" name="Freeform 67"/>
          <p:cNvSpPr/>
          <p:nvPr/>
        </p:nvSpPr>
        <p:spPr>
          <a:xfrm rot="-10800000">
            <a:off x="16600874" y="-858241"/>
            <a:ext cx="2551422" cy="2551422"/>
          </a:xfrm>
          <a:custGeom>
            <a:avLst/>
            <a:gdLst/>
            <a:ahLst/>
            <a:cxnLst/>
            <a:rect l="l" t="t" r="r" b="b"/>
            <a:pathLst>
              <a:path w="2551422" h="2551422">
                <a:moveTo>
                  <a:pt x="0" y="0"/>
                </a:moveTo>
                <a:lnTo>
                  <a:pt x="2551422" y="0"/>
                </a:lnTo>
                <a:lnTo>
                  <a:pt x="2551422" y="2551422"/>
                </a:lnTo>
                <a:lnTo>
                  <a:pt x="0" y="25514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68" name="Freeform 68"/>
          <p:cNvSpPr/>
          <p:nvPr/>
        </p:nvSpPr>
        <p:spPr>
          <a:xfrm>
            <a:off x="-313948" y="954292"/>
            <a:ext cx="1433367" cy="668308"/>
          </a:xfrm>
          <a:custGeom>
            <a:avLst/>
            <a:gdLst/>
            <a:ahLst/>
            <a:cxnLst/>
            <a:rect l="l" t="t" r="r" b="b"/>
            <a:pathLst>
              <a:path w="1433367" h="668308">
                <a:moveTo>
                  <a:pt x="0" y="0"/>
                </a:moveTo>
                <a:lnTo>
                  <a:pt x="1433367" y="0"/>
                </a:lnTo>
                <a:lnTo>
                  <a:pt x="1433367" y="668308"/>
                </a:lnTo>
                <a:lnTo>
                  <a:pt x="0" y="6683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69" name="Freeform 69"/>
          <p:cNvSpPr/>
          <p:nvPr/>
        </p:nvSpPr>
        <p:spPr>
          <a:xfrm>
            <a:off x="17259300" y="8145703"/>
            <a:ext cx="1433367" cy="668308"/>
          </a:xfrm>
          <a:custGeom>
            <a:avLst/>
            <a:gdLst/>
            <a:ahLst/>
            <a:cxnLst/>
            <a:rect l="l" t="t" r="r" b="b"/>
            <a:pathLst>
              <a:path w="1433367" h="668308">
                <a:moveTo>
                  <a:pt x="0" y="0"/>
                </a:moveTo>
                <a:lnTo>
                  <a:pt x="1433367" y="0"/>
                </a:lnTo>
                <a:lnTo>
                  <a:pt x="1433367" y="668307"/>
                </a:lnTo>
                <a:lnTo>
                  <a:pt x="0" y="6683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0" name="Freeform 70"/>
          <p:cNvSpPr/>
          <p:nvPr/>
        </p:nvSpPr>
        <p:spPr>
          <a:xfrm>
            <a:off x="1028700" y="8678521"/>
            <a:ext cx="1431554" cy="579779"/>
          </a:xfrm>
          <a:custGeom>
            <a:avLst/>
            <a:gdLst/>
            <a:ahLst/>
            <a:cxnLst/>
            <a:rect l="l" t="t" r="r" b="b"/>
            <a:pathLst>
              <a:path w="1431554" h="579779">
                <a:moveTo>
                  <a:pt x="0" y="0"/>
                </a:moveTo>
                <a:lnTo>
                  <a:pt x="1431554" y="0"/>
                </a:lnTo>
                <a:lnTo>
                  <a:pt x="1431554" y="579779"/>
                </a:lnTo>
                <a:lnTo>
                  <a:pt x="0" y="5797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1" name="Freeform 71"/>
          <p:cNvSpPr/>
          <p:nvPr/>
        </p:nvSpPr>
        <p:spPr>
          <a:xfrm rot="3273106">
            <a:off x="4748218" y="3398347"/>
            <a:ext cx="742728" cy="524552"/>
          </a:xfrm>
          <a:custGeom>
            <a:avLst/>
            <a:gdLst/>
            <a:ahLst/>
            <a:cxnLst/>
            <a:rect l="l" t="t" r="r" b="b"/>
            <a:pathLst>
              <a:path w="742728" h="524552">
                <a:moveTo>
                  <a:pt x="0" y="0"/>
                </a:moveTo>
                <a:lnTo>
                  <a:pt x="742728" y="0"/>
                </a:lnTo>
                <a:lnTo>
                  <a:pt x="742728" y="524552"/>
                </a:lnTo>
                <a:lnTo>
                  <a:pt x="0" y="5245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2" name="TextBox 72"/>
          <p:cNvSpPr txBox="1"/>
          <p:nvPr/>
        </p:nvSpPr>
        <p:spPr>
          <a:xfrm>
            <a:off x="3158942" y="537426"/>
            <a:ext cx="11970115" cy="940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6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ESTRUCTURA DEL PROGRAMA</a:t>
            </a:r>
          </a:p>
        </p:txBody>
      </p:sp>
      <p:sp>
        <p:nvSpPr>
          <p:cNvPr id="73" name="Freeform 73"/>
          <p:cNvSpPr/>
          <p:nvPr/>
        </p:nvSpPr>
        <p:spPr>
          <a:xfrm rot="3273106">
            <a:off x="10894768" y="3398347"/>
            <a:ext cx="742728" cy="524552"/>
          </a:xfrm>
          <a:custGeom>
            <a:avLst/>
            <a:gdLst/>
            <a:ahLst/>
            <a:cxnLst/>
            <a:rect l="l" t="t" r="r" b="b"/>
            <a:pathLst>
              <a:path w="742728" h="524552">
                <a:moveTo>
                  <a:pt x="0" y="0"/>
                </a:moveTo>
                <a:lnTo>
                  <a:pt x="742728" y="0"/>
                </a:lnTo>
                <a:lnTo>
                  <a:pt x="742728" y="524552"/>
                </a:lnTo>
                <a:lnTo>
                  <a:pt x="0" y="5245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4" name="Freeform 74"/>
          <p:cNvSpPr/>
          <p:nvPr/>
        </p:nvSpPr>
        <p:spPr>
          <a:xfrm rot="8610241" flipH="1">
            <a:off x="7590307" y="4536582"/>
            <a:ext cx="742728" cy="524552"/>
          </a:xfrm>
          <a:custGeom>
            <a:avLst/>
            <a:gdLst/>
            <a:ahLst/>
            <a:cxnLst/>
            <a:rect l="l" t="t" r="r" b="b"/>
            <a:pathLst>
              <a:path w="742728" h="524552">
                <a:moveTo>
                  <a:pt x="742728" y="0"/>
                </a:moveTo>
                <a:lnTo>
                  <a:pt x="0" y="0"/>
                </a:lnTo>
                <a:lnTo>
                  <a:pt x="0" y="524552"/>
                </a:lnTo>
                <a:lnTo>
                  <a:pt x="742728" y="524552"/>
                </a:lnTo>
                <a:lnTo>
                  <a:pt x="7427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5" name="Freeform 75"/>
          <p:cNvSpPr/>
          <p:nvPr/>
        </p:nvSpPr>
        <p:spPr>
          <a:xfrm rot="8610241" flipH="1">
            <a:off x="13767320" y="4536582"/>
            <a:ext cx="742728" cy="524552"/>
          </a:xfrm>
          <a:custGeom>
            <a:avLst/>
            <a:gdLst/>
            <a:ahLst/>
            <a:cxnLst/>
            <a:rect l="l" t="t" r="r" b="b"/>
            <a:pathLst>
              <a:path w="742728" h="524552">
                <a:moveTo>
                  <a:pt x="742728" y="0"/>
                </a:moveTo>
                <a:lnTo>
                  <a:pt x="0" y="0"/>
                </a:lnTo>
                <a:lnTo>
                  <a:pt x="0" y="524552"/>
                </a:lnTo>
                <a:lnTo>
                  <a:pt x="742728" y="524552"/>
                </a:lnTo>
                <a:lnTo>
                  <a:pt x="7427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pic>
        <p:nvPicPr>
          <p:cNvPr id="77" name="Imagen 76" descr="Icono&#10;&#10;Descripción generada automáticamente">
            <a:extLst>
              <a:ext uri="{FF2B5EF4-FFF2-40B4-BE49-F238E27FC236}">
                <a16:creationId xmlns:a16="http://schemas.microsoft.com/office/drawing/2014/main" id="{D8DE1E79-993C-B935-AC12-4AC0499B95F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569" y="4882519"/>
            <a:ext cx="621824" cy="621824"/>
          </a:xfrm>
          <a:prstGeom prst="rect">
            <a:avLst/>
          </a:prstGeom>
        </p:spPr>
      </p:pic>
      <p:sp>
        <p:nvSpPr>
          <p:cNvPr id="78" name="TextBox 61">
            <a:extLst>
              <a:ext uri="{FF2B5EF4-FFF2-40B4-BE49-F238E27FC236}">
                <a16:creationId xmlns:a16="http://schemas.microsoft.com/office/drawing/2014/main" id="{CE82FCE6-B4C6-BCEA-54D8-053F6240014E}"/>
              </a:ext>
            </a:extLst>
          </p:cNvPr>
          <p:cNvSpPr txBox="1"/>
          <p:nvPr/>
        </p:nvSpPr>
        <p:spPr>
          <a:xfrm>
            <a:off x="14364873" y="9112170"/>
            <a:ext cx="3611110" cy="886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s-EC" sz="25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Porcentaje mínimo de aprobación: 70%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ADF74A4-231F-0BFC-5862-B84916175C9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438400" y="0"/>
            <a:ext cx="20726400" cy="10289931"/>
            <a:chOff x="-2438400" y="0"/>
            <a:chExt cx="20726400" cy="10289931"/>
          </a:xfrm>
        </p:grpSpPr>
        <p:pic>
          <p:nvPicPr>
            <p:cNvPr id="3" name="Imagen 2" descr="Dibujo de la tierra desde el espacio&#10;&#10;Descripción generada automáticamente con confianza baja">
              <a:extLst>
                <a:ext uri="{FF2B5EF4-FFF2-40B4-BE49-F238E27FC236}">
                  <a16:creationId xmlns:a16="http://schemas.microsoft.com/office/drawing/2014/main" id="{C8550EE4-B8C9-43D7-DDD2-626C9EA238D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8400" y="0"/>
              <a:ext cx="18286029" cy="10287000"/>
            </a:xfrm>
            <a:prstGeom prst="rect">
              <a:avLst/>
            </a:prstGeom>
          </p:spPr>
        </p:pic>
        <p:pic>
          <p:nvPicPr>
            <p:cNvPr id="5" name="Imagen 4" descr="Dibujo de la tierra desde el espacio&#10;&#10;Descripción generada automáticamente con confianza baja">
              <a:extLst>
                <a:ext uri="{FF2B5EF4-FFF2-40B4-BE49-F238E27FC236}">
                  <a16:creationId xmlns:a16="http://schemas.microsoft.com/office/drawing/2014/main" id="{1D66DF14-0ADC-9E01-E282-4E2E1DD36B3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5"/>
            <a:stretch/>
          </p:blipFill>
          <p:spPr>
            <a:xfrm>
              <a:off x="15849600" y="2931"/>
              <a:ext cx="2438400" cy="10287000"/>
            </a:xfrm>
            <a:prstGeom prst="rect">
              <a:avLst/>
            </a:prstGeom>
          </p:spPr>
        </p:pic>
      </p:grpSp>
      <p:sp>
        <p:nvSpPr>
          <p:cNvPr id="4" name="object 12">
            <a:extLst>
              <a:ext uri="{FF2B5EF4-FFF2-40B4-BE49-F238E27FC236}">
                <a16:creationId xmlns:a16="http://schemas.microsoft.com/office/drawing/2014/main" id="{F1E5F139-BF1E-5DE8-906A-69A9363D5599}"/>
              </a:ext>
            </a:extLst>
          </p:cNvPr>
          <p:cNvSpPr txBox="1"/>
          <p:nvPr/>
        </p:nvSpPr>
        <p:spPr>
          <a:xfrm>
            <a:off x="8915400" y="1285085"/>
            <a:ext cx="8763000" cy="7716830"/>
          </a:xfrm>
          <a:prstGeom prst="rect">
            <a:avLst/>
          </a:prstGeom>
        </p:spPr>
        <p:txBody>
          <a:bodyPr vert="horz" wrap="square" lIns="0" tIns="57759" rIns="0" bIns="0" rtlCol="0">
            <a:spAutoFit/>
          </a:bodyPr>
          <a:lstStyle/>
          <a:p>
            <a:pPr marL="257175" marR="4622" lvl="2">
              <a:lnSpc>
                <a:spcPts val="3411"/>
              </a:lnSpc>
              <a:spcBef>
                <a:spcPts val="455"/>
              </a:spcBef>
            </a:pPr>
            <a:r>
              <a:rPr lang="es-EC" sz="4000" b="1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Resultados esperados:</a:t>
            </a:r>
            <a:endParaRPr lang="es-EC" sz="3600" b="1" spc="127" dirty="0">
              <a:solidFill>
                <a:schemeClr val="bg1"/>
              </a:solidFill>
              <a:latin typeface="Bierstadt" panose="020B0004020202020204" pitchFamily="34" charset="0"/>
              <a:cs typeface="Arial"/>
            </a:endParaRPr>
          </a:p>
          <a:p>
            <a:pPr marL="257175" marR="4622" lvl="2">
              <a:lnSpc>
                <a:spcPts val="3411"/>
              </a:lnSpc>
              <a:spcBef>
                <a:spcPts val="455"/>
              </a:spcBef>
            </a:pPr>
            <a:endParaRPr lang="es-EC" sz="3274" b="1" spc="127" dirty="0">
              <a:solidFill>
                <a:schemeClr val="bg1"/>
              </a:solidFill>
              <a:latin typeface="Bierstadt" panose="020B0004020202020204" pitchFamily="34" charset="0"/>
              <a:cs typeface="Arial"/>
            </a:endParaRPr>
          </a:p>
          <a:p>
            <a:pPr marL="714375" marR="4622" lvl="2" indent="-457200"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s-419" sz="32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Estado del arte de </a:t>
            </a:r>
            <a:r>
              <a:rPr lang="es-419" sz="3200" spc="127" dirty="0" err="1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Agritech</a:t>
            </a:r>
            <a:r>
              <a:rPr lang="es-419" sz="32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 de los 23 GAD Provinciales.</a:t>
            </a:r>
          </a:p>
          <a:p>
            <a:pPr marL="714375" marR="4622" lvl="2" indent="-457200"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s-419" sz="32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Conceptos teóricos y prácticos de innovación con foco en </a:t>
            </a:r>
            <a:r>
              <a:rPr lang="es-419" sz="3200" spc="127" dirty="0" err="1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agritech</a:t>
            </a:r>
            <a:r>
              <a:rPr lang="es-419" sz="32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 instalados.</a:t>
            </a:r>
          </a:p>
          <a:p>
            <a:pPr marL="714375" marR="4622" lvl="2" indent="-457200"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s-419" sz="32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Ideas innovadoras potenciadas enfocada en el sector agro.</a:t>
            </a:r>
          </a:p>
          <a:p>
            <a:pPr marL="714375" marR="4622" lvl="2" indent="-457200"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s-419" sz="32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6 ideas potenciales participando en espacios internacionales: </a:t>
            </a:r>
            <a:r>
              <a:rPr lang="es-419" sz="3200" spc="127" dirty="0" err="1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FabLab</a:t>
            </a:r>
            <a:r>
              <a:rPr lang="es-419" sz="32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 y Semana de la Agricultura Digital.</a:t>
            </a:r>
          </a:p>
          <a:p>
            <a:pPr marL="714375" marR="4622" lvl="2" indent="-457200"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s-419" sz="32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6 ideas potenciales con asistencia técnica virtual y presencial; y seguimiento por parte del equipo de </a:t>
            </a:r>
            <a:r>
              <a:rPr lang="es-419" sz="3200" spc="127" dirty="0" err="1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FabLab</a:t>
            </a:r>
            <a:r>
              <a:rPr lang="es-419" sz="3200" spc="127" dirty="0">
                <a:solidFill>
                  <a:schemeClr val="bg1"/>
                </a:solidFill>
                <a:latin typeface="Bierstadt" panose="020B0004020202020204" pitchFamily="34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92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9D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BA4A361-6613-ED12-5F7D-1D7CD8E57EAC}"/>
              </a:ext>
            </a:extLst>
          </p:cNvPr>
          <p:cNvSpPr/>
          <p:nvPr/>
        </p:nvSpPr>
        <p:spPr>
          <a:xfrm>
            <a:off x="4396047" y="4344627"/>
            <a:ext cx="9495905" cy="1597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3200" b="1" dirty="0">
                <a:solidFill>
                  <a:schemeClr val="bg1"/>
                </a:solidFill>
                <a:latin typeface="Bierstadt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GRACIAS</a:t>
            </a:r>
            <a:endParaRPr lang="es-EC" sz="13200" b="1" dirty="0">
              <a:solidFill>
                <a:schemeClr val="bg1"/>
              </a:solidFill>
              <a:latin typeface="Bierstadt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Imagen 1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7D42913C-0217-B2EF-4808-DBBB9EE7C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7962900"/>
            <a:ext cx="3297986" cy="1333144"/>
          </a:xfrm>
          <a:prstGeom prst="rect">
            <a:avLst/>
          </a:prstGeom>
        </p:spPr>
      </p:pic>
      <p:pic>
        <p:nvPicPr>
          <p:cNvPr id="16" name="Imagen 1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750657F-7A67-8C81-7EE6-1885FDF0D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0" y="8153558"/>
            <a:ext cx="4570420" cy="951829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CA34C92-50F6-E9F9-7BF4-7F9A818770ED}"/>
              </a:ext>
            </a:extLst>
          </p:cNvPr>
          <p:cNvCxnSpPr/>
          <p:nvPr/>
        </p:nvCxnSpPr>
        <p:spPr>
          <a:xfrm>
            <a:off x="10307676" y="7962900"/>
            <a:ext cx="0" cy="1333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6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285</Words>
  <Application>Microsoft Office PowerPoint</Application>
  <PresentationFormat>Personalizado</PresentationFormat>
  <Paragraphs>44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Canva Sans</vt:lpstr>
      <vt:lpstr>Inter Bold</vt:lpstr>
      <vt:lpstr>Bierstadt</vt:lpstr>
      <vt:lpstr>Arial</vt:lpstr>
      <vt:lpstr>Segoe UI</vt:lpstr>
      <vt:lpstr>Calibri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Project Progress Mind Map</dc:title>
  <dc:creator>Viviana Lucia De la Cadena Vera</dc:creator>
  <cp:lastModifiedBy>Viviana Lucia De la Cadena Vera</cp:lastModifiedBy>
  <cp:revision>7</cp:revision>
  <dcterms:created xsi:type="dcterms:W3CDTF">2006-08-16T00:00:00Z</dcterms:created>
  <dcterms:modified xsi:type="dcterms:W3CDTF">2024-10-15T21:49:00Z</dcterms:modified>
  <dc:identifier>DAGMl84zYf4</dc:identifier>
</cp:coreProperties>
</file>