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34"/>
      <p:bold r:id="rId35"/>
      <p:italic r:id="rId36"/>
      <p:boldItalic r:id="rId37"/>
    </p:embeddedFont>
    <p:embeddedFont>
      <p:font typeface="Fira Sans Extra Condensed Medium" panose="020B0604020202020204" charset="0"/>
      <p:regular r:id="rId38"/>
      <p:bold r:id="rId39"/>
      <p:italic r:id="rId40"/>
      <p:boldItalic r:id="rId41"/>
    </p:embeddedFont>
    <p:embeddedFont>
      <p:font typeface="Oswald" panose="00000500000000000000" pitchFamily="2" charset="0"/>
      <p:regular r:id="rId42"/>
      <p:bold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Roboto Medium" panose="02000000000000000000" pitchFamily="2" charset="0"/>
      <p:regular r:id="rId48"/>
      <p:bold r:id="rId49"/>
      <p:italic r:id="rId50"/>
      <p:boldItalic r:id="rId51"/>
    </p:embeddedFont>
    <p:embeddedFont>
      <p:font typeface="Roboto Slab" pitchFamily="2" charset="0"/>
      <p:regular r:id="rId52"/>
      <p:bold r:id="rId53"/>
    </p:embeddedFont>
    <p:embeddedFont>
      <p:font typeface="Source Sans Pro" panose="020B0503030403020204" pitchFamily="3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C9045-C0C4-43BD-ABA2-BF29A84238FB}">
  <a:tblStyle styleId="{824C9045-C0C4-43BD-ABA2-BF29A84238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A95DF4-4DB4-404D-948A-BA8ECD6188C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f2f6ecb8ba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1f2f6ecb8b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f2f6ecb8ba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1f2f6ecb8b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f2f6ecb8ba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1f2f6ecb8b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f2f6ecb8ba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1f2f6ecb8b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c025d8c6df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2c025d8c6d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c025d8c6df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2c025d8c6d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bfa7e81c0c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2bfa7e81c0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f2f6ecb8ba_0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1f2f6ecb8ba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bfa7e81c0c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2bfa7e81c0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f30077dc0d_0_3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g1f30077dc0d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f30077dc0d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1f30077dc0d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f30077dc0d_0_3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1f30077dc0d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f30077dc0d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1f30077dc0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f30077dc0d_0_4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1f30077dc0d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f30077dc0d_0_4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1f30077dc0d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f30077dc0d_0_4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1f30077dc0d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bfa7e81c0c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2bfa7e81c0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f30077dc0d_0_5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1f30077dc0d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f30077dc0d_0_5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1f30077dc0d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f30077dc0d_0_5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1f30077dc0d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f30077dc0d_0_5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1f30077dc0d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f2f6ecb8b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f2f6ecb8b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f2f6ecb8ba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f2f6ecb8b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2f6ecb8ba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1f2f6ecb8b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f2f6ecb8ba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f2f6ecb8b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f2f6ecb8ba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1f2f6ecb8b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55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55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/>
        </p:nvSpPr>
        <p:spPr>
          <a:xfrm>
            <a:off x="913800" y="1006375"/>
            <a:ext cx="70485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700" b="1">
                <a:solidFill>
                  <a:schemeClr val="dk1"/>
                </a:solidFill>
              </a:rPr>
              <a:t>Taller de capacitación “Elaboración y mejoramiento de proyectos”</a:t>
            </a:r>
            <a:endParaRPr sz="3700" b="1">
              <a:solidFill>
                <a:schemeClr val="dk1"/>
              </a:solidFill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1244600" y="2377975"/>
            <a:ext cx="68325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>
                <a:solidFill>
                  <a:srgbClr val="434343"/>
                </a:solidFill>
              </a:rPr>
              <a:t>Gestión y diseño de proyectos, componente marco financiero y evaluación   </a:t>
            </a:r>
            <a:endParaRPr sz="800" b="1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>
                <a:solidFill>
                  <a:srgbClr val="434343"/>
                </a:solidFill>
              </a:rPr>
              <a:t>Quito, 7 y 8 de de marzo de 2024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5"/>
          <p:cNvGrpSpPr/>
          <p:nvPr/>
        </p:nvGrpSpPr>
        <p:grpSpPr>
          <a:xfrm>
            <a:off x="4692020" y="1658101"/>
            <a:ext cx="1255374" cy="876076"/>
            <a:chOff x="4960173" y="1911155"/>
            <a:chExt cx="1487233" cy="1134814"/>
          </a:xfrm>
        </p:grpSpPr>
        <p:sp>
          <p:nvSpPr>
            <p:cNvPr id="346" name="Google Shape;346;p35"/>
            <p:cNvSpPr/>
            <p:nvPr/>
          </p:nvSpPr>
          <p:spPr>
            <a:xfrm>
              <a:off x="4960173" y="1911155"/>
              <a:ext cx="821624" cy="663288"/>
            </a:xfrm>
            <a:custGeom>
              <a:avLst/>
              <a:gdLst/>
              <a:ahLst/>
              <a:cxnLst/>
              <a:rect l="l" t="t" r="r" b="b"/>
              <a:pathLst>
                <a:path w="13445" h="10854" extrusionOk="0">
                  <a:moveTo>
                    <a:pt x="3128" y="1"/>
                  </a:moveTo>
                  <a:cubicBezTo>
                    <a:pt x="3127" y="2"/>
                    <a:pt x="3126" y="4"/>
                    <a:pt x="3126" y="5"/>
                  </a:cubicBezTo>
                  <a:lnTo>
                    <a:pt x="3126" y="5"/>
                  </a:lnTo>
                  <a:lnTo>
                    <a:pt x="3128" y="1"/>
                  </a:lnTo>
                  <a:close/>
                  <a:moveTo>
                    <a:pt x="3126" y="5"/>
                  </a:moveTo>
                  <a:lnTo>
                    <a:pt x="0" y="6158"/>
                  </a:lnTo>
                  <a:cubicBezTo>
                    <a:pt x="264" y="5642"/>
                    <a:pt x="955" y="5398"/>
                    <a:pt x="1901" y="5398"/>
                  </a:cubicBezTo>
                  <a:cubicBezTo>
                    <a:pt x="3274" y="5398"/>
                    <a:pt x="5194" y="5915"/>
                    <a:pt x="7142" y="6908"/>
                  </a:cubicBezTo>
                  <a:cubicBezTo>
                    <a:pt x="9470" y="8087"/>
                    <a:pt x="11224" y="9607"/>
                    <a:pt x="11838" y="10854"/>
                  </a:cubicBezTo>
                  <a:lnTo>
                    <a:pt x="11838" y="7746"/>
                  </a:lnTo>
                  <a:lnTo>
                    <a:pt x="13445" y="6820"/>
                  </a:lnTo>
                  <a:lnTo>
                    <a:pt x="13445" y="6820"/>
                  </a:lnTo>
                  <a:cubicBezTo>
                    <a:pt x="13367" y="6830"/>
                    <a:pt x="13280" y="6830"/>
                    <a:pt x="13192" y="6830"/>
                  </a:cubicBezTo>
                  <a:cubicBezTo>
                    <a:pt x="11818" y="6830"/>
                    <a:pt x="9909" y="6304"/>
                    <a:pt x="7950" y="5311"/>
                  </a:cubicBezTo>
                  <a:cubicBezTo>
                    <a:pt x="4652" y="3646"/>
                    <a:pt x="2491" y="1264"/>
                    <a:pt x="3126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5683531" y="2164213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35"/>
          <p:cNvGrpSpPr/>
          <p:nvPr/>
        </p:nvGrpSpPr>
        <p:grpSpPr>
          <a:xfrm>
            <a:off x="4042231" y="2007401"/>
            <a:ext cx="644787" cy="1149090"/>
            <a:chOff x="4190371" y="2363616"/>
            <a:chExt cx="763875" cy="1488459"/>
          </a:xfrm>
        </p:grpSpPr>
        <p:sp>
          <p:nvSpPr>
            <p:cNvPr id="349" name="Google Shape;349;p35"/>
            <p:cNvSpPr/>
            <p:nvPr/>
          </p:nvSpPr>
          <p:spPr>
            <a:xfrm>
              <a:off x="4357079" y="2363616"/>
              <a:ext cx="429909" cy="779397"/>
            </a:xfrm>
            <a:custGeom>
              <a:avLst/>
              <a:gdLst/>
              <a:ahLst/>
              <a:cxnLst/>
              <a:rect l="l" t="t" r="r" b="b"/>
              <a:pathLst>
                <a:path w="7035" h="12754" extrusionOk="0">
                  <a:moveTo>
                    <a:pt x="1" y="1"/>
                  </a:moveTo>
                  <a:cubicBezTo>
                    <a:pt x="1443" y="1"/>
                    <a:pt x="2612" y="2856"/>
                    <a:pt x="2612" y="6372"/>
                  </a:cubicBezTo>
                  <a:cubicBezTo>
                    <a:pt x="2612" y="9899"/>
                    <a:pt x="1443" y="12754"/>
                    <a:pt x="1" y="12754"/>
                  </a:cubicBezTo>
                  <a:lnTo>
                    <a:pt x="7035" y="12754"/>
                  </a:lnTo>
                  <a:cubicBezTo>
                    <a:pt x="5593" y="12754"/>
                    <a:pt x="4424" y="9899"/>
                    <a:pt x="4424" y="6372"/>
                  </a:cubicBezTo>
                  <a:cubicBezTo>
                    <a:pt x="4424" y="2856"/>
                    <a:pt x="5593" y="1"/>
                    <a:pt x="703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4190371" y="2970318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45" y="1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4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rgbClr val="97C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5"/>
          <p:cNvGrpSpPr/>
          <p:nvPr/>
        </p:nvGrpSpPr>
        <p:grpSpPr>
          <a:xfrm>
            <a:off x="2781338" y="1658101"/>
            <a:ext cx="1255425" cy="876076"/>
            <a:chOff x="2696600" y="1911155"/>
            <a:chExt cx="1487295" cy="1134814"/>
          </a:xfrm>
        </p:grpSpPr>
        <p:sp>
          <p:nvSpPr>
            <p:cNvPr id="352" name="Google Shape;352;p35"/>
            <p:cNvSpPr/>
            <p:nvPr/>
          </p:nvSpPr>
          <p:spPr>
            <a:xfrm>
              <a:off x="3362209" y="1911155"/>
              <a:ext cx="821685" cy="663288"/>
            </a:xfrm>
            <a:custGeom>
              <a:avLst/>
              <a:gdLst/>
              <a:ahLst/>
              <a:cxnLst/>
              <a:rect l="l" t="t" r="r" b="b"/>
              <a:pathLst>
                <a:path w="13446" h="10854" extrusionOk="0">
                  <a:moveTo>
                    <a:pt x="10318" y="1"/>
                  </a:moveTo>
                  <a:lnTo>
                    <a:pt x="10321" y="6"/>
                  </a:lnTo>
                  <a:lnTo>
                    <a:pt x="10321" y="6"/>
                  </a:lnTo>
                  <a:cubicBezTo>
                    <a:pt x="10320" y="4"/>
                    <a:pt x="10319" y="2"/>
                    <a:pt x="10318" y="1"/>
                  </a:cubicBezTo>
                  <a:close/>
                  <a:moveTo>
                    <a:pt x="10321" y="6"/>
                  </a:moveTo>
                  <a:lnTo>
                    <a:pt x="10321" y="6"/>
                  </a:lnTo>
                  <a:cubicBezTo>
                    <a:pt x="10956" y="1264"/>
                    <a:pt x="8794" y="3646"/>
                    <a:pt x="5496" y="5311"/>
                  </a:cubicBezTo>
                  <a:cubicBezTo>
                    <a:pt x="3547" y="6304"/>
                    <a:pt x="1628" y="6830"/>
                    <a:pt x="254" y="6830"/>
                  </a:cubicBezTo>
                  <a:cubicBezTo>
                    <a:pt x="167" y="6830"/>
                    <a:pt x="79" y="6830"/>
                    <a:pt x="1" y="6820"/>
                  </a:cubicBezTo>
                  <a:lnTo>
                    <a:pt x="1" y="6820"/>
                  </a:lnTo>
                  <a:lnTo>
                    <a:pt x="1609" y="7746"/>
                  </a:lnTo>
                  <a:lnTo>
                    <a:pt x="1609" y="10854"/>
                  </a:lnTo>
                  <a:cubicBezTo>
                    <a:pt x="2222" y="9607"/>
                    <a:pt x="3986" y="8087"/>
                    <a:pt x="6305" y="6908"/>
                  </a:cubicBezTo>
                  <a:cubicBezTo>
                    <a:pt x="8262" y="5915"/>
                    <a:pt x="10172" y="5398"/>
                    <a:pt x="11546" y="5398"/>
                  </a:cubicBezTo>
                  <a:cubicBezTo>
                    <a:pt x="12491" y="5398"/>
                    <a:pt x="13183" y="5642"/>
                    <a:pt x="13445" y="6158"/>
                  </a:cubicBezTo>
                  <a:lnTo>
                    <a:pt x="10321" y="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2696600" y="2164213"/>
              <a:ext cx="763936" cy="881756"/>
            </a:xfrm>
            <a:custGeom>
              <a:avLst/>
              <a:gdLst/>
              <a:ahLst/>
              <a:cxnLst/>
              <a:rect l="l" t="t" r="r" b="b"/>
              <a:pathLst>
                <a:path w="12501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1" y="10824"/>
                  </a:lnTo>
                  <a:lnTo>
                    <a:pt x="12501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54" name="Google Shape;354;p35"/>
          <p:cNvSpPr/>
          <p:nvPr/>
        </p:nvSpPr>
        <p:spPr>
          <a:xfrm>
            <a:off x="3856389" y="1059224"/>
            <a:ext cx="1016225" cy="1072816"/>
          </a:xfrm>
          <a:custGeom>
            <a:avLst/>
            <a:gdLst/>
            <a:ahLst/>
            <a:cxnLst/>
            <a:rect l="l" t="t" r="r" b="b"/>
            <a:pathLst>
              <a:path w="19700" h="22740" extrusionOk="0">
                <a:moveTo>
                  <a:pt x="9849" y="1"/>
                </a:moveTo>
                <a:lnTo>
                  <a:pt x="0" y="5680"/>
                </a:lnTo>
                <a:lnTo>
                  <a:pt x="0" y="17059"/>
                </a:lnTo>
                <a:lnTo>
                  <a:pt x="9849" y="22739"/>
                </a:lnTo>
                <a:lnTo>
                  <a:pt x="19699" y="17059"/>
                </a:lnTo>
                <a:lnTo>
                  <a:pt x="19699" y="5680"/>
                </a:lnTo>
                <a:lnTo>
                  <a:pt x="9849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5"/>
          <p:cNvSpPr txBox="1"/>
          <p:nvPr/>
        </p:nvSpPr>
        <p:spPr>
          <a:xfrm>
            <a:off x="3937600" y="1371050"/>
            <a:ext cx="1016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rgbClr val="CC0000"/>
                </a:solidFill>
              </a:rPr>
              <a:t>Costos:</a:t>
            </a:r>
            <a:endParaRPr sz="1600" b="1">
              <a:solidFill>
                <a:srgbClr val="CC0000"/>
              </a:solidFill>
            </a:endParaRPr>
          </a:p>
        </p:txBody>
      </p:sp>
      <p:sp>
        <p:nvSpPr>
          <p:cNvPr id="356" name="Google Shape;356;p35"/>
          <p:cNvSpPr txBox="1"/>
          <p:nvPr/>
        </p:nvSpPr>
        <p:spPr>
          <a:xfrm>
            <a:off x="198250" y="2537525"/>
            <a:ext cx="2631000" cy="163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rgbClr val="FF00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Materia Prima Directa</a:t>
            </a:r>
            <a:endParaRPr sz="1600" b="1">
              <a:solidFill>
                <a:srgbClr val="FF00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 b="1"/>
              <a:t>Es el material o materiales sobre los cuales se realiza la transformación. Ej.: madera = mueble, cemento = construcción, cebada = cerveza, lana = industria textil.</a:t>
            </a:r>
            <a:endParaRPr sz="1300" b="1"/>
          </a:p>
        </p:txBody>
      </p:sp>
      <p:sp>
        <p:nvSpPr>
          <p:cNvPr id="357" name="Google Shape;357;p35"/>
          <p:cNvSpPr txBox="1"/>
          <p:nvPr/>
        </p:nvSpPr>
        <p:spPr>
          <a:xfrm>
            <a:off x="3122050" y="3232700"/>
            <a:ext cx="2631000" cy="183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rgbClr val="76923C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Mano de Obra Directa</a:t>
            </a:r>
            <a:endParaRPr sz="1600" b="1">
              <a:solidFill>
                <a:srgbClr val="76923C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 b="1"/>
              <a:t>Esfuerzo físico capaz de transformar la materia prima en un producto terminado. salarios a los obreros. Ej.: mueble = carpinteros, industria textil = tejedores, los tintoreros, los hiladeros, etc.</a:t>
            </a:r>
            <a:endParaRPr sz="1300" b="1"/>
          </a:p>
        </p:txBody>
      </p:sp>
      <p:sp>
        <p:nvSpPr>
          <p:cNvPr id="358" name="Google Shape;358;p35"/>
          <p:cNvSpPr txBox="1"/>
          <p:nvPr/>
        </p:nvSpPr>
        <p:spPr>
          <a:xfrm>
            <a:off x="6160125" y="1294850"/>
            <a:ext cx="2219700" cy="307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39C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rgbClr val="F39C1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Costos Indirectos de Producción</a:t>
            </a:r>
            <a:endParaRPr sz="1600" b="1">
              <a:solidFill>
                <a:srgbClr val="F39C1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s-EC" sz="1300" b="1" u="sng"/>
              <a:t>MPI.-</a:t>
            </a:r>
            <a:r>
              <a:rPr lang="es-EC" sz="1300" b="1"/>
              <a:t> pueden medirse fácilmente y rastrearse y dan forma la MPD y por ende un producto.</a:t>
            </a:r>
            <a:endParaRPr sz="1300" b="1"/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s-EC" sz="1300" b="1" u="sng"/>
              <a:t>MOI.-</a:t>
            </a:r>
            <a:r>
              <a:rPr lang="es-EC" sz="1300" b="1"/>
              <a:t> empleados que no intervienen en la fabricación de los artículos</a:t>
            </a:r>
            <a:endParaRPr sz="1300" b="1"/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s-EC" sz="1300" b="1" u="sng"/>
              <a:t>OCI.-</a:t>
            </a:r>
            <a:r>
              <a:rPr lang="es-EC" sz="1300" b="1"/>
              <a:t> aquí se acumulan los otros costos. </a:t>
            </a:r>
            <a:endParaRPr sz="1300" b="1"/>
          </a:p>
        </p:txBody>
      </p:sp>
      <p:pic>
        <p:nvPicPr>
          <p:cNvPr id="359" name="Google Shape;3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258" y="1710600"/>
            <a:ext cx="704592" cy="7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800" y="2429225"/>
            <a:ext cx="853700" cy="6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0175" y="1892725"/>
            <a:ext cx="644800" cy="6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5"/>
          <p:cNvSpPr txBox="1"/>
          <p:nvPr/>
        </p:nvSpPr>
        <p:spPr>
          <a:xfrm>
            <a:off x="121450" y="283550"/>
            <a:ext cx="7249800" cy="644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Egresos del proyecto.-</a:t>
            </a:r>
            <a:r>
              <a:rPr lang="es-EC" sz="16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realizar una estimación de los costos y gastos necesarios para operar el desarrollo de un proyecto.</a:t>
            </a:r>
            <a:endParaRPr sz="16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3" name="Google Shape;363;p35"/>
          <p:cNvSpPr txBox="1"/>
          <p:nvPr/>
        </p:nvSpPr>
        <p:spPr>
          <a:xfrm>
            <a:off x="348250" y="1059250"/>
            <a:ext cx="21360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solidFill>
                  <a:schemeClr val="dk1"/>
                </a:solidFill>
              </a:rPr>
              <a:t>Desembolsos que se relacionan con la fase de producción.</a:t>
            </a:r>
            <a:endParaRPr/>
          </a:p>
        </p:txBody>
      </p:sp>
      <p:cxnSp>
        <p:nvCxnSpPr>
          <p:cNvPr id="364" name="Google Shape;364;p35"/>
          <p:cNvCxnSpPr>
            <a:endCxn id="363" idx="3"/>
          </p:cNvCxnSpPr>
          <p:nvPr/>
        </p:nvCxnSpPr>
        <p:spPr>
          <a:xfrm flipH="1">
            <a:off x="2484250" y="1462900"/>
            <a:ext cx="1426500" cy="1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36"/>
          <p:cNvGrpSpPr/>
          <p:nvPr/>
        </p:nvGrpSpPr>
        <p:grpSpPr>
          <a:xfrm>
            <a:off x="5149220" y="1277101"/>
            <a:ext cx="1255374" cy="876076"/>
            <a:chOff x="4960173" y="1911155"/>
            <a:chExt cx="1487233" cy="1134814"/>
          </a:xfrm>
        </p:grpSpPr>
        <p:sp>
          <p:nvSpPr>
            <p:cNvPr id="370" name="Google Shape;370;p36"/>
            <p:cNvSpPr/>
            <p:nvPr/>
          </p:nvSpPr>
          <p:spPr>
            <a:xfrm>
              <a:off x="4960173" y="1911155"/>
              <a:ext cx="821624" cy="663288"/>
            </a:xfrm>
            <a:custGeom>
              <a:avLst/>
              <a:gdLst/>
              <a:ahLst/>
              <a:cxnLst/>
              <a:rect l="l" t="t" r="r" b="b"/>
              <a:pathLst>
                <a:path w="13445" h="10854" extrusionOk="0">
                  <a:moveTo>
                    <a:pt x="3128" y="1"/>
                  </a:moveTo>
                  <a:cubicBezTo>
                    <a:pt x="3127" y="2"/>
                    <a:pt x="3126" y="4"/>
                    <a:pt x="3126" y="5"/>
                  </a:cubicBezTo>
                  <a:lnTo>
                    <a:pt x="3126" y="5"/>
                  </a:lnTo>
                  <a:lnTo>
                    <a:pt x="3128" y="1"/>
                  </a:lnTo>
                  <a:close/>
                  <a:moveTo>
                    <a:pt x="3126" y="5"/>
                  </a:moveTo>
                  <a:lnTo>
                    <a:pt x="0" y="6158"/>
                  </a:lnTo>
                  <a:cubicBezTo>
                    <a:pt x="264" y="5642"/>
                    <a:pt x="955" y="5398"/>
                    <a:pt x="1901" y="5398"/>
                  </a:cubicBezTo>
                  <a:cubicBezTo>
                    <a:pt x="3274" y="5398"/>
                    <a:pt x="5194" y="5915"/>
                    <a:pt x="7142" y="6908"/>
                  </a:cubicBezTo>
                  <a:cubicBezTo>
                    <a:pt x="9470" y="8087"/>
                    <a:pt x="11224" y="9607"/>
                    <a:pt x="11838" y="10854"/>
                  </a:cubicBezTo>
                  <a:lnTo>
                    <a:pt x="11838" y="7746"/>
                  </a:lnTo>
                  <a:lnTo>
                    <a:pt x="13445" y="6820"/>
                  </a:lnTo>
                  <a:lnTo>
                    <a:pt x="13445" y="6820"/>
                  </a:lnTo>
                  <a:cubicBezTo>
                    <a:pt x="13367" y="6830"/>
                    <a:pt x="13280" y="6830"/>
                    <a:pt x="13192" y="6830"/>
                  </a:cubicBezTo>
                  <a:cubicBezTo>
                    <a:pt x="11818" y="6830"/>
                    <a:pt x="9909" y="6304"/>
                    <a:pt x="7950" y="5311"/>
                  </a:cubicBezTo>
                  <a:cubicBezTo>
                    <a:pt x="4652" y="3646"/>
                    <a:pt x="2491" y="1264"/>
                    <a:pt x="3126" y="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/>
            <p:nvPr/>
          </p:nvSpPr>
          <p:spPr>
            <a:xfrm>
              <a:off x="5683531" y="2164213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36"/>
          <p:cNvGrpSpPr/>
          <p:nvPr/>
        </p:nvGrpSpPr>
        <p:grpSpPr>
          <a:xfrm>
            <a:off x="4499431" y="1626401"/>
            <a:ext cx="644787" cy="1149090"/>
            <a:chOff x="4190371" y="2363616"/>
            <a:chExt cx="763875" cy="1488459"/>
          </a:xfrm>
        </p:grpSpPr>
        <p:sp>
          <p:nvSpPr>
            <p:cNvPr id="373" name="Google Shape;373;p36"/>
            <p:cNvSpPr/>
            <p:nvPr/>
          </p:nvSpPr>
          <p:spPr>
            <a:xfrm>
              <a:off x="4357079" y="2363616"/>
              <a:ext cx="429909" cy="779397"/>
            </a:xfrm>
            <a:custGeom>
              <a:avLst/>
              <a:gdLst/>
              <a:ahLst/>
              <a:cxnLst/>
              <a:rect l="l" t="t" r="r" b="b"/>
              <a:pathLst>
                <a:path w="7035" h="12754" extrusionOk="0">
                  <a:moveTo>
                    <a:pt x="1" y="1"/>
                  </a:moveTo>
                  <a:cubicBezTo>
                    <a:pt x="1443" y="1"/>
                    <a:pt x="2612" y="2856"/>
                    <a:pt x="2612" y="6372"/>
                  </a:cubicBezTo>
                  <a:cubicBezTo>
                    <a:pt x="2612" y="9899"/>
                    <a:pt x="1443" y="12754"/>
                    <a:pt x="1" y="12754"/>
                  </a:cubicBezTo>
                  <a:lnTo>
                    <a:pt x="7035" y="12754"/>
                  </a:lnTo>
                  <a:cubicBezTo>
                    <a:pt x="5593" y="12754"/>
                    <a:pt x="4424" y="9899"/>
                    <a:pt x="4424" y="6372"/>
                  </a:cubicBezTo>
                  <a:cubicBezTo>
                    <a:pt x="4424" y="2856"/>
                    <a:pt x="5593" y="1"/>
                    <a:pt x="703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4190371" y="2970318"/>
              <a:ext cx="763875" cy="881756"/>
            </a:xfrm>
            <a:custGeom>
              <a:avLst/>
              <a:gdLst/>
              <a:ahLst/>
              <a:cxnLst/>
              <a:rect l="l" t="t" r="r" b="b"/>
              <a:pathLst>
                <a:path w="12500" h="14429" extrusionOk="0">
                  <a:moveTo>
                    <a:pt x="6245" y="1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45" y="14429"/>
                  </a:lnTo>
                  <a:lnTo>
                    <a:pt x="12500" y="10824"/>
                  </a:lnTo>
                  <a:lnTo>
                    <a:pt x="12500" y="3605"/>
                  </a:lnTo>
                  <a:lnTo>
                    <a:pt x="6245" y="1"/>
                  </a:lnTo>
                  <a:close/>
                </a:path>
              </a:pathLst>
            </a:custGeom>
            <a:solidFill>
              <a:srgbClr val="97C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36"/>
          <p:cNvGrpSpPr/>
          <p:nvPr/>
        </p:nvGrpSpPr>
        <p:grpSpPr>
          <a:xfrm>
            <a:off x="3238538" y="1277101"/>
            <a:ext cx="1255425" cy="876076"/>
            <a:chOff x="2696600" y="1911155"/>
            <a:chExt cx="1487295" cy="1134814"/>
          </a:xfrm>
        </p:grpSpPr>
        <p:sp>
          <p:nvSpPr>
            <p:cNvPr id="376" name="Google Shape;376;p36"/>
            <p:cNvSpPr/>
            <p:nvPr/>
          </p:nvSpPr>
          <p:spPr>
            <a:xfrm>
              <a:off x="3362209" y="1911155"/>
              <a:ext cx="821685" cy="663288"/>
            </a:xfrm>
            <a:custGeom>
              <a:avLst/>
              <a:gdLst/>
              <a:ahLst/>
              <a:cxnLst/>
              <a:rect l="l" t="t" r="r" b="b"/>
              <a:pathLst>
                <a:path w="13446" h="10854" extrusionOk="0">
                  <a:moveTo>
                    <a:pt x="10318" y="1"/>
                  </a:moveTo>
                  <a:lnTo>
                    <a:pt x="10321" y="6"/>
                  </a:lnTo>
                  <a:lnTo>
                    <a:pt x="10321" y="6"/>
                  </a:lnTo>
                  <a:cubicBezTo>
                    <a:pt x="10320" y="4"/>
                    <a:pt x="10319" y="2"/>
                    <a:pt x="10318" y="1"/>
                  </a:cubicBezTo>
                  <a:close/>
                  <a:moveTo>
                    <a:pt x="10321" y="6"/>
                  </a:moveTo>
                  <a:lnTo>
                    <a:pt x="10321" y="6"/>
                  </a:lnTo>
                  <a:cubicBezTo>
                    <a:pt x="10956" y="1264"/>
                    <a:pt x="8794" y="3646"/>
                    <a:pt x="5496" y="5311"/>
                  </a:cubicBezTo>
                  <a:cubicBezTo>
                    <a:pt x="3547" y="6304"/>
                    <a:pt x="1628" y="6830"/>
                    <a:pt x="254" y="6830"/>
                  </a:cubicBezTo>
                  <a:cubicBezTo>
                    <a:pt x="167" y="6830"/>
                    <a:pt x="79" y="6830"/>
                    <a:pt x="1" y="6820"/>
                  </a:cubicBezTo>
                  <a:lnTo>
                    <a:pt x="1" y="6820"/>
                  </a:lnTo>
                  <a:lnTo>
                    <a:pt x="1609" y="7746"/>
                  </a:lnTo>
                  <a:lnTo>
                    <a:pt x="1609" y="10854"/>
                  </a:lnTo>
                  <a:cubicBezTo>
                    <a:pt x="2222" y="9607"/>
                    <a:pt x="3986" y="8087"/>
                    <a:pt x="6305" y="6908"/>
                  </a:cubicBezTo>
                  <a:cubicBezTo>
                    <a:pt x="8262" y="5915"/>
                    <a:pt x="10172" y="5398"/>
                    <a:pt x="11546" y="5398"/>
                  </a:cubicBezTo>
                  <a:cubicBezTo>
                    <a:pt x="12491" y="5398"/>
                    <a:pt x="13183" y="5642"/>
                    <a:pt x="13445" y="6158"/>
                  </a:cubicBezTo>
                  <a:lnTo>
                    <a:pt x="10321" y="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2696600" y="2164213"/>
              <a:ext cx="763936" cy="881756"/>
            </a:xfrm>
            <a:custGeom>
              <a:avLst/>
              <a:gdLst/>
              <a:ahLst/>
              <a:cxnLst/>
              <a:rect l="l" t="t" r="r" b="b"/>
              <a:pathLst>
                <a:path w="12501" h="14429" extrusionOk="0">
                  <a:moveTo>
                    <a:pt x="6255" y="0"/>
                  </a:moveTo>
                  <a:lnTo>
                    <a:pt x="1" y="3605"/>
                  </a:lnTo>
                  <a:lnTo>
                    <a:pt x="1" y="10824"/>
                  </a:lnTo>
                  <a:lnTo>
                    <a:pt x="6255" y="14429"/>
                  </a:lnTo>
                  <a:lnTo>
                    <a:pt x="12501" y="10824"/>
                  </a:lnTo>
                  <a:lnTo>
                    <a:pt x="12501" y="3605"/>
                  </a:lnTo>
                  <a:lnTo>
                    <a:pt x="6255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8" name="Google Shape;378;p36"/>
          <p:cNvSpPr/>
          <p:nvPr/>
        </p:nvSpPr>
        <p:spPr>
          <a:xfrm>
            <a:off x="4313589" y="678224"/>
            <a:ext cx="1016225" cy="1072816"/>
          </a:xfrm>
          <a:custGeom>
            <a:avLst/>
            <a:gdLst/>
            <a:ahLst/>
            <a:cxnLst/>
            <a:rect l="l" t="t" r="r" b="b"/>
            <a:pathLst>
              <a:path w="19700" h="22740" extrusionOk="0">
                <a:moveTo>
                  <a:pt x="9849" y="1"/>
                </a:moveTo>
                <a:lnTo>
                  <a:pt x="0" y="5680"/>
                </a:lnTo>
                <a:lnTo>
                  <a:pt x="0" y="17059"/>
                </a:lnTo>
                <a:lnTo>
                  <a:pt x="9849" y="22739"/>
                </a:lnTo>
                <a:lnTo>
                  <a:pt x="19699" y="17059"/>
                </a:lnTo>
                <a:lnTo>
                  <a:pt x="19699" y="5680"/>
                </a:lnTo>
                <a:lnTo>
                  <a:pt x="9849" y="1"/>
                </a:lnTo>
                <a:close/>
              </a:path>
            </a:pathLst>
          </a:cu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6"/>
          <p:cNvSpPr txBox="1"/>
          <p:nvPr/>
        </p:nvSpPr>
        <p:spPr>
          <a:xfrm>
            <a:off x="4389800" y="1013550"/>
            <a:ext cx="1016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rgbClr val="CC0000"/>
                </a:solidFill>
              </a:rPr>
              <a:t>Gastos:</a:t>
            </a:r>
            <a:endParaRPr sz="1600" b="1">
              <a:solidFill>
                <a:srgbClr val="CC0000"/>
              </a:solidFill>
            </a:endParaRPr>
          </a:p>
        </p:txBody>
      </p:sp>
      <p:sp>
        <p:nvSpPr>
          <p:cNvPr id="380" name="Google Shape;380;p36"/>
          <p:cNvSpPr txBox="1"/>
          <p:nvPr/>
        </p:nvSpPr>
        <p:spPr>
          <a:xfrm>
            <a:off x="1211700" y="1896975"/>
            <a:ext cx="1884600" cy="183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rgbClr val="FF00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Administrativos</a:t>
            </a:r>
            <a:endParaRPr sz="1600" b="1">
              <a:solidFill>
                <a:srgbClr val="FF00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 b="1"/>
              <a:t>Se incurren en la dirección, y administración de la Institución, como sueldos de gerentes, secretarias, etc.</a:t>
            </a:r>
            <a:endParaRPr sz="1300"/>
          </a:p>
        </p:txBody>
      </p:sp>
      <p:sp>
        <p:nvSpPr>
          <p:cNvPr id="381" name="Google Shape;381;p36"/>
          <p:cNvSpPr txBox="1"/>
          <p:nvPr/>
        </p:nvSpPr>
        <p:spPr>
          <a:xfrm>
            <a:off x="3766750" y="2881050"/>
            <a:ext cx="2383200" cy="143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rgbClr val="76923C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Ventas</a:t>
            </a:r>
            <a:endParaRPr sz="1600" b="1">
              <a:solidFill>
                <a:srgbClr val="76923C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 b="1"/>
              <a:t>Permite ubicar la producción en el mercado afrontando el proceso de comercialización en sus diversos niveles. </a:t>
            </a:r>
            <a:endParaRPr sz="1300" b="1"/>
          </a:p>
        </p:txBody>
      </p:sp>
      <p:sp>
        <p:nvSpPr>
          <p:cNvPr id="382" name="Google Shape;382;p36"/>
          <p:cNvSpPr txBox="1"/>
          <p:nvPr/>
        </p:nvSpPr>
        <p:spPr>
          <a:xfrm>
            <a:off x="6509850" y="1896975"/>
            <a:ext cx="1884600" cy="183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39C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rgbClr val="F39C1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Financieros</a:t>
            </a:r>
            <a:endParaRPr sz="1600" b="1">
              <a:solidFill>
                <a:srgbClr val="F39C1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 b="1"/>
              <a:t>Se dan por conseguir dinero y financiamiento para el proceso productivo, como intereses sobre préstamos, etc.</a:t>
            </a:r>
            <a:endParaRPr sz="1300"/>
          </a:p>
        </p:txBody>
      </p:sp>
      <p:pic>
        <p:nvPicPr>
          <p:cNvPr id="383" name="Google Shape;3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000" y="2076977"/>
            <a:ext cx="674150" cy="6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475" y="1481988"/>
            <a:ext cx="674150" cy="60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0175" y="1517003"/>
            <a:ext cx="496575" cy="683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6"/>
          <p:cNvSpPr txBox="1"/>
          <p:nvPr/>
        </p:nvSpPr>
        <p:spPr>
          <a:xfrm>
            <a:off x="365775" y="437363"/>
            <a:ext cx="30000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solidFill>
                  <a:schemeClr val="dk1"/>
                </a:solidFill>
              </a:rPr>
              <a:t>Egresos que se calculan en el proyecto para la administración  financiera u organización.</a:t>
            </a:r>
            <a:endParaRPr/>
          </a:p>
        </p:txBody>
      </p:sp>
      <p:cxnSp>
        <p:nvCxnSpPr>
          <p:cNvPr id="387" name="Google Shape;387;p36"/>
          <p:cNvCxnSpPr>
            <a:stCxn id="379" idx="1"/>
            <a:endCxn id="386" idx="3"/>
          </p:cNvCxnSpPr>
          <p:nvPr/>
        </p:nvCxnSpPr>
        <p:spPr>
          <a:xfrm rot="10800000">
            <a:off x="3365900" y="852900"/>
            <a:ext cx="1023900" cy="37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8" name="Google Shape;388;p36"/>
          <p:cNvSpPr/>
          <p:nvPr/>
        </p:nvSpPr>
        <p:spPr>
          <a:xfrm>
            <a:off x="7986425" y="4525100"/>
            <a:ext cx="1178700" cy="308100"/>
          </a:xfrm>
          <a:prstGeom prst="wedgeRectCallout">
            <a:avLst>
              <a:gd name="adj1" fmla="val 36744"/>
              <a:gd name="adj2" fmla="val 152353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latin typeface="Calibri"/>
                <a:ea typeface="Calibri"/>
                <a:cs typeface="Calibri"/>
                <a:sym typeface="Calibri"/>
              </a:rPr>
              <a:t>Ejercicio 6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/>
          <p:nvPr/>
        </p:nvSpPr>
        <p:spPr>
          <a:xfrm>
            <a:off x="417200" y="144468"/>
            <a:ext cx="6936300" cy="118260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1300" b="1" dirty="0">
                <a:solidFill>
                  <a:srgbClr val="0000FF"/>
                </a:solidFill>
              </a:rPr>
              <a:t>Presentación de los presupuestos.- </a:t>
            </a:r>
            <a:r>
              <a:rPr lang="es-EC" sz="1300" b="1" dirty="0"/>
              <a:t>Es un Plan que permite Programar de manera Anticipada los Niveles de Ingresos, Egresos e Inversiones de un Negocio u Organización, Derivados de sus Operaciones Normales. </a:t>
            </a:r>
            <a:endParaRPr sz="1300" dirty="0"/>
          </a:p>
        </p:txBody>
      </p:sp>
      <p:graphicFrame>
        <p:nvGraphicFramePr>
          <p:cNvPr id="394" name="Google Shape;394;p37"/>
          <p:cNvGraphicFramePr/>
          <p:nvPr>
            <p:extLst>
              <p:ext uri="{D42A27DB-BD31-4B8C-83A1-F6EECF244321}">
                <p14:modId xmlns:p14="http://schemas.microsoft.com/office/powerpoint/2010/main" val="4135161538"/>
              </p:ext>
            </p:extLst>
          </p:nvPr>
        </p:nvGraphicFramePr>
        <p:xfrm>
          <a:off x="459732" y="1475588"/>
          <a:ext cx="3095225" cy="2873121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143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INGRESOS</a:t>
                      </a:r>
                      <a:endParaRPr sz="18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EGRESOS</a:t>
                      </a:r>
                      <a:endParaRPr sz="18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22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Beneficios valorados</a:t>
                      </a:r>
                      <a:endParaRPr sz="1800" b="1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/>
                        <a:t>COSTOS:</a:t>
                      </a:r>
                      <a:endParaRPr sz="1800" b="1"/>
                    </a:p>
                    <a:p>
                      <a:pPr marL="457200" lvl="0" indent="-3429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EC" sz="1800"/>
                        <a:t>MPD</a:t>
                      </a:r>
                      <a:endParaRPr sz="1800"/>
                    </a:p>
                    <a:p>
                      <a:pPr marL="457200" lvl="0" indent="-3429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EC" sz="1800"/>
                        <a:t>MOD</a:t>
                      </a:r>
                      <a:endParaRPr sz="1800"/>
                    </a:p>
                    <a:p>
                      <a:pPr marL="457200" lvl="0" indent="-3429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EC" sz="1800"/>
                        <a:t>CIP</a:t>
                      </a:r>
                      <a:endParaRPr sz="18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2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dirty="0"/>
                        <a:t>GASTOS:</a:t>
                      </a:r>
                      <a:endParaRPr sz="1800" b="1" dirty="0"/>
                    </a:p>
                    <a:p>
                      <a:pPr marL="457200" lvl="0" indent="-3429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EC" sz="1800" dirty="0"/>
                        <a:t>ADM.</a:t>
                      </a:r>
                      <a:endParaRPr sz="1800" dirty="0"/>
                    </a:p>
                    <a:p>
                      <a:pPr marL="457200" lvl="0" indent="-3429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EC" sz="1800" dirty="0"/>
                        <a:t>VTAS.</a:t>
                      </a:r>
                      <a:endParaRPr sz="1800" dirty="0"/>
                    </a:p>
                    <a:p>
                      <a:pPr marL="457200" lvl="0" indent="-3429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EC" sz="1800" dirty="0"/>
                        <a:t>FIN.</a:t>
                      </a:r>
                      <a:endParaRPr sz="1800" dirty="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95" name="Google Shape;395;p37"/>
          <p:cNvGraphicFramePr/>
          <p:nvPr/>
        </p:nvGraphicFramePr>
        <p:xfrm>
          <a:off x="3948125" y="1684925"/>
          <a:ext cx="5021750" cy="1292038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126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Cuentas</a:t>
                      </a:r>
                      <a:endParaRPr sz="15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BD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Unidad de medida</a:t>
                      </a:r>
                      <a:endParaRPr sz="15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BD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Cantidad</a:t>
                      </a:r>
                      <a:endParaRPr sz="15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(#)</a:t>
                      </a:r>
                      <a:endParaRPr sz="15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BD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Precio Unitario</a:t>
                      </a:r>
                      <a:endParaRPr sz="15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($)</a:t>
                      </a:r>
                      <a:endParaRPr sz="15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BD2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Valor total</a:t>
                      </a:r>
                      <a:endParaRPr sz="1500" b="1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($)</a:t>
                      </a:r>
                      <a:endParaRPr sz="15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BD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XXX</a:t>
                      </a:r>
                      <a:endParaRPr sz="15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XXX</a:t>
                      </a:r>
                      <a:endParaRPr sz="15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XXX</a:t>
                      </a:r>
                      <a:endParaRPr sz="15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XXX</a:t>
                      </a:r>
                      <a:endParaRPr sz="15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500" b="1"/>
                        <a:t>XXX</a:t>
                      </a:r>
                      <a:endParaRPr sz="1500" b="1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39C1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" name="Google Shape;400;p38"/>
          <p:cNvGraphicFramePr/>
          <p:nvPr/>
        </p:nvGraphicFramePr>
        <p:xfrm>
          <a:off x="228600" y="228600"/>
          <a:ext cx="6431450" cy="39621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643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Char char="●"/>
                      </a:pPr>
                      <a:r>
                        <a:rPr lang="es-EC" b="1">
                          <a:solidFill>
                            <a:srgbClr val="0000FF"/>
                          </a:solidFill>
                        </a:rPr>
                        <a:t>Financiamiento de los GADs Provinciales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1" name="Google Shape;401;p38"/>
          <p:cNvSpPr/>
          <p:nvPr/>
        </p:nvSpPr>
        <p:spPr>
          <a:xfrm>
            <a:off x="503200" y="890750"/>
            <a:ext cx="4717200" cy="3140100"/>
          </a:xfrm>
          <a:prstGeom prst="arc">
            <a:avLst>
              <a:gd name="adj1" fmla="val 17993419"/>
              <a:gd name="adj2" fmla="val 6816530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8"/>
          <p:cNvSpPr/>
          <p:nvPr/>
        </p:nvSpPr>
        <p:spPr>
          <a:xfrm>
            <a:off x="503200" y="890750"/>
            <a:ext cx="4717200" cy="3140100"/>
          </a:xfrm>
          <a:prstGeom prst="arc">
            <a:avLst>
              <a:gd name="adj1" fmla="val 7178238"/>
              <a:gd name="adj2" fmla="val 17746393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8"/>
          <p:cNvSpPr/>
          <p:nvPr/>
        </p:nvSpPr>
        <p:spPr>
          <a:xfrm>
            <a:off x="1594593" y="1660141"/>
            <a:ext cx="2533800" cy="1601400"/>
          </a:xfrm>
          <a:prstGeom prst="ellipse">
            <a:avLst/>
          </a:prstGeom>
          <a:gradFill>
            <a:gsLst>
              <a:gs pos="0">
                <a:srgbClr val="E9F5FD"/>
              </a:gs>
              <a:gs pos="100000">
                <a:srgbClr val="75C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254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900" b="1">
                <a:solidFill>
                  <a:srgbClr val="263238"/>
                </a:solidFill>
                <a:latin typeface="Oswald"/>
                <a:ea typeface="Oswald"/>
                <a:cs typeface="Oswald"/>
                <a:sym typeface="Oswald"/>
              </a:rPr>
              <a:t>Fuentes de financiamiento</a:t>
            </a:r>
            <a:endParaRPr sz="1900" b="1">
              <a:solidFill>
                <a:srgbClr val="26323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2632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4" name="Google Shape;404;p38"/>
          <p:cNvSpPr/>
          <p:nvPr/>
        </p:nvSpPr>
        <p:spPr>
          <a:xfrm>
            <a:off x="719099" y="1033968"/>
            <a:ext cx="2143712" cy="2705311"/>
          </a:xfrm>
          <a:custGeom>
            <a:avLst/>
            <a:gdLst/>
            <a:ahLst/>
            <a:cxnLst/>
            <a:rect l="l" t="t" r="r" b="b"/>
            <a:pathLst>
              <a:path w="2244725" h="4260333" extrusionOk="0">
                <a:moveTo>
                  <a:pt x="2244725" y="0"/>
                </a:moveTo>
                <a:lnTo>
                  <a:pt x="2244725" y="224508"/>
                </a:lnTo>
                <a:cubicBezTo>
                  <a:pt x="1129029" y="224508"/>
                  <a:pt x="224549" y="1129779"/>
                  <a:pt x="224549" y="2246217"/>
                </a:cubicBezTo>
                <a:cubicBezTo>
                  <a:pt x="224549" y="3083689"/>
                  <a:pt x="733319" y="3802165"/>
                  <a:pt x="1458388" y="4109061"/>
                </a:cubicBezTo>
                <a:lnTo>
                  <a:pt x="1482958" y="4118060"/>
                </a:lnTo>
                <a:lnTo>
                  <a:pt x="1405756" y="4166311"/>
                </a:lnTo>
                <a:lnTo>
                  <a:pt x="1255321" y="4260333"/>
                </a:lnTo>
                <a:lnTo>
                  <a:pt x="1174775" y="4221504"/>
                </a:lnTo>
                <a:cubicBezTo>
                  <a:pt x="475039" y="3841109"/>
                  <a:pt x="0" y="3099198"/>
                  <a:pt x="0" y="2246217"/>
                </a:cubicBezTo>
                <a:cubicBezTo>
                  <a:pt x="0" y="1005709"/>
                  <a:pt x="1005041" y="0"/>
                  <a:pt x="2244725" y="0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8"/>
          <p:cNvSpPr/>
          <p:nvPr/>
        </p:nvSpPr>
        <p:spPr>
          <a:xfrm rot="5400000">
            <a:off x="3047716" y="846506"/>
            <a:ext cx="457251" cy="832174"/>
          </a:xfrm>
          <a:custGeom>
            <a:avLst/>
            <a:gdLst/>
            <a:ahLst/>
            <a:cxnLst/>
            <a:rect l="l" t="t" r="r" b="b"/>
            <a:pathLst>
              <a:path w="720080" h="871386" extrusionOk="0">
                <a:moveTo>
                  <a:pt x="0" y="871386"/>
                </a:moveTo>
                <a:cubicBezTo>
                  <a:pt x="0" y="638785"/>
                  <a:pt x="35362" y="414437"/>
                  <a:pt x="101001" y="203425"/>
                </a:cubicBezTo>
                <a:lnTo>
                  <a:pt x="175463" y="0"/>
                </a:lnTo>
                <a:lnTo>
                  <a:pt x="720080" y="871386"/>
                </a:lnTo>
                <a:lnTo>
                  <a:pt x="0" y="871386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38"/>
          <p:cNvGrpSpPr/>
          <p:nvPr/>
        </p:nvGrpSpPr>
        <p:grpSpPr>
          <a:xfrm>
            <a:off x="2029817" y="1181390"/>
            <a:ext cx="2974710" cy="2706313"/>
            <a:chOff x="5224028" y="1959256"/>
            <a:chExt cx="3117491" cy="4260569"/>
          </a:xfrm>
        </p:grpSpPr>
        <p:sp>
          <p:nvSpPr>
            <p:cNvPr id="407" name="Google Shape;407;p38"/>
            <p:cNvSpPr/>
            <p:nvPr/>
          </p:nvSpPr>
          <p:spPr>
            <a:xfrm>
              <a:off x="5224028" y="5499743"/>
              <a:ext cx="871178" cy="720080"/>
            </a:xfrm>
            <a:custGeom>
              <a:avLst/>
              <a:gdLst/>
              <a:ahLst/>
              <a:cxnLst/>
              <a:rect l="l" t="t" r="r" b="b"/>
              <a:pathLst>
                <a:path w="871178" h="720080" extrusionOk="0">
                  <a:moveTo>
                    <a:pt x="871178" y="0"/>
                  </a:moveTo>
                  <a:lnTo>
                    <a:pt x="871178" y="495382"/>
                  </a:lnTo>
                  <a:lnTo>
                    <a:pt x="871178" y="720080"/>
                  </a:lnTo>
                  <a:cubicBezTo>
                    <a:pt x="638737" y="720080"/>
                    <a:pt x="414546" y="684723"/>
                    <a:pt x="203682" y="619090"/>
                  </a:cubicBezTo>
                  <a:lnTo>
                    <a:pt x="0" y="544487"/>
                  </a:lnTo>
                  <a:lnTo>
                    <a:pt x="241152" y="39376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6095206" y="1959256"/>
              <a:ext cx="2246313" cy="4260568"/>
            </a:xfrm>
            <a:custGeom>
              <a:avLst/>
              <a:gdLst/>
              <a:ahLst/>
              <a:cxnLst/>
              <a:rect l="l" t="t" r="r" b="b"/>
              <a:pathLst>
                <a:path w="2246313" h="4260568" extrusionOk="0">
                  <a:moveTo>
                    <a:pt x="989569" y="0"/>
                  </a:moveTo>
                  <a:lnTo>
                    <a:pt x="1070698" y="39085"/>
                  </a:lnTo>
                  <a:cubicBezTo>
                    <a:pt x="1770929" y="419495"/>
                    <a:pt x="2246313" y="1161383"/>
                    <a:pt x="2246313" y="2014065"/>
                  </a:cubicBezTo>
                  <a:cubicBezTo>
                    <a:pt x="2246313" y="3254711"/>
                    <a:pt x="1240541" y="4260568"/>
                    <a:pt x="0" y="4260568"/>
                  </a:cubicBezTo>
                  <a:lnTo>
                    <a:pt x="0" y="4035689"/>
                  </a:lnTo>
                  <a:cubicBezTo>
                    <a:pt x="1116678" y="4035689"/>
                    <a:pt x="2021453" y="3130837"/>
                    <a:pt x="2021453" y="2014065"/>
                  </a:cubicBezTo>
                  <a:cubicBezTo>
                    <a:pt x="2021453" y="1176772"/>
                    <a:pt x="1512517" y="458255"/>
                    <a:pt x="786951" y="151327"/>
                  </a:cubicBezTo>
                  <a:lnTo>
                    <a:pt x="762037" y="142208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6095207" y="5886934"/>
              <a:ext cx="648071" cy="332891"/>
            </a:xfrm>
            <a:custGeom>
              <a:avLst/>
              <a:gdLst/>
              <a:ahLst/>
              <a:cxnLst/>
              <a:rect l="l" t="t" r="r" b="b"/>
              <a:pathLst>
                <a:path w="648071" h="332891" extrusionOk="0">
                  <a:moveTo>
                    <a:pt x="648071" y="0"/>
                  </a:moveTo>
                  <a:lnTo>
                    <a:pt x="648071" y="237003"/>
                  </a:lnTo>
                  <a:lnTo>
                    <a:pt x="452692" y="287248"/>
                  </a:lnTo>
                  <a:cubicBezTo>
                    <a:pt x="306467" y="317175"/>
                    <a:pt x="155068" y="332891"/>
                    <a:pt x="0" y="332891"/>
                  </a:cubicBezTo>
                  <a:lnTo>
                    <a:pt x="0" y="108012"/>
                  </a:lnTo>
                  <a:cubicBezTo>
                    <a:pt x="209377" y="108012"/>
                    <a:pt x="411305" y="76201"/>
                    <a:pt x="601215" y="17146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38"/>
          <p:cNvSpPr txBox="1"/>
          <p:nvPr/>
        </p:nvSpPr>
        <p:spPr>
          <a:xfrm rot="-2476288">
            <a:off x="855299" y="1746968"/>
            <a:ext cx="1927906" cy="534829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>
                <a:solidFill>
                  <a:schemeClr val="dk1"/>
                </a:solidFill>
              </a:rPr>
              <a:t>a. Financiamiento Interno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411" name="Google Shape;411;p38"/>
          <p:cNvSpPr txBox="1"/>
          <p:nvPr/>
        </p:nvSpPr>
        <p:spPr>
          <a:xfrm rot="-2506571">
            <a:off x="2951684" y="2628864"/>
            <a:ext cx="1931337" cy="570001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>
                <a:solidFill>
                  <a:srgbClr val="263238"/>
                </a:solidFill>
              </a:rPr>
              <a:t>b. Financiamiento Externo</a:t>
            </a:r>
            <a:endParaRPr b="1" dirty="0">
              <a:solidFill>
                <a:srgbClr val="263238"/>
              </a:solidFill>
            </a:endParaRPr>
          </a:p>
        </p:txBody>
      </p:sp>
      <p:pic>
        <p:nvPicPr>
          <p:cNvPr id="412" name="Google Shape;4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159" y="1371300"/>
            <a:ext cx="2456016" cy="25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9"/>
          <p:cNvSpPr txBox="1"/>
          <p:nvPr/>
        </p:nvSpPr>
        <p:spPr>
          <a:xfrm>
            <a:off x="152400" y="1270050"/>
            <a:ext cx="5607300" cy="280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>
                <a:solidFill>
                  <a:srgbClr val="0000FF"/>
                </a:solidFill>
              </a:rPr>
              <a:t>COOTAD Art. 171.- </a:t>
            </a:r>
            <a:r>
              <a:rPr lang="es-EC" sz="1700"/>
              <a:t>Tipos de recursos financieros.- Son recursos financieros de los gobiernos autónomos descentralizados los siguientes: </a:t>
            </a:r>
            <a:endParaRPr sz="1700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s-EC" sz="1700"/>
              <a:t>Ingresos propios de la gestión; </a:t>
            </a:r>
            <a:endParaRPr sz="1700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s-EC" sz="1700"/>
              <a:t>Transferencias del presupuesto general del Estado; </a:t>
            </a:r>
            <a:endParaRPr sz="1700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s-EC" sz="1700"/>
              <a:t>Otro tipo de transferencias, legados y donaciones; </a:t>
            </a:r>
            <a:endParaRPr sz="1700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s-EC" sz="1700"/>
              <a:t>Participación en las rentas de la explotación o industrialización de recursos naturales no renovables; y, </a:t>
            </a:r>
            <a:endParaRPr sz="1700"/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s-EC" sz="1700"/>
              <a:t>Recursos provenientes de financiamiento.</a:t>
            </a:r>
            <a:endParaRPr sz="1700"/>
          </a:p>
        </p:txBody>
      </p:sp>
      <p:sp>
        <p:nvSpPr>
          <p:cNvPr id="418" name="Google Shape;418;p39"/>
          <p:cNvSpPr txBox="1"/>
          <p:nvPr/>
        </p:nvSpPr>
        <p:spPr>
          <a:xfrm>
            <a:off x="6214027" y="1564950"/>
            <a:ext cx="2834275" cy="227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dirty="0"/>
              <a:t>GC: Modelo de Equidad Territorial (MET).</a:t>
            </a:r>
            <a:endParaRPr sz="17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dirty="0">
                <a:solidFill>
                  <a:schemeClr val="dk1"/>
                </a:solidFill>
              </a:rPr>
              <a:t>Convenios MIES, MIPRO.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dirty="0"/>
              <a:t>STCTEA.</a:t>
            </a:r>
            <a:endParaRPr sz="17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dirty="0"/>
              <a:t>Créditos</a:t>
            </a:r>
            <a:endParaRPr sz="1700" dirty="0"/>
          </a:p>
        </p:txBody>
      </p:sp>
      <p:cxnSp>
        <p:nvCxnSpPr>
          <p:cNvPr id="419" name="Google Shape;419;p39"/>
          <p:cNvCxnSpPr/>
          <p:nvPr/>
        </p:nvCxnSpPr>
        <p:spPr>
          <a:xfrm rot="10800000" flipH="1">
            <a:off x="5545325" y="1875275"/>
            <a:ext cx="843900" cy="642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39"/>
          <p:cNvCxnSpPr/>
          <p:nvPr/>
        </p:nvCxnSpPr>
        <p:spPr>
          <a:xfrm rot="10800000" flipH="1">
            <a:off x="5424775" y="2553150"/>
            <a:ext cx="964500" cy="28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1" name="Google Shape;421;p39"/>
          <p:cNvCxnSpPr/>
          <p:nvPr/>
        </p:nvCxnSpPr>
        <p:spPr>
          <a:xfrm rot="10800000" flipH="1">
            <a:off x="5444825" y="3120850"/>
            <a:ext cx="930900" cy="738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2" name="Google Shape;422;p39"/>
          <p:cNvCxnSpPr/>
          <p:nvPr/>
        </p:nvCxnSpPr>
        <p:spPr>
          <a:xfrm rot="10800000" flipH="1">
            <a:off x="4805225" y="3683625"/>
            <a:ext cx="1557300" cy="1356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23" name="Google Shape;423;p39"/>
          <p:cNvGrpSpPr/>
          <p:nvPr/>
        </p:nvGrpSpPr>
        <p:grpSpPr>
          <a:xfrm>
            <a:off x="1086592" y="904601"/>
            <a:ext cx="2566751" cy="309554"/>
            <a:chOff x="623888" y="2465648"/>
            <a:chExt cx="3648075" cy="720000"/>
          </a:xfrm>
        </p:grpSpPr>
        <p:sp>
          <p:nvSpPr>
            <p:cNvPr id="424" name="Google Shape;424;p39"/>
            <p:cNvSpPr/>
            <p:nvPr/>
          </p:nvSpPr>
          <p:spPr>
            <a:xfrm>
              <a:off x="623888" y="2465648"/>
              <a:ext cx="2784600" cy="22920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2471763" y="2465648"/>
              <a:ext cx="648072" cy="229322"/>
            </a:xfrm>
            <a:custGeom>
              <a:avLst/>
              <a:gdLst/>
              <a:ahLst/>
              <a:cxnLst/>
              <a:rect l="l" t="t" r="r" b="b"/>
              <a:pathLst>
                <a:path w="648072" h="229322" extrusionOk="0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 rot="5400000">
              <a:off x="3335963" y="2249648"/>
              <a:ext cx="720000" cy="1152000"/>
            </a:xfrm>
            <a:prstGeom prst="rtTriangle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27" name="Google Shape;427;p39"/>
          <p:cNvCxnSpPr/>
          <p:nvPr/>
        </p:nvCxnSpPr>
        <p:spPr>
          <a:xfrm>
            <a:off x="831349" y="848694"/>
            <a:ext cx="2083800" cy="0"/>
          </a:xfrm>
          <a:prstGeom prst="straightConnector1">
            <a:avLst/>
          </a:prstGeom>
          <a:noFill/>
          <a:ln w="9525" cap="flat" cmpd="sng">
            <a:solidFill>
              <a:srgbClr val="76923C"/>
            </a:solidFill>
            <a:prstDash val="solid"/>
            <a:round/>
            <a:headEnd type="oval" w="sm" len="sm"/>
            <a:tailEnd type="oval" w="sm" len="sm"/>
          </a:ln>
        </p:spPr>
      </p:cxnSp>
      <p:sp>
        <p:nvSpPr>
          <p:cNvPr id="428" name="Google Shape;428;p39"/>
          <p:cNvSpPr txBox="1"/>
          <p:nvPr/>
        </p:nvSpPr>
        <p:spPr>
          <a:xfrm>
            <a:off x="1090849" y="492200"/>
            <a:ext cx="2566751" cy="3006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s-EC" b="1" dirty="0">
                <a:solidFill>
                  <a:schemeClr val="dk1"/>
                </a:solidFill>
              </a:rPr>
              <a:t>a. Financiamiento Interno</a:t>
            </a:r>
            <a:endParaRPr b="1" dirty="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40"/>
          <p:cNvGrpSpPr/>
          <p:nvPr/>
        </p:nvGrpSpPr>
        <p:grpSpPr>
          <a:xfrm>
            <a:off x="1075955" y="840665"/>
            <a:ext cx="2443422" cy="300600"/>
            <a:chOff x="623888" y="2465648"/>
            <a:chExt cx="3648075" cy="720000"/>
          </a:xfrm>
        </p:grpSpPr>
        <p:sp>
          <p:nvSpPr>
            <p:cNvPr id="434" name="Google Shape;434;p40"/>
            <p:cNvSpPr/>
            <p:nvPr/>
          </p:nvSpPr>
          <p:spPr>
            <a:xfrm>
              <a:off x="623888" y="2465648"/>
              <a:ext cx="2784600" cy="2292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2471763" y="2465648"/>
              <a:ext cx="648072" cy="229322"/>
            </a:xfrm>
            <a:custGeom>
              <a:avLst/>
              <a:gdLst/>
              <a:ahLst/>
              <a:cxnLst/>
              <a:rect l="l" t="t" r="r" b="b"/>
              <a:pathLst>
                <a:path w="648072" h="229322" extrusionOk="0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 rot="5400000">
              <a:off x="3335963" y="2249648"/>
              <a:ext cx="720000" cy="1152000"/>
            </a:xfrm>
            <a:prstGeom prst="rtTriangle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7" name="Google Shape;437;p40"/>
          <p:cNvCxnSpPr>
            <a:cxnSpLocks/>
          </p:cNvCxnSpPr>
          <p:nvPr/>
        </p:nvCxnSpPr>
        <p:spPr>
          <a:xfrm>
            <a:off x="1097166" y="848694"/>
            <a:ext cx="2422211" cy="0"/>
          </a:xfrm>
          <a:prstGeom prst="straightConnector1">
            <a:avLst/>
          </a:prstGeom>
          <a:noFill/>
          <a:ln w="9525" cap="flat" cmpd="sng">
            <a:solidFill>
              <a:srgbClr val="76923C"/>
            </a:solidFill>
            <a:prstDash val="solid"/>
            <a:round/>
            <a:headEnd type="oval" w="sm" len="sm"/>
            <a:tailEnd type="oval" w="sm" len="sm"/>
          </a:ln>
        </p:spPr>
      </p:cxnSp>
      <p:sp>
        <p:nvSpPr>
          <p:cNvPr id="438" name="Google Shape;438;p40"/>
          <p:cNvSpPr txBox="1"/>
          <p:nvPr/>
        </p:nvSpPr>
        <p:spPr>
          <a:xfrm>
            <a:off x="1090849" y="492200"/>
            <a:ext cx="2428528" cy="3006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>
                <a:solidFill>
                  <a:srgbClr val="263238"/>
                </a:solidFill>
              </a:rPr>
              <a:t>b. Financiamiento Externo</a:t>
            </a:r>
            <a:endParaRPr b="1" dirty="0">
              <a:solidFill>
                <a:srgbClr val="263238"/>
              </a:solidFill>
            </a:endParaRPr>
          </a:p>
        </p:txBody>
      </p:sp>
      <p:sp>
        <p:nvSpPr>
          <p:cNvPr id="439" name="Google Shape;439;p40"/>
          <p:cNvSpPr txBox="1"/>
          <p:nvPr/>
        </p:nvSpPr>
        <p:spPr>
          <a:xfrm>
            <a:off x="393500" y="1197175"/>
            <a:ext cx="6290400" cy="251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rgbClr val="0000FF"/>
                </a:solidFill>
              </a:rPr>
              <a:t>Multilaterales:</a:t>
            </a:r>
            <a:endParaRPr sz="1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❏"/>
            </a:pPr>
            <a:r>
              <a:rPr lang="es-EC" sz="1700">
                <a:solidFill>
                  <a:schemeClr val="dk1"/>
                </a:solidFill>
              </a:rPr>
              <a:t>Banco de Desarrollo del Ecuador (BDE)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❏"/>
            </a:pPr>
            <a:r>
              <a:rPr lang="es-EC" sz="1700">
                <a:solidFill>
                  <a:schemeClr val="dk1"/>
                </a:solidFill>
              </a:rPr>
              <a:t>Banco Mundial (BM)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❏"/>
            </a:pPr>
            <a:r>
              <a:rPr lang="es-EC" sz="1700">
                <a:solidFill>
                  <a:schemeClr val="dk1"/>
                </a:solidFill>
              </a:rPr>
              <a:t>Fondo Monetario Internacional (FMI)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❏"/>
            </a:pPr>
            <a:r>
              <a:rPr lang="es-EC" sz="1700">
                <a:solidFill>
                  <a:schemeClr val="dk1"/>
                </a:solidFill>
              </a:rPr>
              <a:t>Banco Interamericano de Desarrollo (BID)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❏"/>
            </a:pPr>
            <a:r>
              <a:rPr lang="es-EC" sz="1700">
                <a:solidFill>
                  <a:schemeClr val="dk1"/>
                </a:solidFill>
              </a:rPr>
              <a:t>Banco Internacional de Reconstrucción y Fomento (BIRF)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440" name="Google Shape;44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727" y="1520952"/>
            <a:ext cx="2337274" cy="16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5" name="Google Shape;445;p41"/>
          <p:cNvGraphicFramePr/>
          <p:nvPr/>
        </p:nvGraphicFramePr>
        <p:xfrm>
          <a:off x="228600" y="228600"/>
          <a:ext cx="6431450" cy="39621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643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Char char="●"/>
                      </a:pPr>
                      <a:r>
                        <a:rPr lang="es-EC" b="1">
                          <a:solidFill>
                            <a:srgbClr val="0000FF"/>
                          </a:solidFill>
                        </a:rPr>
                        <a:t>Estructuración de los Ingresos de los GADs Provinciales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6" name="Google Shape;446;p41"/>
          <p:cNvGraphicFramePr/>
          <p:nvPr/>
        </p:nvGraphicFramePr>
        <p:xfrm>
          <a:off x="389325" y="1074350"/>
          <a:ext cx="3016725" cy="2773470"/>
        </p:xfrm>
        <a:graphic>
          <a:graphicData uri="http://schemas.openxmlformats.org/drawingml/2006/table">
            <a:tbl>
              <a:tblPr>
                <a:noFill/>
                <a:tableStyleId>{4BA95DF4-4DB4-404D-948A-BA8ECD6188C8}</a:tableStyleId>
              </a:tblPr>
              <a:tblGrid>
                <a:gridCol w="301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 u="sng"/>
                        <a:t>Ingresos Corrientes</a:t>
                      </a:r>
                      <a:endParaRPr b="1" u="sng"/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Impuestos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Tasas y contribuciones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Venta de bienes y servicios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Rentas de inversiones y multas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Transf. corrientes sector público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Otros ingresos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47" name="Google Shape;447;p41"/>
          <p:cNvGraphicFramePr/>
          <p:nvPr/>
        </p:nvGraphicFramePr>
        <p:xfrm>
          <a:off x="3982625" y="1074350"/>
          <a:ext cx="3224375" cy="1188630"/>
        </p:xfrm>
        <a:graphic>
          <a:graphicData uri="http://schemas.openxmlformats.org/drawingml/2006/table">
            <a:tbl>
              <a:tblPr>
                <a:noFill/>
                <a:tableStyleId>{4BA95DF4-4DB4-404D-948A-BA8ECD6188C8}</a:tableStyleId>
              </a:tblPr>
              <a:tblGrid>
                <a:gridCol w="322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 u="sng"/>
                        <a:t>Ingresos de capital</a:t>
                      </a:r>
                      <a:endParaRPr b="1" u="sng"/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Venta de activos de larga duración 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Transf. y donaciones de capital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48" name="Google Shape;448;p41"/>
          <p:cNvGraphicFramePr/>
          <p:nvPr/>
        </p:nvGraphicFramePr>
        <p:xfrm>
          <a:off x="3982625" y="2453600"/>
          <a:ext cx="3224375" cy="1584840"/>
        </p:xfrm>
        <a:graphic>
          <a:graphicData uri="http://schemas.openxmlformats.org/drawingml/2006/table">
            <a:tbl>
              <a:tblPr>
                <a:noFill/>
                <a:tableStyleId>{4BA95DF4-4DB4-404D-948A-BA8ECD6188C8}</a:tableStyleId>
              </a:tblPr>
              <a:tblGrid>
                <a:gridCol w="322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 u="sng"/>
                        <a:t>Ingresos de financiamiento</a:t>
                      </a:r>
                      <a:endParaRPr b="1" u="sng"/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Financiamiento público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Saldos en caja bancos 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/>
                        <a:t>Cuentas pendientes por cobrar 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" name="Google Shape;453;p42"/>
          <p:cNvGraphicFramePr/>
          <p:nvPr/>
        </p:nvGraphicFramePr>
        <p:xfrm>
          <a:off x="507600" y="153300"/>
          <a:ext cx="3827750" cy="39621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382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rgbClr val="0000FF"/>
                          </a:solidFill>
                        </a:rPr>
                        <a:t>Cuadro de fuentes y usos de los fondos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4" name="Google Shape;454;p42"/>
          <p:cNvSpPr txBox="1"/>
          <p:nvPr/>
        </p:nvSpPr>
        <p:spPr>
          <a:xfrm>
            <a:off x="387450" y="774800"/>
            <a:ext cx="7555500" cy="68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 u="sng">
                <a:solidFill>
                  <a:srgbClr val="0000FF"/>
                </a:solidFill>
              </a:rPr>
              <a:t>Fuente </a:t>
            </a:r>
            <a:r>
              <a:rPr lang="es-EC" sz="1500" b="1"/>
              <a:t>es la forma en que se obtienen el financiamiento, y los </a:t>
            </a:r>
            <a:r>
              <a:rPr lang="es-EC" sz="1500" b="1" u="sng">
                <a:solidFill>
                  <a:srgbClr val="4949E7"/>
                </a:solidFill>
              </a:rPr>
              <a:t>Usos</a:t>
            </a:r>
            <a:r>
              <a:rPr lang="es-EC" sz="1500" b="1"/>
              <a:t> es la forma en que se gastan los recursos obtenidos.</a:t>
            </a:r>
            <a:endParaRPr sz="1500"/>
          </a:p>
        </p:txBody>
      </p:sp>
      <p:graphicFrame>
        <p:nvGraphicFramePr>
          <p:cNvPr id="455" name="Google Shape;455;p42"/>
          <p:cNvGraphicFramePr/>
          <p:nvPr/>
        </p:nvGraphicFramePr>
        <p:xfrm>
          <a:off x="716750" y="1671488"/>
          <a:ext cx="7494525" cy="256011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283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3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USOS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9E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 FUENTES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RECURSOS PROPIOS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MULTILATERALES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DETALLE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VALOR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%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VALOR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%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VALOR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ANEXO - ACTIVOS  FIJOS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 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 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ANEXO - ACTIVOS DIFERIDOS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 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 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ANEXO - CAPITAL DE TRABAJO 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 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 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TOTAL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 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/>
                        <a:t> </a:t>
                      </a:r>
                      <a:endParaRPr sz="12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/>
                        <a:t>XXX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3"/>
          <p:cNvSpPr txBox="1"/>
          <p:nvPr/>
        </p:nvSpPr>
        <p:spPr>
          <a:xfrm>
            <a:off x="722425" y="1018900"/>
            <a:ext cx="4943400" cy="28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>
                <a:solidFill>
                  <a:schemeClr val="hlink"/>
                </a:solidFill>
              </a:rPr>
              <a:t>EVALUACIÓN</a:t>
            </a:r>
            <a:endParaRPr sz="17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Flujo de Caja del Proyecto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Financiera - social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Actual Neto (VAN)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 Interna de Retorno (TIR)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Razón Beneficio Costo (RB/C)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Razón Costo Eficiencia (RC/E)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Ambiental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Situaciones de Riesgo del Proyecto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44"/>
          <p:cNvPicPr preferRelativeResize="0"/>
          <p:nvPr/>
        </p:nvPicPr>
        <p:blipFill rotWithShape="1">
          <a:blip r:embed="rId3">
            <a:alphaModFix/>
          </a:blip>
          <a:srcRect t="7270"/>
          <a:stretch/>
        </p:blipFill>
        <p:spPr>
          <a:xfrm>
            <a:off x="1002500" y="1239203"/>
            <a:ext cx="1337125" cy="3311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4"/>
          <p:cNvSpPr txBox="1"/>
          <p:nvPr/>
        </p:nvSpPr>
        <p:spPr>
          <a:xfrm>
            <a:off x="936975" y="2269828"/>
            <a:ext cx="1440000" cy="609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latin typeface="Calibri"/>
                <a:ea typeface="Calibri"/>
                <a:cs typeface="Calibri"/>
                <a:sym typeface="Calibri"/>
              </a:rPr>
              <a:t>Cuál alternativa se escogerá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44"/>
          <p:cNvPicPr preferRelativeResize="0"/>
          <p:nvPr/>
        </p:nvPicPr>
        <p:blipFill rotWithShape="1">
          <a:blip r:embed="rId4">
            <a:alphaModFix/>
          </a:blip>
          <a:srcRect t="9584"/>
          <a:stretch/>
        </p:blipFill>
        <p:spPr>
          <a:xfrm>
            <a:off x="2714150" y="1345878"/>
            <a:ext cx="1620600" cy="29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4"/>
          <p:cNvPicPr preferRelativeResize="0"/>
          <p:nvPr/>
        </p:nvPicPr>
        <p:blipFill rotWithShape="1">
          <a:blip r:embed="rId5">
            <a:alphaModFix/>
          </a:blip>
          <a:srcRect t="7800"/>
          <a:stretch/>
        </p:blipFill>
        <p:spPr>
          <a:xfrm>
            <a:off x="4709275" y="1239203"/>
            <a:ext cx="1620575" cy="33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4"/>
          <p:cNvPicPr preferRelativeResize="0"/>
          <p:nvPr/>
        </p:nvPicPr>
        <p:blipFill rotWithShape="1">
          <a:blip r:embed="rId6">
            <a:alphaModFix/>
          </a:blip>
          <a:srcRect t="10594"/>
          <a:stretch/>
        </p:blipFill>
        <p:spPr>
          <a:xfrm>
            <a:off x="6581925" y="1239203"/>
            <a:ext cx="1439925" cy="303005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4"/>
          <p:cNvSpPr txBox="1"/>
          <p:nvPr/>
        </p:nvSpPr>
        <p:spPr>
          <a:xfrm>
            <a:off x="2743025" y="2269828"/>
            <a:ext cx="1620600" cy="700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latin typeface="Calibri"/>
                <a:ea typeface="Calibri"/>
                <a:cs typeface="Calibri"/>
                <a:sym typeface="Calibri"/>
              </a:rPr>
              <a:t>Con qué recursos se hará el proyecto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4"/>
          <p:cNvSpPr txBox="1"/>
          <p:nvPr/>
        </p:nvSpPr>
        <p:spPr>
          <a:xfrm>
            <a:off x="4671925" y="2269828"/>
            <a:ext cx="1440000" cy="609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latin typeface="Calibri"/>
                <a:ea typeface="Calibri"/>
                <a:cs typeface="Calibri"/>
                <a:sym typeface="Calibri"/>
              </a:rPr>
              <a:t>Quién realizará el proyecto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4"/>
          <p:cNvSpPr txBox="1"/>
          <p:nvPr/>
        </p:nvSpPr>
        <p:spPr>
          <a:xfrm>
            <a:off x="6429473" y="2269828"/>
            <a:ext cx="1620600" cy="609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latin typeface="Calibri"/>
                <a:ea typeface="Calibri"/>
                <a:cs typeface="Calibri"/>
                <a:sym typeface="Calibri"/>
              </a:rPr>
              <a:t>Cuándo se realizará el proyecto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50363" y="4517356"/>
            <a:ext cx="5857576" cy="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4"/>
          <p:cNvSpPr txBox="1"/>
          <p:nvPr/>
        </p:nvSpPr>
        <p:spPr>
          <a:xfrm>
            <a:off x="46460" y="55735"/>
            <a:ext cx="7561479" cy="118260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sz="1300" b="1" dirty="0">
                <a:solidFill>
                  <a:srgbClr val="0000FF"/>
                </a:solidFill>
              </a:rPr>
              <a:t>Evaluación.- </a:t>
            </a:r>
            <a:r>
              <a:rPr lang="es-EC" sz="1300" b="1" dirty="0"/>
              <a:t>Es un proceso para determinar el establecimiento de cambios generados por un proyecto, a partir de la comparación entre el estado actual y el estado previsto en su planificación.  </a:t>
            </a:r>
            <a:endParaRPr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/>
        </p:nvSpPr>
        <p:spPr>
          <a:xfrm>
            <a:off x="1419775" y="480175"/>
            <a:ext cx="4420200" cy="403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MARCO FINANCIERO</a:t>
            </a:r>
            <a:endParaRPr sz="17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Inversión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Activos fijos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Activos diferidos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 de trabajo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Inversión total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(calendario) de inversiones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Ingresos y beneficios del proyecto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 Valorados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Egresos del proyecto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de los presupuestos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Financiamiento de los GADs Provinciales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Cuadro de fuentes y usos de los fondos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725" y="869250"/>
            <a:ext cx="5866176" cy="343285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5"/>
          <p:cNvSpPr txBox="1"/>
          <p:nvPr/>
        </p:nvSpPr>
        <p:spPr>
          <a:xfrm>
            <a:off x="98800" y="2876550"/>
            <a:ext cx="2821200" cy="139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s-EC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Evaluación pública.- </a:t>
            </a:r>
            <a:r>
              <a:rPr lang="es-EC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 en el análisis de las ventajas y desventajas de llevar a cabo el proyecto, pero para toda la sociedad en general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5"/>
          <p:cNvSpPr txBox="1"/>
          <p:nvPr/>
        </p:nvSpPr>
        <p:spPr>
          <a:xfrm>
            <a:off x="98800" y="893300"/>
            <a:ext cx="2821200" cy="188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s-EC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Evaluación privada.-</a:t>
            </a:r>
            <a:r>
              <a:rPr lang="es-EC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Consiste en determinar la conveniencia de ejecutar un proyecto para los inversionistas, indicadores económicos y financieros que impulsan la utilidad de este y no en la sociedad.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6"/>
          <p:cNvSpPr txBox="1"/>
          <p:nvPr/>
        </p:nvSpPr>
        <p:spPr>
          <a:xfrm>
            <a:off x="241100" y="379900"/>
            <a:ext cx="6844500" cy="831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 b="1">
                <a:solidFill>
                  <a:schemeClr val="hlink"/>
                </a:solidFill>
              </a:rPr>
              <a:t>Flujo de Caja del Proyecto.- </a:t>
            </a:r>
            <a:r>
              <a:rPr lang="es-EC" b="1"/>
              <a:t>Es el registro de todos los ingresos y egresos a la caja a lo largo del tiempo. Dicho flujo se puede proyectar para efectos de la evaluación de la viabilidad de un proyecto.</a:t>
            </a:r>
            <a:endParaRPr b="1"/>
          </a:p>
        </p:txBody>
      </p:sp>
      <p:pic>
        <p:nvPicPr>
          <p:cNvPr id="487" name="Google Shape;4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875" y="1449200"/>
            <a:ext cx="5842025" cy="2505909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6"/>
          <p:cNvSpPr/>
          <p:nvPr/>
        </p:nvSpPr>
        <p:spPr>
          <a:xfrm>
            <a:off x="7986425" y="4525100"/>
            <a:ext cx="1178700" cy="308100"/>
          </a:xfrm>
          <a:prstGeom prst="wedgeRectCallout">
            <a:avLst>
              <a:gd name="adj1" fmla="val 36744"/>
              <a:gd name="adj2" fmla="val 152353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latin typeface="Calibri"/>
                <a:ea typeface="Calibri"/>
                <a:cs typeface="Calibri"/>
                <a:sym typeface="Calibri"/>
              </a:rPr>
              <a:t>Ejercicio 7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47"/>
          <p:cNvGraphicFramePr/>
          <p:nvPr/>
        </p:nvGraphicFramePr>
        <p:xfrm>
          <a:off x="228600" y="228600"/>
          <a:ext cx="3994050" cy="39621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399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Char char="●"/>
                      </a:pPr>
                      <a:r>
                        <a:rPr lang="es-EC" b="1">
                          <a:solidFill>
                            <a:srgbClr val="0000FF"/>
                          </a:solidFill>
                        </a:rPr>
                        <a:t>Evaluación Financiera - social 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4" name="Google Shape;494;p47"/>
          <p:cNvGrpSpPr/>
          <p:nvPr/>
        </p:nvGrpSpPr>
        <p:grpSpPr>
          <a:xfrm>
            <a:off x="158950" y="1094575"/>
            <a:ext cx="6378125" cy="761675"/>
            <a:chOff x="1301950" y="1323175"/>
            <a:chExt cx="6378125" cy="761675"/>
          </a:xfrm>
        </p:grpSpPr>
        <p:sp>
          <p:nvSpPr>
            <p:cNvPr id="495" name="Google Shape;495;p47"/>
            <p:cNvSpPr txBox="1"/>
            <p:nvPr/>
          </p:nvSpPr>
          <p:spPr>
            <a:xfrm>
              <a:off x="1301950" y="1373350"/>
              <a:ext cx="1413300" cy="629700"/>
            </a:xfrm>
            <a:prstGeom prst="rect">
              <a:avLst/>
            </a:prstGeom>
            <a:solidFill>
              <a:srgbClr val="EAD1DC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Financiera</a:t>
              </a:r>
              <a:endParaRPr sz="1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496" name="Google Shape;496;p47"/>
            <p:cNvSpPr/>
            <p:nvPr/>
          </p:nvSpPr>
          <p:spPr>
            <a:xfrm>
              <a:off x="2789776" y="1323175"/>
              <a:ext cx="4671000" cy="7317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7"/>
            <p:cNvSpPr txBox="1"/>
            <p:nvPr/>
          </p:nvSpPr>
          <p:spPr>
            <a:xfrm>
              <a:off x="2789775" y="1353150"/>
              <a:ext cx="4890300" cy="7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Los ingresos del proyecto permiten cubrir los costos y/o gastos. Indicadores: VAN, TIR, RB/C, PRI, etc.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8" name="Google Shape;498;p47"/>
          <p:cNvGrpSpPr/>
          <p:nvPr/>
        </p:nvGrpSpPr>
        <p:grpSpPr>
          <a:xfrm>
            <a:off x="359501" y="1978925"/>
            <a:ext cx="6027136" cy="731700"/>
            <a:chOff x="1426279" y="2207525"/>
            <a:chExt cx="6223808" cy="731700"/>
          </a:xfrm>
        </p:grpSpPr>
        <p:sp>
          <p:nvSpPr>
            <p:cNvPr id="499" name="Google Shape;499;p47"/>
            <p:cNvSpPr txBox="1"/>
            <p:nvPr/>
          </p:nvSpPr>
          <p:spPr>
            <a:xfrm>
              <a:off x="1426279" y="2257725"/>
              <a:ext cx="1289100" cy="629700"/>
            </a:xfrm>
            <a:prstGeom prst="rect">
              <a:avLst/>
            </a:prstGeom>
            <a:solidFill>
              <a:srgbClr val="CFE2F3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Social</a:t>
              </a:r>
              <a:endParaRPr sz="1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500" name="Google Shape;500;p47"/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47"/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 refiere a la asignación eficiente de recursos y se obtenga el mayor bienestar posible.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2" name="Google Shape;502;p47"/>
          <p:cNvGrpSpPr/>
          <p:nvPr/>
        </p:nvGrpSpPr>
        <p:grpSpPr>
          <a:xfrm>
            <a:off x="158950" y="2860025"/>
            <a:ext cx="6866584" cy="827700"/>
            <a:chOff x="1408951" y="3088625"/>
            <a:chExt cx="6230455" cy="827700"/>
          </a:xfrm>
        </p:grpSpPr>
        <p:sp>
          <p:nvSpPr>
            <p:cNvPr id="503" name="Google Shape;503;p47"/>
            <p:cNvSpPr txBox="1"/>
            <p:nvPr/>
          </p:nvSpPr>
          <p:spPr>
            <a:xfrm>
              <a:off x="1408951" y="3139625"/>
              <a:ext cx="1306200" cy="6297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Económica</a:t>
              </a:r>
              <a:endParaRPr sz="19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504" name="Google Shape;504;p47"/>
            <p:cNvSpPr/>
            <p:nvPr/>
          </p:nvSpPr>
          <p:spPr>
            <a:xfrm>
              <a:off x="2789792" y="3088625"/>
              <a:ext cx="4849500" cy="7317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7"/>
            <p:cNvSpPr txBox="1"/>
            <p:nvPr/>
          </p:nvSpPr>
          <p:spPr>
            <a:xfrm>
              <a:off x="2789905" y="3088625"/>
              <a:ext cx="4849500" cy="82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La viabilidad económica del proyecto se determina por la comparación entre los beneficios que va a generar a la sociedad la realización del proyecto, con sus costos.</a:t>
              </a: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06" name="Google Shape;506;p47"/>
          <p:cNvPicPr preferRelativeResize="0"/>
          <p:nvPr/>
        </p:nvPicPr>
        <p:blipFill rotWithShape="1">
          <a:blip r:embed="rId3">
            <a:alphaModFix/>
          </a:blip>
          <a:srcRect l="21255" r="20873"/>
          <a:stretch/>
        </p:blipFill>
        <p:spPr>
          <a:xfrm>
            <a:off x="6904925" y="1205200"/>
            <a:ext cx="2199176" cy="225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48"/>
          <p:cNvGrpSpPr/>
          <p:nvPr/>
        </p:nvGrpSpPr>
        <p:grpSpPr>
          <a:xfrm>
            <a:off x="153636" y="720585"/>
            <a:ext cx="6129721" cy="831310"/>
            <a:chOff x="3466375" y="934650"/>
            <a:chExt cx="6686725" cy="923575"/>
          </a:xfrm>
        </p:grpSpPr>
        <p:sp>
          <p:nvSpPr>
            <p:cNvPr id="512" name="Google Shape;512;p48"/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8"/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8"/>
            <p:cNvSpPr/>
            <p:nvPr/>
          </p:nvSpPr>
          <p:spPr>
            <a:xfrm>
              <a:off x="3680100" y="1019625"/>
              <a:ext cx="647300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1">
                <a:solidFill>
                  <a:srgbClr val="434343"/>
                </a:solidFill>
              </a:endParaRPr>
            </a:p>
          </p:txBody>
        </p:sp>
      </p:grpSp>
      <p:graphicFrame>
        <p:nvGraphicFramePr>
          <p:cNvPr id="515" name="Google Shape;515;p48"/>
          <p:cNvGraphicFramePr/>
          <p:nvPr/>
        </p:nvGraphicFramePr>
        <p:xfrm>
          <a:off x="152400" y="152400"/>
          <a:ext cx="2522550" cy="39621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252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rgbClr val="0000FF"/>
                          </a:solidFill>
                        </a:rPr>
                        <a:t>Valor Actual Neto (VAN)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6" name="Google Shape;516;p48"/>
          <p:cNvSpPr txBox="1"/>
          <p:nvPr/>
        </p:nvSpPr>
        <p:spPr>
          <a:xfrm>
            <a:off x="970850" y="796900"/>
            <a:ext cx="484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/>
              <a:t>VAN es una herramienta financiera utilizada para evaluar la rentabilidad de una inversión o proyecto.</a:t>
            </a:r>
            <a:endParaRPr b="1"/>
          </a:p>
        </p:txBody>
      </p:sp>
      <p:sp>
        <p:nvSpPr>
          <p:cNvPr id="517" name="Google Shape;517;p48"/>
          <p:cNvSpPr txBox="1"/>
          <p:nvPr/>
        </p:nvSpPr>
        <p:spPr>
          <a:xfrm>
            <a:off x="415800" y="1726225"/>
            <a:ext cx="5772300" cy="212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EC" b="1"/>
              <a:t>VAN</a:t>
            </a:r>
            <a:r>
              <a:rPr lang="es-EC" b="1">
                <a:solidFill>
                  <a:srgbClr val="0000FF"/>
                </a:solidFill>
              </a:rPr>
              <a:t> &gt;</a:t>
            </a:r>
            <a:r>
              <a:rPr lang="es-EC" b="1"/>
              <a:t> 0; significa que la inversión generará beneficios, por lo que el proyecto en principio es viable.</a:t>
            </a:r>
            <a:endParaRPr b="1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EC" b="1"/>
              <a:t>VAN </a:t>
            </a:r>
            <a:r>
              <a:rPr lang="es-EC" b="1">
                <a:solidFill>
                  <a:srgbClr val="0000FF"/>
                </a:solidFill>
              </a:rPr>
              <a:t>= </a:t>
            </a:r>
            <a:r>
              <a:rPr lang="es-EC" b="1"/>
              <a:t>0; la inversión no generará ni gastos ni beneficios, por lo que se debería tomar alguna acción para que el proyecto genere algún valor.</a:t>
            </a:r>
            <a:endParaRPr b="1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EC" b="1"/>
              <a:t>VAN </a:t>
            </a:r>
            <a:r>
              <a:rPr lang="es-EC" b="1">
                <a:solidFill>
                  <a:srgbClr val="0000FF"/>
                </a:solidFill>
              </a:rPr>
              <a:t>&lt;</a:t>
            </a:r>
            <a:r>
              <a:rPr lang="es-EC" b="1"/>
              <a:t> 0; proyecto no es atractivo, el rendimiento de los dineros invertidos es menor que la tasa de rendimiento.</a:t>
            </a:r>
            <a:endParaRPr b="1"/>
          </a:p>
        </p:txBody>
      </p:sp>
      <p:sp>
        <p:nvSpPr>
          <p:cNvPr id="518" name="Google Shape;518;p48"/>
          <p:cNvSpPr/>
          <p:nvPr/>
        </p:nvSpPr>
        <p:spPr>
          <a:xfrm>
            <a:off x="7986425" y="4525100"/>
            <a:ext cx="1178700" cy="308100"/>
          </a:xfrm>
          <a:prstGeom prst="wedgeRectCallout">
            <a:avLst>
              <a:gd name="adj1" fmla="val 36744"/>
              <a:gd name="adj2" fmla="val 152353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latin typeface="Calibri"/>
                <a:ea typeface="Calibri"/>
                <a:cs typeface="Calibri"/>
                <a:sym typeface="Calibri"/>
              </a:rPr>
              <a:t>Ejercicio 7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Google Shape;519;p48"/>
          <p:cNvPicPr preferRelativeResize="0"/>
          <p:nvPr/>
        </p:nvPicPr>
        <p:blipFill rotWithShape="1">
          <a:blip r:embed="rId3">
            <a:alphaModFix/>
          </a:blip>
          <a:srcRect l="21255" r="20873"/>
          <a:stretch/>
        </p:blipFill>
        <p:spPr>
          <a:xfrm>
            <a:off x="6349000" y="1052800"/>
            <a:ext cx="26789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49"/>
          <p:cNvGrpSpPr/>
          <p:nvPr/>
        </p:nvGrpSpPr>
        <p:grpSpPr>
          <a:xfrm>
            <a:off x="194561" y="543616"/>
            <a:ext cx="6797056" cy="692866"/>
            <a:chOff x="3466375" y="934650"/>
            <a:chExt cx="6686725" cy="923575"/>
          </a:xfrm>
        </p:grpSpPr>
        <p:sp>
          <p:nvSpPr>
            <p:cNvPr id="525" name="Google Shape;525;p49"/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9"/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9"/>
            <p:cNvSpPr/>
            <p:nvPr/>
          </p:nvSpPr>
          <p:spPr>
            <a:xfrm>
              <a:off x="3680100" y="1019625"/>
              <a:ext cx="647300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1">
                <a:solidFill>
                  <a:srgbClr val="434343"/>
                </a:solidFill>
              </a:endParaRPr>
            </a:p>
          </p:txBody>
        </p:sp>
      </p:grpSp>
      <p:graphicFrame>
        <p:nvGraphicFramePr>
          <p:cNvPr id="528" name="Google Shape;528;p49"/>
          <p:cNvGraphicFramePr/>
          <p:nvPr/>
        </p:nvGraphicFramePr>
        <p:xfrm>
          <a:off x="152400" y="152400"/>
          <a:ext cx="2758025" cy="39621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275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rgbClr val="0000FF"/>
                          </a:solidFill>
                        </a:rPr>
                        <a:t>Tasa Interna de Retorno (TIR)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9" name="Google Shape;529;p49"/>
          <p:cNvSpPr txBox="1"/>
          <p:nvPr/>
        </p:nvSpPr>
        <p:spPr>
          <a:xfrm>
            <a:off x="1187975" y="619825"/>
            <a:ext cx="520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/>
              <a:t>La Tasa Interna de Retorno mide la tasa de rentabilidad del dinero que se mantendrá dentro del proyecto.</a:t>
            </a:r>
            <a:endParaRPr b="1"/>
          </a:p>
        </p:txBody>
      </p:sp>
      <p:sp>
        <p:nvSpPr>
          <p:cNvPr id="530" name="Google Shape;530;p49"/>
          <p:cNvSpPr txBox="1"/>
          <p:nvPr/>
        </p:nvSpPr>
        <p:spPr>
          <a:xfrm>
            <a:off x="152400" y="1316825"/>
            <a:ext cx="4632600" cy="298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s-EC" sz="1300" b="1"/>
              <a:t>TIR </a:t>
            </a:r>
            <a:r>
              <a:rPr lang="es-EC" sz="1300" b="1">
                <a:solidFill>
                  <a:srgbClr val="0000FF"/>
                </a:solidFill>
              </a:rPr>
              <a:t>&gt;</a:t>
            </a:r>
            <a:r>
              <a:rPr lang="es-EC" sz="1300" b="1"/>
              <a:t> i, el proyecto de inversión será aceptado. En este caso, la tasa de rendimiento interno que obtenemos es superior a la tasa mínima de rentabilidad exigida a la inversión.</a:t>
            </a:r>
            <a:endParaRPr sz="1300" b="1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s-EC" sz="1300" b="1"/>
              <a:t>TIR </a:t>
            </a:r>
            <a:r>
              <a:rPr lang="es-EC" sz="1300" b="1">
                <a:solidFill>
                  <a:srgbClr val="0000FF"/>
                </a:solidFill>
              </a:rPr>
              <a:t>=</a:t>
            </a:r>
            <a:r>
              <a:rPr lang="es-EC" sz="1300" b="1"/>
              <a:t> i, estaríamos en una situación similar a la que se producía cuando el VAN era igual a cero. En esta situación, la inversión podrá llevarse a cabo si mejora la posición competitiva de la empresa y no hay alternativas más favorables.</a:t>
            </a:r>
            <a:endParaRPr sz="1300" b="1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s-EC" sz="1300" b="1"/>
              <a:t>TIR </a:t>
            </a:r>
            <a:r>
              <a:rPr lang="es-EC" sz="1300" b="1">
                <a:solidFill>
                  <a:srgbClr val="0000FF"/>
                </a:solidFill>
              </a:rPr>
              <a:t>&lt;</a:t>
            </a:r>
            <a:r>
              <a:rPr lang="es-EC" sz="1300" b="1"/>
              <a:t> i, el proyecto debe rechazarse. No se alcanza la rentabilidad mínima que le pedimos a la inversión.</a:t>
            </a:r>
            <a:endParaRPr sz="1300" b="1"/>
          </a:p>
        </p:txBody>
      </p:sp>
      <p:pic>
        <p:nvPicPr>
          <p:cNvPr id="531" name="Google Shape;53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696" y="1554125"/>
            <a:ext cx="4247305" cy="25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49"/>
          <p:cNvSpPr/>
          <p:nvPr/>
        </p:nvSpPr>
        <p:spPr>
          <a:xfrm>
            <a:off x="7986425" y="4525100"/>
            <a:ext cx="1178700" cy="308100"/>
          </a:xfrm>
          <a:prstGeom prst="wedgeRectCallout">
            <a:avLst>
              <a:gd name="adj1" fmla="val 36744"/>
              <a:gd name="adj2" fmla="val 152353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latin typeface="Calibri"/>
                <a:ea typeface="Calibri"/>
                <a:cs typeface="Calibri"/>
                <a:sym typeface="Calibri"/>
              </a:rPr>
              <a:t>Ejercicio 7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" name="Google Shape;537;p50"/>
          <p:cNvGraphicFramePr/>
          <p:nvPr/>
        </p:nvGraphicFramePr>
        <p:xfrm>
          <a:off x="533400" y="152400"/>
          <a:ext cx="2869575" cy="39621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286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rgbClr val="0000FF"/>
                          </a:solidFill>
                        </a:rPr>
                        <a:t>Razón Beneficio Costo (RB/C)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38" name="Google Shape;538;p50"/>
          <p:cNvGrpSpPr/>
          <p:nvPr/>
        </p:nvGrpSpPr>
        <p:grpSpPr>
          <a:xfrm>
            <a:off x="610961" y="568210"/>
            <a:ext cx="6688731" cy="1295960"/>
            <a:chOff x="3466375" y="934650"/>
            <a:chExt cx="6686725" cy="923575"/>
          </a:xfrm>
        </p:grpSpPr>
        <p:sp>
          <p:nvSpPr>
            <p:cNvPr id="539" name="Google Shape;539;p50"/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0"/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0"/>
            <p:cNvSpPr/>
            <p:nvPr/>
          </p:nvSpPr>
          <p:spPr>
            <a:xfrm>
              <a:off x="3680100" y="1019625"/>
              <a:ext cx="647300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1">
                <a:solidFill>
                  <a:srgbClr val="434343"/>
                </a:solidFill>
              </a:endParaRPr>
            </a:p>
          </p:txBody>
        </p:sp>
      </p:grpSp>
      <p:sp>
        <p:nvSpPr>
          <p:cNvPr id="542" name="Google Shape;542;p50"/>
          <p:cNvSpPr txBox="1"/>
          <p:nvPr/>
        </p:nvSpPr>
        <p:spPr>
          <a:xfrm>
            <a:off x="1610300" y="720700"/>
            <a:ext cx="5081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b="1"/>
              <a:t>El índice beneficio/costo (B/C), también conocido como relación beneficio/costo compara directamente, como su nombre lo indica, los beneficios y los costos de un proyecto para definir su viabilidad.</a:t>
            </a:r>
            <a:endParaRPr b="1"/>
          </a:p>
        </p:txBody>
      </p:sp>
      <p:sp>
        <p:nvSpPr>
          <p:cNvPr id="543" name="Google Shape;543;p50"/>
          <p:cNvSpPr txBox="1"/>
          <p:nvPr/>
        </p:nvSpPr>
        <p:spPr>
          <a:xfrm>
            <a:off x="341500" y="1943300"/>
            <a:ext cx="3697200" cy="153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EC" sz="2000" b="1"/>
              <a:t>R</a:t>
            </a:r>
            <a:r>
              <a:rPr lang="es-EC" b="1"/>
              <a:t>B/C</a:t>
            </a:r>
            <a:r>
              <a:rPr lang="es-EC" b="1">
                <a:solidFill>
                  <a:srgbClr val="0000FF"/>
                </a:solidFill>
              </a:rPr>
              <a:t> &gt;</a:t>
            </a:r>
            <a:r>
              <a:rPr lang="es-EC" b="1"/>
              <a:t> 1; Proyecto atractivo</a:t>
            </a:r>
            <a:endParaRPr b="1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EC" sz="2000" b="1"/>
              <a:t>R</a:t>
            </a:r>
            <a:r>
              <a:rPr lang="es-EC" b="1"/>
              <a:t>B/C</a:t>
            </a:r>
            <a:r>
              <a:rPr lang="es-EC" b="1">
                <a:solidFill>
                  <a:srgbClr val="0000FF"/>
                </a:solidFill>
              </a:rPr>
              <a:t> =</a:t>
            </a:r>
            <a:r>
              <a:rPr lang="es-EC" b="1"/>
              <a:t> 1; Proyecto en análisis </a:t>
            </a:r>
            <a:endParaRPr b="1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EC" sz="2000" b="1"/>
              <a:t>R</a:t>
            </a:r>
            <a:r>
              <a:rPr lang="es-EC" b="1"/>
              <a:t>B/C</a:t>
            </a:r>
            <a:r>
              <a:rPr lang="es-EC" b="1">
                <a:solidFill>
                  <a:srgbClr val="0000FF"/>
                </a:solidFill>
              </a:rPr>
              <a:t> </a:t>
            </a:r>
            <a:r>
              <a:rPr lang="es-EC" sz="1200" b="1">
                <a:solidFill>
                  <a:srgbClr val="0000FF"/>
                </a:solidFill>
              </a:rPr>
              <a:t>&lt; </a:t>
            </a:r>
            <a:r>
              <a:rPr lang="es-EC" b="1"/>
              <a:t>1; Proyecto no atractivo</a:t>
            </a:r>
            <a:endParaRPr b="1"/>
          </a:p>
        </p:txBody>
      </p:sp>
      <p:sp>
        <p:nvSpPr>
          <p:cNvPr id="544" name="Google Shape;544;p50"/>
          <p:cNvSpPr txBox="1"/>
          <p:nvPr/>
        </p:nvSpPr>
        <p:spPr>
          <a:xfrm>
            <a:off x="4514550" y="2116325"/>
            <a:ext cx="2384100" cy="126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545" name="Google Shape;54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749" y="2254274"/>
            <a:ext cx="2144825" cy="872412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0"/>
          <p:cNvSpPr/>
          <p:nvPr/>
        </p:nvSpPr>
        <p:spPr>
          <a:xfrm>
            <a:off x="7986425" y="4525100"/>
            <a:ext cx="1178700" cy="308100"/>
          </a:xfrm>
          <a:prstGeom prst="wedgeRectCallout">
            <a:avLst>
              <a:gd name="adj1" fmla="val 36744"/>
              <a:gd name="adj2" fmla="val 152353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latin typeface="Calibri"/>
                <a:ea typeface="Calibri"/>
                <a:cs typeface="Calibri"/>
                <a:sym typeface="Calibri"/>
              </a:rPr>
              <a:t>Ejercicio 8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575" y="2961296"/>
            <a:ext cx="2384100" cy="137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" name="Google Shape;552;p51"/>
          <p:cNvGraphicFramePr/>
          <p:nvPr/>
        </p:nvGraphicFramePr>
        <p:xfrm>
          <a:off x="533400" y="152400"/>
          <a:ext cx="2869575" cy="39621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286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b="1">
                          <a:solidFill>
                            <a:srgbClr val="0000FF"/>
                          </a:solidFill>
                        </a:rPr>
                        <a:t>Razón Costo Eficiencia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53" name="Google Shape;553;p51"/>
          <p:cNvGrpSpPr/>
          <p:nvPr/>
        </p:nvGrpSpPr>
        <p:grpSpPr>
          <a:xfrm>
            <a:off x="611077" y="568216"/>
            <a:ext cx="6548978" cy="1039114"/>
            <a:chOff x="3466375" y="934650"/>
            <a:chExt cx="6686725" cy="923575"/>
          </a:xfrm>
        </p:grpSpPr>
        <p:sp>
          <p:nvSpPr>
            <p:cNvPr id="554" name="Google Shape;554;p51"/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1"/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1"/>
            <p:cNvSpPr/>
            <p:nvPr/>
          </p:nvSpPr>
          <p:spPr>
            <a:xfrm>
              <a:off x="3680100" y="1019625"/>
              <a:ext cx="647300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1">
                <a:solidFill>
                  <a:srgbClr val="434343"/>
                </a:solidFill>
              </a:endParaRPr>
            </a:p>
          </p:txBody>
        </p:sp>
      </p:grpSp>
      <p:sp>
        <p:nvSpPr>
          <p:cNvPr id="557" name="Google Shape;557;p51"/>
          <p:cNvSpPr txBox="1"/>
          <p:nvPr/>
        </p:nvSpPr>
        <p:spPr>
          <a:xfrm>
            <a:off x="1534100" y="550577"/>
            <a:ext cx="5081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b="1" dirty="0"/>
              <a:t>Para calificar proyectos de tipo social cuyos beneficios son incuestionables y reconocidos por todos los actores económicos. </a:t>
            </a:r>
            <a:endParaRPr b="1" dirty="0"/>
          </a:p>
        </p:txBody>
      </p:sp>
      <p:sp>
        <p:nvSpPr>
          <p:cNvPr id="558" name="Google Shape;558;p51"/>
          <p:cNvSpPr txBox="1"/>
          <p:nvPr/>
        </p:nvSpPr>
        <p:spPr>
          <a:xfrm>
            <a:off x="1345013" y="1727900"/>
            <a:ext cx="5081100" cy="13541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b="1" dirty="0">
                <a:solidFill>
                  <a:srgbClr val="0000FF"/>
                </a:solidFill>
              </a:rPr>
              <a:t>Calculo.- </a:t>
            </a:r>
            <a:r>
              <a:rPr lang="es-EC" b="1" dirty="0"/>
              <a:t>Los costos se calculan, en términos de valores actuales, para todo el horizonte de vida del proyecto y luego se divide para el número de unidades (costo/usuario, costo/enfermo, costo/alumno). </a:t>
            </a:r>
            <a:endParaRPr b="1" dirty="0"/>
          </a:p>
        </p:txBody>
      </p:sp>
      <p:sp>
        <p:nvSpPr>
          <p:cNvPr id="559" name="Google Shape;559;p51"/>
          <p:cNvSpPr/>
          <p:nvPr/>
        </p:nvSpPr>
        <p:spPr>
          <a:xfrm>
            <a:off x="7986425" y="4525100"/>
            <a:ext cx="1178700" cy="308100"/>
          </a:xfrm>
          <a:prstGeom prst="wedgeRectCallout">
            <a:avLst>
              <a:gd name="adj1" fmla="val 36744"/>
              <a:gd name="adj2" fmla="val 152353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latin typeface="Calibri"/>
                <a:ea typeface="Calibri"/>
                <a:cs typeface="Calibri"/>
                <a:sym typeface="Calibri"/>
              </a:rPr>
              <a:t>Ejercicio 9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51"/>
          <p:cNvSpPr txBox="1"/>
          <p:nvPr/>
        </p:nvSpPr>
        <p:spPr>
          <a:xfrm>
            <a:off x="2107877" y="3339712"/>
            <a:ext cx="3764700" cy="113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rgbClr val="0000FF"/>
              </a:solidFill>
            </a:endParaRPr>
          </a:p>
        </p:txBody>
      </p:sp>
      <p:pic>
        <p:nvPicPr>
          <p:cNvPr id="561" name="Google Shape;561;p51"/>
          <p:cNvPicPr preferRelativeResize="0"/>
          <p:nvPr/>
        </p:nvPicPr>
        <p:blipFill rotWithShape="1">
          <a:blip r:embed="rId3">
            <a:alphaModFix/>
          </a:blip>
          <a:srcRect t="-7280" b="7280"/>
          <a:stretch/>
        </p:blipFill>
        <p:spPr>
          <a:xfrm>
            <a:off x="2107877" y="3364734"/>
            <a:ext cx="3612857" cy="87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1"/>
          <p:cNvPicPr preferRelativeResize="0"/>
          <p:nvPr/>
        </p:nvPicPr>
        <p:blipFill rotWithShape="1">
          <a:blip r:embed="rId4">
            <a:alphaModFix/>
          </a:blip>
          <a:srcRect l="21255" r="20873"/>
          <a:stretch/>
        </p:blipFill>
        <p:spPr>
          <a:xfrm>
            <a:off x="7238850" y="2384225"/>
            <a:ext cx="1866176" cy="19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7" name="Google Shape;567;p52"/>
          <p:cNvGraphicFramePr/>
          <p:nvPr/>
        </p:nvGraphicFramePr>
        <p:xfrm>
          <a:off x="152400" y="152400"/>
          <a:ext cx="3567825" cy="39621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356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Char char="●"/>
                      </a:pPr>
                      <a:r>
                        <a:rPr lang="es-EC" b="1">
                          <a:solidFill>
                            <a:srgbClr val="0000FF"/>
                          </a:solidFill>
                        </a:rPr>
                        <a:t>Evaluación Ambiental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68" name="Google Shape;568;p52"/>
          <p:cNvGrpSpPr/>
          <p:nvPr/>
        </p:nvGrpSpPr>
        <p:grpSpPr>
          <a:xfrm>
            <a:off x="194528" y="543666"/>
            <a:ext cx="6906718" cy="1327916"/>
            <a:chOff x="3466375" y="934650"/>
            <a:chExt cx="6686725" cy="923575"/>
          </a:xfrm>
        </p:grpSpPr>
        <p:sp>
          <p:nvSpPr>
            <p:cNvPr id="569" name="Google Shape;569;p52"/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2"/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2"/>
            <p:cNvSpPr/>
            <p:nvPr/>
          </p:nvSpPr>
          <p:spPr>
            <a:xfrm>
              <a:off x="3680100" y="1019625"/>
              <a:ext cx="647300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1">
                <a:solidFill>
                  <a:srgbClr val="434343"/>
                </a:solidFill>
              </a:endParaRPr>
            </a:p>
          </p:txBody>
        </p:sp>
      </p:grpSp>
      <p:sp>
        <p:nvSpPr>
          <p:cNvPr id="572" name="Google Shape;572;p52"/>
          <p:cNvSpPr txBox="1"/>
          <p:nvPr/>
        </p:nvSpPr>
        <p:spPr>
          <a:xfrm>
            <a:off x="1264175" y="697200"/>
            <a:ext cx="5205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/>
              <a:t>Es el procedimiento para analizar los efectos previsibles sobre el medio ambiente de los planes, programas y proyectos antes de su aprobación, desde la fase de diseño del propio plan o proyecto.</a:t>
            </a:r>
            <a:endParaRPr sz="1500" b="1"/>
          </a:p>
        </p:txBody>
      </p:sp>
      <p:sp>
        <p:nvSpPr>
          <p:cNvPr id="573" name="Google Shape;573;p52"/>
          <p:cNvSpPr txBox="1"/>
          <p:nvPr/>
        </p:nvSpPr>
        <p:spPr>
          <a:xfrm>
            <a:off x="566850" y="1957800"/>
            <a:ext cx="6638700" cy="2274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solidFill>
                  <a:srgbClr val="0000FF"/>
                </a:solidFill>
              </a:rPr>
              <a:t>Impactos Negativos.- </a:t>
            </a:r>
            <a:r>
              <a:rPr lang="es-EC" sz="1500" b="1"/>
              <a:t>Son los que perjudican y atentan contra la calidad de vida.</a:t>
            </a:r>
            <a:endParaRPr sz="1500" b="1"/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s-EC" sz="1500" b="1"/>
              <a:t>Agotamiento de recursos naturales, tala indiscriminada, sobrepastoreo de los suelos.</a:t>
            </a:r>
            <a:endParaRPr sz="1500" b="1"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solidFill>
                  <a:srgbClr val="0000FF"/>
                </a:solidFill>
              </a:rPr>
              <a:t>Impactos Positivos.- </a:t>
            </a:r>
            <a:r>
              <a:rPr lang="es-EC" sz="1500" b="1"/>
              <a:t>Son los que mejoran nuestra calidad de vida.</a:t>
            </a:r>
            <a:endParaRPr sz="1500" b="1"/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s-EC" sz="1500" b="1"/>
              <a:t>Reducción de la posibilidad de contagio de la sarna a los pastores de las alpacas. </a:t>
            </a:r>
            <a:endParaRPr sz="1500" b="1"/>
          </a:p>
        </p:txBody>
      </p:sp>
      <p:pic>
        <p:nvPicPr>
          <p:cNvPr id="574" name="Google Shape;57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250" y="804774"/>
            <a:ext cx="2042750" cy="117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9" name="Google Shape;579;p53"/>
          <p:cNvGraphicFramePr/>
          <p:nvPr/>
        </p:nvGraphicFramePr>
        <p:xfrm>
          <a:off x="152400" y="152400"/>
          <a:ext cx="5032275" cy="39621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503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400"/>
                        <a:buChar char="●"/>
                      </a:pPr>
                      <a:r>
                        <a:rPr lang="es-EC" b="1">
                          <a:solidFill>
                            <a:srgbClr val="0000FF"/>
                          </a:solidFill>
                        </a:rPr>
                        <a:t>Evaluación Situaciones de Riesgo del Proyecto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0" name="Google Shape;580;p53"/>
          <p:cNvSpPr txBox="1"/>
          <p:nvPr/>
        </p:nvSpPr>
        <p:spPr>
          <a:xfrm>
            <a:off x="330200" y="1938550"/>
            <a:ext cx="5422800" cy="1887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solidFill>
                  <a:srgbClr val="0000FF"/>
                </a:solidFill>
              </a:rPr>
              <a:t>Clasificación del riesgo:</a:t>
            </a:r>
            <a:endParaRPr b="1">
              <a:solidFill>
                <a:srgbClr val="0000F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EC" b="1"/>
              <a:t>Naturales.- originados por la naturaleza.</a:t>
            </a:r>
            <a:endParaRPr b="1"/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EC" b="1"/>
              <a:t>Tecnológicos.- (químico, nuclear), etc.</a:t>
            </a:r>
            <a:endParaRPr b="1"/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EC" b="1"/>
              <a:t>Antrópicos.- originados por la actividad del hombre. </a:t>
            </a:r>
            <a:endParaRPr b="1"/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EC" b="1"/>
              <a:t>Financieros y no financieros.- pérdida financiera. </a:t>
            </a:r>
            <a:endParaRPr b="1"/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s-EC" b="1"/>
              <a:t>Etc,.</a:t>
            </a:r>
            <a:endParaRPr b="1"/>
          </a:p>
        </p:txBody>
      </p:sp>
      <p:grpSp>
        <p:nvGrpSpPr>
          <p:cNvPr id="581" name="Google Shape;581;p53"/>
          <p:cNvGrpSpPr/>
          <p:nvPr/>
        </p:nvGrpSpPr>
        <p:grpSpPr>
          <a:xfrm>
            <a:off x="194467" y="619922"/>
            <a:ext cx="6651285" cy="1132672"/>
            <a:chOff x="3466375" y="934650"/>
            <a:chExt cx="6686725" cy="923575"/>
          </a:xfrm>
        </p:grpSpPr>
        <p:sp>
          <p:nvSpPr>
            <p:cNvPr id="582" name="Google Shape;582;p53"/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EC3A3B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3"/>
            <p:cNvSpPr/>
            <p:nvPr/>
          </p:nvSpPr>
          <p:spPr>
            <a:xfrm>
              <a:off x="3680100" y="1019625"/>
              <a:ext cx="647300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888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1">
                <a:solidFill>
                  <a:srgbClr val="434343"/>
                </a:solidFill>
              </a:endParaRPr>
            </a:p>
          </p:txBody>
        </p:sp>
      </p:grpSp>
      <p:sp>
        <p:nvSpPr>
          <p:cNvPr id="585" name="Google Shape;585;p53"/>
          <p:cNvSpPr txBox="1"/>
          <p:nvPr/>
        </p:nvSpPr>
        <p:spPr>
          <a:xfrm>
            <a:off x="1104900" y="738375"/>
            <a:ext cx="51054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solidFill>
                  <a:srgbClr val="0000FF"/>
                </a:solidFill>
              </a:rPr>
              <a:t>Riesgo.-</a:t>
            </a:r>
            <a:r>
              <a:rPr lang="es-EC" b="1"/>
              <a:t> es la eventualidad de que ocurra un hecho capaz de producir algún daño. Toda actividad, por simple que sea, implica un riesgo.</a:t>
            </a:r>
            <a:endParaRPr b="1"/>
          </a:p>
        </p:txBody>
      </p:sp>
      <p:pic>
        <p:nvPicPr>
          <p:cNvPr id="586" name="Google Shape;58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900" y="2195996"/>
            <a:ext cx="2384100" cy="137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4"/>
          <p:cNvSpPr txBox="1"/>
          <p:nvPr/>
        </p:nvSpPr>
        <p:spPr>
          <a:xfrm>
            <a:off x="362550" y="1054575"/>
            <a:ext cx="7861800" cy="275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>
                <a:solidFill>
                  <a:srgbClr val="0000FF"/>
                </a:solidFill>
                <a:latin typeface="Roboto Slab"/>
                <a:ea typeface="Roboto Slab"/>
                <a:cs typeface="Roboto Slab"/>
                <a:sym typeface="Roboto Slab"/>
              </a:rPr>
              <a:t>Bibliografía:</a:t>
            </a:r>
            <a:endParaRPr sz="2400" b="1">
              <a:solidFill>
                <a:srgbClr val="0000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81818"/>
              </a:buClr>
              <a:buSzPts val="1900"/>
              <a:buFont typeface="Source Sans Pro"/>
              <a:buChar char="●"/>
            </a:pPr>
            <a:r>
              <a:rPr lang="es-EC" sz="1900">
                <a:solidFill>
                  <a:srgbClr val="18181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Marcial Córdoba Padilla, “Formulacion y Evaluacion de Proyectos, ECOE EDICIONES, Bogota/Colombia, 2007.</a:t>
            </a:r>
            <a:endParaRPr sz="1900">
              <a:solidFill>
                <a:srgbClr val="18181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900"/>
              <a:buFont typeface="Source Sans Pro"/>
              <a:buChar char="●"/>
            </a:pPr>
            <a:r>
              <a:rPr lang="es-EC" sz="1900">
                <a:solidFill>
                  <a:srgbClr val="18181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Mario Muñoz, “Elaboracion y Evaluacion de Proyectos”, Imprenta Universitaria, Quito/Ecuador, 2000. </a:t>
            </a:r>
            <a:endParaRPr sz="1900">
              <a:solidFill>
                <a:srgbClr val="18181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/>
          <p:nvPr/>
        </p:nvSpPr>
        <p:spPr>
          <a:xfrm>
            <a:off x="2636800" y="1576550"/>
            <a:ext cx="3645900" cy="2761800"/>
          </a:xfrm>
          <a:prstGeom prst="arc">
            <a:avLst>
              <a:gd name="adj1" fmla="val 17993419"/>
              <a:gd name="adj2" fmla="val 6816530"/>
            </a:avLst>
          </a:prstGeom>
          <a:noFill/>
          <a:ln w="9525" cap="flat" cmpd="sng">
            <a:solidFill>
              <a:srgbClr val="C0392B"/>
            </a:solidFill>
            <a:prstDash val="solid"/>
            <a:round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8"/>
          <p:cNvSpPr/>
          <p:nvPr/>
        </p:nvSpPr>
        <p:spPr>
          <a:xfrm>
            <a:off x="2636800" y="1576550"/>
            <a:ext cx="3645900" cy="2761800"/>
          </a:xfrm>
          <a:prstGeom prst="arc">
            <a:avLst>
              <a:gd name="adj1" fmla="val 7178238"/>
              <a:gd name="adj2" fmla="val 17746393"/>
            </a:avLst>
          </a:prstGeom>
          <a:noFill/>
          <a:ln w="9525" cap="flat" cmpd="sng">
            <a:solidFill>
              <a:srgbClr val="9BBB59"/>
            </a:solidFill>
            <a:prstDash val="solid"/>
            <a:round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/>
          <p:nvPr/>
        </p:nvSpPr>
        <p:spPr>
          <a:xfrm>
            <a:off x="3480350" y="2253250"/>
            <a:ext cx="1958400" cy="1408500"/>
          </a:xfrm>
          <a:prstGeom prst="ellipse">
            <a:avLst/>
          </a:prstGeom>
          <a:gradFill>
            <a:gsLst>
              <a:gs pos="0">
                <a:srgbClr val="F5F7F8"/>
              </a:gs>
              <a:gs pos="100000">
                <a:srgbClr val="AFB8B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254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6323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rgbClr val="263238"/>
                </a:solidFill>
                <a:latin typeface="Oswald"/>
                <a:ea typeface="Oswald"/>
                <a:cs typeface="Oswald"/>
                <a:sym typeface="Oswald"/>
              </a:rPr>
              <a:t>Inversiones</a:t>
            </a:r>
            <a:endParaRPr sz="2000" b="1">
              <a:solidFill>
                <a:srgbClr val="26323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6B7F8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307725" y="2029088"/>
            <a:ext cx="2132400" cy="172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>
                <a:solidFill>
                  <a:srgbClr val="76923C"/>
                </a:solidFill>
              </a:rPr>
              <a:t>a). Inversiones previas a la ejecución del proyecto:</a:t>
            </a:r>
            <a:endParaRPr b="1" dirty="0">
              <a:solidFill>
                <a:srgbClr val="76923C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76923C"/>
              </a:solidFill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AutoNum type="arabicPeriod"/>
            </a:pPr>
            <a:r>
              <a:rPr lang="es-EC" b="1" dirty="0">
                <a:solidFill>
                  <a:srgbClr val="263238"/>
                </a:solidFill>
              </a:rPr>
              <a:t>Fijos.</a:t>
            </a:r>
            <a:endParaRPr b="1" dirty="0">
              <a:solidFill>
                <a:srgbClr val="263238"/>
              </a:solidFill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AutoNum type="arabicPeriod"/>
            </a:pPr>
            <a:r>
              <a:rPr lang="es-EC" b="1" dirty="0">
                <a:solidFill>
                  <a:srgbClr val="263238"/>
                </a:solidFill>
              </a:rPr>
              <a:t>Diferidos.</a:t>
            </a:r>
            <a:endParaRPr b="1" dirty="0">
              <a:solidFill>
                <a:srgbClr val="263238"/>
              </a:solidFill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AutoNum type="arabicPeriod"/>
            </a:pPr>
            <a:r>
              <a:rPr lang="es-EC" b="1" dirty="0">
                <a:solidFill>
                  <a:srgbClr val="263238"/>
                </a:solidFill>
              </a:rPr>
              <a:t>Capital de trabajo.</a:t>
            </a:r>
            <a:endParaRPr b="1" dirty="0">
              <a:solidFill>
                <a:srgbClr val="263238"/>
              </a:solidFill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6419450" y="2253250"/>
            <a:ext cx="2508300" cy="172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039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solidFill>
                  <a:srgbClr val="C0392B"/>
                </a:solidFill>
              </a:rPr>
              <a:t>b). Inversiones durante la ejecución::</a:t>
            </a:r>
            <a:endParaRPr b="1">
              <a:solidFill>
                <a:srgbClr val="C0392B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0392B"/>
              </a:solidFill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Char char="❏"/>
            </a:pPr>
            <a:r>
              <a:rPr lang="es-EC" b="1">
                <a:solidFill>
                  <a:srgbClr val="263238"/>
                </a:solidFill>
              </a:rPr>
              <a:t>Ampliaciones de obras civiles,</a:t>
            </a:r>
            <a:endParaRPr b="1">
              <a:solidFill>
                <a:srgbClr val="263238"/>
              </a:solidFill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Char char="❏"/>
            </a:pPr>
            <a:r>
              <a:rPr lang="es-EC" b="1">
                <a:solidFill>
                  <a:srgbClr val="263238"/>
                </a:solidFill>
              </a:rPr>
              <a:t>Reemplazo de equipo,</a:t>
            </a:r>
            <a:endParaRPr b="1">
              <a:solidFill>
                <a:srgbClr val="263238"/>
              </a:solidFill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Char char="❏"/>
            </a:pPr>
            <a:r>
              <a:rPr lang="es-EC" b="1">
                <a:solidFill>
                  <a:srgbClr val="263238"/>
                </a:solidFill>
              </a:rPr>
              <a:t>Aumentos de capital de trabajo.</a:t>
            </a:r>
            <a:endParaRPr b="1">
              <a:solidFill>
                <a:srgbClr val="263238"/>
              </a:solidFill>
            </a:endParaRPr>
          </a:p>
        </p:txBody>
      </p:sp>
      <p:sp>
        <p:nvSpPr>
          <p:cNvPr id="186" name="Google Shape;186;p28"/>
          <p:cNvSpPr/>
          <p:nvPr/>
        </p:nvSpPr>
        <p:spPr>
          <a:xfrm>
            <a:off x="2803671" y="1702514"/>
            <a:ext cx="1655485" cy="2375136"/>
          </a:xfrm>
          <a:custGeom>
            <a:avLst/>
            <a:gdLst/>
            <a:ahLst/>
            <a:cxnLst/>
            <a:rect l="l" t="t" r="r" b="b"/>
            <a:pathLst>
              <a:path w="2244725" h="4260333" extrusionOk="0">
                <a:moveTo>
                  <a:pt x="2244725" y="0"/>
                </a:moveTo>
                <a:lnTo>
                  <a:pt x="2244725" y="224508"/>
                </a:lnTo>
                <a:cubicBezTo>
                  <a:pt x="1129029" y="224508"/>
                  <a:pt x="224549" y="1129779"/>
                  <a:pt x="224549" y="2246217"/>
                </a:cubicBezTo>
                <a:cubicBezTo>
                  <a:pt x="224549" y="3083689"/>
                  <a:pt x="733319" y="3802165"/>
                  <a:pt x="1458388" y="4109061"/>
                </a:cubicBezTo>
                <a:lnTo>
                  <a:pt x="1482958" y="4118060"/>
                </a:lnTo>
                <a:lnTo>
                  <a:pt x="1405756" y="4166311"/>
                </a:lnTo>
                <a:lnTo>
                  <a:pt x="1255321" y="4260333"/>
                </a:lnTo>
                <a:lnTo>
                  <a:pt x="1174775" y="4221504"/>
                </a:lnTo>
                <a:cubicBezTo>
                  <a:pt x="475039" y="3841109"/>
                  <a:pt x="0" y="3099198"/>
                  <a:pt x="0" y="2246217"/>
                </a:cubicBezTo>
                <a:cubicBezTo>
                  <a:pt x="0" y="1005709"/>
                  <a:pt x="1005041" y="0"/>
                  <a:pt x="2244725" y="0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/>
          <p:nvPr/>
        </p:nvSpPr>
        <p:spPr>
          <a:xfrm rot="5400000">
            <a:off x="4579745" y="1581913"/>
            <a:ext cx="401445" cy="642647"/>
          </a:xfrm>
          <a:custGeom>
            <a:avLst/>
            <a:gdLst/>
            <a:ahLst/>
            <a:cxnLst/>
            <a:rect l="l" t="t" r="r" b="b"/>
            <a:pathLst>
              <a:path w="720080" h="871386" extrusionOk="0">
                <a:moveTo>
                  <a:pt x="0" y="871386"/>
                </a:moveTo>
                <a:cubicBezTo>
                  <a:pt x="0" y="638785"/>
                  <a:pt x="35362" y="414437"/>
                  <a:pt x="101001" y="203425"/>
                </a:cubicBezTo>
                <a:lnTo>
                  <a:pt x="175463" y="0"/>
                </a:lnTo>
                <a:lnTo>
                  <a:pt x="720080" y="871386"/>
                </a:lnTo>
                <a:lnTo>
                  <a:pt x="0" y="871386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28"/>
          <p:cNvGrpSpPr/>
          <p:nvPr/>
        </p:nvGrpSpPr>
        <p:grpSpPr>
          <a:xfrm>
            <a:off x="3816677" y="1832225"/>
            <a:ext cx="2299149" cy="2380380"/>
            <a:chOff x="5224028" y="1959256"/>
            <a:chExt cx="3117491" cy="4260569"/>
          </a:xfrm>
        </p:grpSpPr>
        <p:sp>
          <p:nvSpPr>
            <p:cNvPr id="189" name="Google Shape;189;p28"/>
            <p:cNvSpPr/>
            <p:nvPr/>
          </p:nvSpPr>
          <p:spPr>
            <a:xfrm>
              <a:off x="5224028" y="5499743"/>
              <a:ext cx="871178" cy="720080"/>
            </a:xfrm>
            <a:custGeom>
              <a:avLst/>
              <a:gdLst/>
              <a:ahLst/>
              <a:cxnLst/>
              <a:rect l="l" t="t" r="r" b="b"/>
              <a:pathLst>
                <a:path w="871178" h="720080" extrusionOk="0">
                  <a:moveTo>
                    <a:pt x="871178" y="0"/>
                  </a:moveTo>
                  <a:lnTo>
                    <a:pt x="871178" y="495382"/>
                  </a:lnTo>
                  <a:lnTo>
                    <a:pt x="871178" y="720080"/>
                  </a:lnTo>
                  <a:cubicBezTo>
                    <a:pt x="638737" y="720080"/>
                    <a:pt x="414546" y="684723"/>
                    <a:pt x="203682" y="619090"/>
                  </a:cubicBezTo>
                  <a:lnTo>
                    <a:pt x="0" y="544487"/>
                  </a:lnTo>
                  <a:lnTo>
                    <a:pt x="241152" y="393767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6095206" y="1959256"/>
              <a:ext cx="2246313" cy="4260568"/>
            </a:xfrm>
            <a:custGeom>
              <a:avLst/>
              <a:gdLst/>
              <a:ahLst/>
              <a:cxnLst/>
              <a:rect l="l" t="t" r="r" b="b"/>
              <a:pathLst>
                <a:path w="2246313" h="4260568" extrusionOk="0">
                  <a:moveTo>
                    <a:pt x="989569" y="0"/>
                  </a:moveTo>
                  <a:lnTo>
                    <a:pt x="1070698" y="39085"/>
                  </a:lnTo>
                  <a:cubicBezTo>
                    <a:pt x="1770929" y="419495"/>
                    <a:pt x="2246313" y="1161383"/>
                    <a:pt x="2246313" y="2014065"/>
                  </a:cubicBezTo>
                  <a:cubicBezTo>
                    <a:pt x="2246313" y="3254711"/>
                    <a:pt x="1240541" y="4260568"/>
                    <a:pt x="0" y="4260568"/>
                  </a:cubicBezTo>
                  <a:lnTo>
                    <a:pt x="0" y="4035689"/>
                  </a:lnTo>
                  <a:cubicBezTo>
                    <a:pt x="1116678" y="4035689"/>
                    <a:pt x="2021453" y="3130837"/>
                    <a:pt x="2021453" y="2014065"/>
                  </a:cubicBezTo>
                  <a:cubicBezTo>
                    <a:pt x="2021453" y="1176772"/>
                    <a:pt x="1512517" y="458255"/>
                    <a:pt x="786951" y="151327"/>
                  </a:cubicBezTo>
                  <a:lnTo>
                    <a:pt x="762037" y="142208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6095207" y="5886934"/>
              <a:ext cx="648071" cy="332891"/>
            </a:xfrm>
            <a:custGeom>
              <a:avLst/>
              <a:gdLst/>
              <a:ahLst/>
              <a:cxnLst/>
              <a:rect l="l" t="t" r="r" b="b"/>
              <a:pathLst>
                <a:path w="648071" h="332891" extrusionOk="0">
                  <a:moveTo>
                    <a:pt x="648071" y="0"/>
                  </a:moveTo>
                  <a:lnTo>
                    <a:pt x="648071" y="237003"/>
                  </a:lnTo>
                  <a:lnTo>
                    <a:pt x="452692" y="287248"/>
                  </a:lnTo>
                  <a:cubicBezTo>
                    <a:pt x="306467" y="317175"/>
                    <a:pt x="155068" y="332891"/>
                    <a:pt x="0" y="332891"/>
                  </a:cubicBezTo>
                  <a:lnTo>
                    <a:pt x="0" y="108012"/>
                  </a:lnTo>
                  <a:cubicBezTo>
                    <a:pt x="209377" y="108012"/>
                    <a:pt x="411305" y="76201"/>
                    <a:pt x="601215" y="17146"/>
                  </a:cubicBezTo>
                  <a:close/>
                </a:path>
              </a:pathLst>
            </a:custGeom>
            <a:gradFill>
              <a:gsLst>
                <a:gs pos="0">
                  <a:srgbClr val="181818">
                    <a:alpha val="60000"/>
                  </a:srgbClr>
                </a:gs>
                <a:gs pos="100000">
                  <a:srgbClr val="18181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913" y="2100842"/>
            <a:ext cx="477725" cy="7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307725" y="697389"/>
            <a:ext cx="7449300" cy="83404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s-EC" b="1" dirty="0">
                <a:solidFill>
                  <a:srgbClr val="0000FF"/>
                </a:solidFill>
              </a:rPr>
              <a:t>Inversión. -</a:t>
            </a:r>
            <a:r>
              <a:rPr lang="es-EC" b="1" dirty="0"/>
              <a:t> acción de colocar capital o dinero en una actividad económica, proyecto u operación con el objetivo de obtener un rendimiento económico.</a:t>
            </a:r>
          </a:p>
        </p:txBody>
      </p:sp>
      <p:sp>
        <p:nvSpPr>
          <p:cNvPr id="194" name="Google Shape;194;p28"/>
          <p:cNvSpPr txBox="1"/>
          <p:nvPr/>
        </p:nvSpPr>
        <p:spPr>
          <a:xfrm>
            <a:off x="72000" y="163475"/>
            <a:ext cx="726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solidFill>
                  <a:schemeClr val="hlink"/>
                </a:solidFill>
              </a:rPr>
              <a:t>MARCO FINANCIERO: </a:t>
            </a:r>
            <a:r>
              <a:rPr lang="es-EC"/>
              <a:t>Proceso a través del cual se analiza la viabilidad de un proyecto.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/>
          <p:nvPr/>
        </p:nvSpPr>
        <p:spPr>
          <a:xfrm>
            <a:off x="3094000" y="1576550"/>
            <a:ext cx="3645900" cy="2761800"/>
          </a:xfrm>
          <a:prstGeom prst="arc">
            <a:avLst>
              <a:gd name="adj1" fmla="val 17993419"/>
              <a:gd name="adj2" fmla="val 6816530"/>
            </a:avLst>
          </a:prstGeom>
          <a:noFill/>
          <a:ln w="9525" cap="flat" cmpd="sng">
            <a:solidFill>
              <a:srgbClr val="C0392B"/>
            </a:solidFill>
            <a:prstDash val="solid"/>
            <a:round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9"/>
          <p:cNvSpPr/>
          <p:nvPr/>
        </p:nvSpPr>
        <p:spPr>
          <a:xfrm>
            <a:off x="3094000" y="1576550"/>
            <a:ext cx="3645900" cy="2761800"/>
          </a:xfrm>
          <a:prstGeom prst="arc">
            <a:avLst>
              <a:gd name="adj1" fmla="val 7178238"/>
              <a:gd name="adj2" fmla="val 17746393"/>
            </a:avLst>
          </a:prstGeom>
          <a:noFill/>
          <a:ln w="9525" cap="flat" cmpd="sng">
            <a:solidFill>
              <a:srgbClr val="9BBB59"/>
            </a:solidFill>
            <a:prstDash val="solid"/>
            <a:round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/>
          <p:nvPr/>
        </p:nvSpPr>
        <p:spPr>
          <a:xfrm>
            <a:off x="3937550" y="2253250"/>
            <a:ext cx="1958400" cy="14085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254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rgbClr val="263238"/>
                </a:solidFill>
                <a:latin typeface="Oswald"/>
                <a:ea typeface="Oswald"/>
                <a:cs typeface="Oswald"/>
                <a:sym typeface="Oswald"/>
              </a:rPr>
              <a:t>Activos Fijos</a:t>
            </a:r>
            <a:endParaRPr sz="2000" b="1">
              <a:solidFill>
                <a:srgbClr val="26323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632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522375" y="1497075"/>
            <a:ext cx="2393400" cy="2655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692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solidFill>
                  <a:srgbClr val="76923C"/>
                </a:solidFill>
              </a:rPr>
              <a:t>a). Depreciables:</a:t>
            </a:r>
            <a:endParaRPr b="1">
              <a:solidFill>
                <a:srgbClr val="76923C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76923C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b="1">
                <a:solidFill>
                  <a:srgbClr val="263238"/>
                </a:solidFill>
              </a:rPr>
              <a:t>A causa de desgaste natural, ciertos activos pierden su valor con el tiempo.</a:t>
            </a:r>
            <a:endParaRPr sz="1200" b="1">
              <a:solidFill>
                <a:srgbClr val="263238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b="1">
                <a:solidFill>
                  <a:srgbClr val="263238"/>
                </a:solidFill>
              </a:rPr>
              <a:t> </a:t>
            </a:r>
            <a:endParaRPr sz="1200" b="1">
              <a:solidFill>
                <a:srgbClr val="263238"/>
              </a:solidFill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Char char="❏"/>
            </a:pPr>
            <a:r>
              <a:rPr lang="es-EC" sz="1200" b="1">
                <a:solidFill>
                  <a:srgbClr val="263238"/>
                </a:solidFill>
              </a:rPr>
              <a:t>Muebles y equipos de oficina</a:t>
            </a:r>
            <a:endParaRPr sz="1200" b="1">
              <a:solidFill>
                <a:srgbClr val="263238"/>
              </a:solidFill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Char char="❏"/>
            </a:pPr>
            <a:r>
              <a:rPr lang="es-EC" sz="1200" b="1">
                <a:solidFill>
                  <a:srgbClr val="263238"/>
                </a:solidFill>
              </a:rPr>
              <a:t>Equipos de computación</a:t>
            </a:r>
            <a:endParaRPr sz="1200" b="1">
              <a:solidFill>
                <a:srgbClr val="263238"/>
              </a:solidFill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Char char="❏"/>
            </a:pPr>
            <a:r>
              <a:rPr lang="es-EC" sz="1200" b="1">
                <a:solidFill>
                  <a:srgbClr val="263238"/>
                </a:solidFill>
              </a:rPr>
              <a:t>Maquinaria y equipos de producción</a:t>
            </a:r>
            <a:endParaRPr sz="1200" b="1">
              <a:solidFill>
                <a:srgbClr val="263238"/>
              </a:solidFill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Char char="❏"/>
            </a:pPr>
            <a:r>
              <a:rPr lang="es-EC" sz="1200" b="1">
                <a:solidFill>
                  <a:srgbClr val="263238"/>
                </a:solidFill>
              </a:rPr>
              <a:t>Semovientes</a:t>
            </a:r>
            <a:endParaRPr sz="1200" b="1">
              <a:solidFill>
                <a:srgbClr val="263238"/>
              </a:solidFill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Char char="❏"/>
            </a:pPr>
            <a:r>
              <a:rPr lang="es-EC" sz="1200" b="1">
                <a:solidFill>
                  <a:srgbClr val="263238"/>
                </a:solidFill>
              </a:rPr>
              <a:t>Infraestructura</a:t>
            </a:r>
            <a:endParaRPr sz="1200" b="1">
              <a:solidFill>
                <a:srgbClr val="263238"/>
              </a:solidFill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Char char="❏"/>
            </a:pPr>
            <a:r>
              <a:rPr lang="es-EC" sz="1200" b="1">
                <a:solidFill>
                  <a:srgbClr val="263238"/>
                </a:solidFill>
              </a:rPr>
              <a:t>Vehículos</a:t>
            </a:r>
            <a:endParaRPr sz="1200" b="1">
              <a:solidFill>
                <a:srgbClr val="263238"/>
              </a:solidFill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6837850" y="2434850"/>
            <a:ext cx="2111400" cy="71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039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solidFill>
                  <a:srgbClr val="C0392B"/>
                </a:solidFill>
              </a:rPr>
              <a:t>b). No Depreciables:</a:t>
            </a:r>
            <a:endParaRPr b="1">
              <a:solidFill>
                <a:srgbClr val="C0392B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0392B"/>
              </a:solidFill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Char char="❏"/>
            </a:pPr>
            <a:r>
              <a:rPr lang="es-EC" b="1">
                <a:solidFill>
                  <a:srgbClr val="263238"/>
                </a:solidFill>
              </a:rPr>
              <a:t>Terrenos</a:t>
            </a:r>
            <a:endParaRPr b="1">
              <a:solidFill>
                <a:srgbClr val="263238"/>
              </a:solidFill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3260871" y="1702514"/>
            <a:ext cx="1655485" cy="2375136"/>
          </a:xfrm>
          <a:custGeom>
            <a:avLst/>
            <a:gdLst/>
            <a:ahLst/>
            <a:cxnLst/>
            <a:rect l="l" t="t" r="r" b="b"/>
            <a:pathLst>
              <a:path w="2244725" h="4260333" extrusionOk="0">
                <a:moveTo>
                  <a:pt x="2244725" y="0"/>
                </a:moveTo>
                <a:lnTo>
                  <a:pt x="2244725" y="224508"/>
                </a:lnTo>
                <a:cubicBezTo>
                  <a:pt x="1129029" y="224508"/>
                  <a:pt x="224549" y="1129779"/>
                  <a:pt x="224549" y="2246217"/>
                </a:cubicBezTo>
                <a:cubicBezTo>
                  <a:pt x="224549" y="3083689"/>
                  <a:pt x="733319" y="3802165"/>
                  <a:pt x="1458388" y="4109061"/>
                </a:cubicBezTo>
                <a:lnTo>
                  <a:pt x="1482958" y="4118060"/>
                </a:lnTo>
                <a:lnTo>
                  <a:pt x="1405756" y="4166311"/>
                </a:lnTo>
                <a:lnTo>
                  <a:pt x="1255321" y="4260333"/>
                </a:lnTo>
                <a:lnTo>
                  <a:pt x="1174775" y="4221504"/>
                </a:lnTo>
                <a:cubicBezTo>
                  <a:pt x="475039" y="3841109"/>
                  <a:pt x="0" y="3099198"/>
                  <a:pt x="0" y="2246217"/>
                </a:cubicBezTo>
                <a:cubicBezTo>
                  <a:pt x="0" y="1005709"/>
                  <a:pt x="1005041" y="0"/>
                  <a:pt x="2244725" y="0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9"/>
          <p:cNvSpPr/>
          <p:nvPr/>
        </p:nvSpPr>
        <p:spPr>
          <a:xfrm rot="5400000">
            <a:off x="5036945" y="1581913"/>
            <a:ext cx="401445" cy="642647"/>
          </a:xfrm>
          <a:custGeom>
            <a:avLst/>
            <a:gdLst/>
            <a:ahLst/>
            <a:cxnLst/>
            <a:rect l="l" t="t" r="r" b="b"/>
            <a:pathLst>
              <a:path w="720080" h="871386" extrusionOk="0">
                <a:moveTo>
                  <a:pt x="0" y="871386"/>
                </a:moveTo>
                <a:cubicBezTo>
                  <a:pt x="0" y="638785"/>
                  <a:pt x="35362" y="414437"/>
                  <a:pt x="101001" y="203425"/>
                </a:cubicBezTo>
                <a:lnTo>
                  <a:pt x="175463" y="0"/>
                </a:lnTo>
                <a:lnTo>
                  <a:pt x="720080" y="871386"/>
                </a:lnTo>
                <a:lnTo>
                  <a:pt x="0" y="871386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29"/>
          <p:cNvGrpSpPr/>
          <p:nvPr/>
        </p:nvGrpSpPr>
        <p:grpSpPr>
          <a:xfrm>
            <a:off x="4273877" y="1832225"/>
            <a:ext cx="2299149" cy="2380380"/>
            <a:chOff x="5224028" y="1959256"/>
            <a:chExt cx="3117491" cy="4260569"/>
          </a:xfrm>
        </p:grpSpPr>
        <p:sp>
          <p:nvSpPr>
            <p:cNvPr id="207" name="Google Shape;207;p29"/>
            <p:cNvSpPr/>
            <p:nvPr/>
          </p:nvSpPr>
          <p:spPr>
            <a:xfrm>
              <a:off x="5224028" y="5499743"/>
              <a:ext cx="871178" cy="720080"/>
            </a:xfrm>
            <a:custGeom>
              <a:avLst/>
              <a:gdLst/>
              <a:ahLst/>
              <a:cxnLst/>
              <a:rect l="l" t="t" r="r" b="b"/>
              <a:pathLst>
                <a:path w="871178" h="720080" extrusionOk="0">
                  <a:moveTo>
                    <a:pt x="871178" y="0"/>
                  </a:moveTo>
                  <a:lnTo>
                    <a:pt x="871178" y="495382"/>
                  </a:lnTo>
                  <a:lnTo>
                    <a:pt x="871178" y="720080"/>
                  </a:lnTo>
                  <a:cubicBezTo>
                    <a:pt x="638737" y="720080"/>
                    <a:pt x="414546" y="684723"/>
                    <a:pt x="203682" y="619090"/>
                  </a:cubicBezTo>
                  <a:lnTo>
                    <a:pt x="0" y="544487"/>
                  </a:lnTo>
                  <a:lnTo>
                    <a:pt x="241152" y="393767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6095206" y="1959256"/>
              <a:ext cx="2246313" cy="4260568"/>
            </a:xfrm>
            <a:custGeom>
              <a:avLst/>
              <a:gdLst/>
              <a:ahLst/>
              <a:cxnLst/>
              <a:rect l="l" t="t" r="r" b="b"/>
              <a:pathLst>
                <a:path w="2246313" h="4260568" extrusionOk="0">
                  <a:moveTo>
                    <a:pt x="989569" y="0"/>
                  </a:moveTo>
                  <a:lnTo>
                    <a:pt x="1070698" y="39085"/>
                  </a:lnTo>
                  <a:cubicBezTo>
                    <a:pt x="1770929" y="419495"/>
                    <a:pt x="2246313" y="1161383"/>
                    <a:pt x="2246313" y="2014065"/>
                  </a:cubicBezTo>
                  <a:cubicBezTo>
                    <a:pt x="2246313" y="3254711"/>
                    <a:pt x="1240541" y="4260568"/>
                    <a:pt x="0" y="4260568"/>
                  </a:cubicBezTo>
                  <a:lnTo>
                    <a:pt x="0" y="4035689"/>
                  </a:lnTo>
                  <a:cubicBezTo>
                    <a:pt x="1116678" y="4035689"/>
                    <a:pt x="2021453" y="3130837"/>
                    <a:pt x="2021453" y="2014065"/>
                  </a:cubicBezTo>
                  <a:cubicBezTo>
                    <a:pt x="2021453" y="1176772"/>
                    <a:pt x="1512517" y="458255"/>
                    <a:pt x="786951" y="151327"/>
                  </a:cubicBezTo>
                  <a:lnTo>
                    <a:pt x="762037" y="142208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6095207" y="5886934"/>
              <a:ext cx="648071" cy="332891"/>
            </a:xfrm>
            <a:custGeom>
              <a:avLst/>
              <a:gdLst/>
              <a:ahLst/>
              <a:cxnLst/>
              <a:rect l="l" t="t" r="r" b="b"/>
              <a:pathLst>
                <a:path w="648071" h="332891" extrusionOk="0">
                  <a:moveTo>
                    <a:pt x="648071" y="0"/>
                  </a:moveTo>
                  <a:lnTo>
                    <a:pt x="648071" y="237003"/>
                  </a:lnTo>
                  <a:lnTo>
                    <a:pt x="452692" y="287248"/>
                  </a:lnTo>
                  <a:cubicBezTo>
                    <a:pt x="306467" y="317175"/>
                    <a:pt x="155068" y="332891"/>
                    <a:pt x="0" y="332891"/>
                  </a:cubicBezTo>
                  <a:lnTo>
                    <a:pt x="0" y="108012"/>
                  </a:lnTo>
                  <a:cubicBezTo>
                    <a:pt x="209377" y="108012"/>
                    <a:pt x="411305" y="76201"/>
                    <a:pt x="601215" y="17146"/>
                  </a:cubicBezTo>
                  <a:close/>
                </a:path>
              </a:pathLst>
            </a:custGeom>
            <a:gradFill>
              <a:gsLst>
                <a:gs pos="0">
                  <a:srgbClr val="181818">
                    <a:alpha val="60000"/>
                  </a:srgbClr>
                </a:gs>
                <a:gs pos="100000">
                  <a:srgbClr val="18181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29"/>
          <p:cNvSpPr txBox="1"/>
          <p:nvPr/>
        </p:nvSpPr>
        <p:spPr>
          <a:xfrm>
            <a:off x="90941" y="186725"/>
            <a:ext cx="7449300" cy="9879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b="1" dirty="0">
                <a:solidFill>
                  <a:srgbClr val="0000FF"/>
                </a:solidFill>
              </a:rPr>
              <a:t>Activos fijos. -</a:t>
            </a:r>
            <a:r>
              <a:rPr lang="es-EC" b="1" dirty="0"/>
              <a:t> cuando es un artículo que su empresa no consumirá, venderá ni convertirá en efectivo en el próximo año fiscal.</a:t>
            </a:r>
            <a:endParaRPr b="1" dirty="0"/>
          </a:p>
        </p:txBody>
      </p:sp>
      <p:sp>
        <p:nvSpPr>
          <p:cNvPr id="211" name="Google Shape;211;p29"/>
          <p:cNvSpPr/>
          <p:nvPr/>
        </p:nvSpPr>
        <p:spPr>
          <a:xfrm>
            <a:off x="7986425" y="4525100"/>
            <a:ext cx="1178700" cy="308100"/>
          </a:xfrm>
          <a:prstGeom prst="wedgeRectCallout">
            <a:avLst>
              <a:gd name="adj1" fmla="val 36744"/>
              <a:gd name="adj2" fmla="val 152353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latin typeface="Calibri"/>
                <a:ea typeface="Calibri"/>
                <a:cs typeface="Calibri"/>
                <a:sym typeface="Calibri"/>
              </a:rPr>
              <a:t>Ejercicio 1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0"/>
          <p:cNvGrpSpPr/>
          <p:nvPr/>
        </p:nvGrpSpPr>
        <p:grpSpPr>
          <a:xfrm>
            <a:off x="3243320" y="1502055"/>
            <a:ext cx="2001555" cy="835711"/>
            <a:chOff x="4075370" y="1727199"/>
            <a:chExt cx="2892003" cy="1560618"/>
          </a:xfrm>
        </p:grpSpPr>
        <p:sp>
          <p:nvSpPr>
            <p:cNvPr id="217" name="Google Shape;217;p30"/>
            <p:cNvSpPr/>
            <p:nvPr/>
          </p:nvSpPr>
          <p:spPr>
            <a:xfrm>
              <a:off x="4075370" y="1727200"/>
              <a:ext cx="2308662" cy="1560617"/>
            </a:xfrm>
            <a:custGeom>
              <a:avLst/>
              <a:gdLst/>
              <a:ahLst/>
              <a:cxnLst/>
              <a:rect l="l" t="t" r="r" b="b"/>
              <a:pathLst>
                <a:path w="2308662" h="1560617" extrusionOk="0">
                  <a:moveTo>
                    <a:pt x="2020627" y="0"/>
                  </a:moveTo>
                  <a:lnTo>
                    <a:pt x="2020630" y="0"/>
                  </a:lnTo>
                  <a:lnTo>
                    <a:pt x="2020631" y="0"/>
                  </a:lnTo>
                  <a:lnTo>
                    <a:pt x="2250292" y="11599"/>
                  </a:lnTo>
                  <a:lnTo>
                    <a:pt x="2308662" y="20509"/>
                  </a:lnTo>
                  <a:lnTo>
                    <a:pt x="2308662" y="247346"/>
                  </a:lnTo>
                  <a:lnTo>
                    <a:pt x="2227355" y="234937"/>
                  </a:lnTo>
                  <a:lnTo>
                    <a:pt x="2020631" y="224498"/>
                  </a:lnTo>
                  <a:lnTo>
                    <a:pt x="2020631" y="224517"/>
                  </a:lnTo>
                  <a:lnTo>
                    <a:pt x="2019914" y="224544"/>
                  </a:lnTo>
                  <a:lnTo>
                    <a:pt x="1834624" y="233909"/>
                  </a:lnTo>
                  <a:lnTo>
                    <a:pt x="1779981" y="240156"/>
                  </a:lnTo>
                  <a:lnTo>
                    <a:pt x="1660590" y="258393"/>
                  </a:lnTo>
                  <a:lnTo>
                    <a:pt x="1660590" y="257858"/>
                  </a:lnTo>
                  <a:lnTo>
                    <a:pt x="1564406" y="276295"/>
                  </a:lnTo>
                  <a:cubicBezTo>
                    <a:pt x="929082" y="423089"/>
                    <a:pt x="408393" y="869811"/>
                    <a:pt x="159213" y="1459390"/>
                  </a:cubicBezTo>
                  <a:lnTo>
                    <a:pt x="142606" y="1504800"/>
                  </a:lnTo>
                  <a:lnTo>
                    <a:pt x="101389" y="1438853"/>
                  </a:lnTo>
                  <a:lnTo>
                    <a:pt x="91281" y="1466492"/>
                  </a:lnTo>
                  <a:lnTo>
                    <a:pt x="65837" y="1560617"/>
                  </a:lnTo>
                  <a:lnTo>
                    <a:pt x="65836" y="1560616"/>
                  </a:lnTo>
                  <a:lnTo>
                    <a:pt x="91280" y="1466492"/>
                  </a:lnTo>
                  <a:lnTo>
                    <a:pt x="101388" y="1438853"/>
                  </a:lnTo>
                  <a:lnTo>
                    <a:pt x="0" y="1276631"/>
                  </a:lnTo>
                  <a:lnTo>
                    <a:pt x="80108" y="1116478"/>
                  </a:lnTo>
                  <a:cubicBezTo>
                    <a:pt x="414578" y="542466"/>
                    <a:pt x="996094" y="130279"/>
                    <a:pt x="1678792" y="25884"/>
                  </a:cubicBezTo>
                  <a:lnTo>
                    <a:pt x="1753497" y="17344"/>
                  </a:lnTo>
                  <a:lnTo>
                    <a:pt x="1791127" y="11597"/>
                  </a:lnTo>
                  <a:lnTo>
                    <a:pt x="1813799" y="10451"/>
                  </a:lnTo>
                  <a:lnTo>
                    <a:pt x="1847927" y="6550"/>
                  </a:ln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5445489" y="1727293"/>
              <a:ext cx="648072" cy="333679"/>
            </a:xfrm>
            <a:custGeom>
              <a:avLst/>
              <a:gdLst/>
              <a:ahLst/>
              <a:cxnLst/>
              <a:rect l="l" t="t" r="r" b="b"/>
              <a:pathLst>
                <a:path w="648072" h="333679" extrusionOk="0">
                  <a:moveTo>
                    <a:pt x="648072" y="0"/>
                  </a:moveTo>
                  <a:lnTo>
                    <a:pt x="648072" y="224539"/>
                  </a:lnTo>
                  <a:lnTo>
                    <a:pt x="464505" y="233817"/>
                  </a:lnTo>
                  <a:lnTo>
                    <a:pt x="409862" y="240064"/>
                  </a:lnTo>
                  <a:lnTo>
                    <a:pt x="290471" y="258301"/>
                  </a:lnTo>
                  <a:lnTo>
                    <a:pt x="290471" y="257766"/>
                  </a:lnTo>
                  <a:lnTo>
                    <a:pt x="194287" y="276203"/>
                  </a:lnTo>
                  <a:lnTo>
                    <a:pt x="0" y="333679"/>
                  </a:lnTo>
                  <a:lnTo>
                    <a:pt x="0" y="98434"/>
                  </a:lnTo>
                  <a:lnTo>
                    <a:pt x="57689" y="79083"/>
                  </a:lnTo>
                  <a:cubicBezTo>
                    <a:pt x="139580" y="56700"/>
                    <a:pt x="223336" y="38841"/>
                    <a:pt x="308673" y="25792"/>
                  </a:cubicBezTo>
                  <a:lnTo>
                    <a:pt x="383378" y="17252"/>
                  </a:lnTo>
                  <a:lnTo>
                    <a:pt x="421008" y="11505"/>
                  </a:lnTo>
                  <a:lnTo>
                    <a:pt x="443680" y="10359"/>
                  </a:lnTo>
                  <a:lnTo>
                    <a:pt x="477808" y="6458"/>
                  </a:lnTo>
                  <a:close/>
                </a:path>
              </a:pathLst>
            </a:custGeom>
            <a:gradFill>
              <a:gsLst>
                <a:gs pos="0">
                  <a:srgbClr val="181818">
                    <a:alpha val="0"/>
                  </a:srgbClr>
                </a:gs>
                <a:gs pos="100000">
                  <a:srgbClr val="181818">
                    <a:alpha val="6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6096001" y="1727199"/>
              <a:ext cx="871372" cy="720080"/>
            </a:xfrm>
            <a:custGeom>
              <a:avLst/>
              <a:gdLst/>
              <a:ahLst/>
              <a:cxnLst/>
              <a:rect l="l" t="t" r="r" b="b"/>
              <a:pathLst>
                <a:path w="871372" h="720080" extrusionOk="0">
                  <a:moveTo>
                    <a:pt x="0" y="0"/>
                  </a:moveTo>
                  <a:cubicBezTo>
                    <a:pt x="232602" y="0"/>
                    <a:pt x="456950" y="35365"/>
                    <a:pt x="667961" y="101010"/>
                  </a:cubicBezTo>
                  <a:lnTo>
                    <a:pt x="871372" y="175473"/>
                  </a:lnTo>
                  <a:lnTo>
                    <a:pt x="630373" y="326097"/>
                  </a:lnTo>
                  <a:lnTo>
                    <a:pt x="0" y="720080"/>
                  </a:lnTo>
                  <a:lnTo>
                    <a:pt x="0" y="224517"/>
                  </a:ln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30"/>
          <p:cNvGrpSpPr/>
          <p:nvPr/>
        </p:nvGrpSpPr>
        <p:grpSpPr>
          <a:xfrm>
            <a:off x="5169188" y="1626974"/>
            <a:ext cx="1027284" cy="1544616"/>
            <a:chOff x="6858014" y="1960475"/>
            <a:chExt cx="1484300" cy="2884437"/>
          </a:xfrm>
        </p:grpSpPr>
        <p:sp>
          <p:nvSpPr>
            <p:cNvPr id="221" name="Google Shape;221;p30"/>
            <p:cNvSpPr/>
            <p:nvPr/>
          </p:nvSpPr>
          <p:spPr>
            <a:xfrm>
              <a:off x="6858014" y="1960475"/>
              <a:ext cx="1484300" cy="2237724"/>
            </a:xfrm>
            <a:custGeom>
              <a:avLst/>
              <a:gdLst/>
              <a:ahLst/>
              <a:cxnLst/>
              <a:rect l="l" t="t" r="r" b="b"/>
              <a:pathLst>
                <a:path w="1484300" h="2237724" extrusionOk="0">
                  <a:moveTo>
                    <a:pt x="225621" y="0"/>
                  </a:moveTo>
                  <a:lnTo>
                    <a:pt x="367814" y="71184"/>
                  </a:lnTo>
                  <a:cubicBezTo>
                    <a:pt x="941826" y="405927"/>
                    <a:pt x="1354020" y="987891"/>
                    <a:pt x="1458416" y="1671001"/>
                  </a:cubicBezTo>
                  <a:lnTo>
                    <a:pt x="1466885" y="1745134"/>
                  </a:lnTo>
                  <a:lnTo>
                    <a:pt x="1472701" y="1783233"/>
                  </a:lnTo>
                  <a:lnTo>
                    <a:pt x="1473861" y="1806197"/>
                  </a:lnTo>
                  <a:lnTo>
                    <a:pt x="1477750" y="1840236"/>
                  </a:lnTo>
                  <a:lnTo>
                    <a:pt x="1484274" y="2012353"/>
                  </a:lnTo>
                  <a:lnTo>
                    <a:pt x="1484299" y="2012847"/>
                  </a:lnTo>
                  <a:lnTo>
                    <a:pt x="1484296" y="2012918"/>
                  </a:lnTo>
                  <a:lnTo>
                    <a:pt x="1484300" y="2013038"/>
                  </a:lnTo>
                  <a:lnTo>
                    <a:pt x="1484290" y="2013038"/>
                  </a:lnTo>
                  <a:lnTo>
                    <a:pt x="1472944" y="2237724"/>
                  </a:lnTo>
                  <a:lnTo>
                    <a:pt x="1246239" y="2237724"/>
                  </a:lnTo>
                  <a:lnTo>
                    <a:pt x="1249005" y="2219589"/>
                  </a:lnTo>
                  <a:lnTo>
                    <a:pt x="1259436" y="2012918"/>
                  </a:lnTo>
                  <a:lnTo>
                    <a:pt x="1259414" y="2012351"/>
                  </a:lnTo>
                  <a:lnTo>
                    <a:pt x="1250050" y="1826865"/>
                  </a:lnTo>
                  <a:lnTo>
                    <a:pt x="1243767" y="1771837"/>
                  </a:lnTo>
                  <a:lnTo>
                    <a:pt x="1235019" y="1714503"/>
                  </a:lnTo>
                  <a:lnTo>
                    <a:pt x="1237221" y="1714503"/>
                  </a:lnTo>
                  <a:lnTo>
                    <a:pt x="1236155" y="1705167"/>
                  </a:lnTo>
                  <a:cubicBezTo>
                    <a:pt x="1128821" y="1002461"/>
                    <a:pt x="659808" y="418727"/>
                    <a:pt x="24938" y="150142"/>
                  </a:cubicBezTo>
                  <a:lnTo>
                    <a:pt x="0" y="141013"/>
                  </a:lnTo>
                  <a:lnTo>
                    <a:pt x="77107" y="92821"/>
                  </a:ln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0"/>
            <p:cNvSpPr/>
            <p:nvPr/>
          </p:nvSpPr>
          <p:spPr>
            <a:xfrm rot="5400000">
              <a:off x="7853843" y="3494414"/>
              <a:ext cx="648072" cy="328869"/>
            </a:xfrm>
            <a:custGeom>
              <a:avLst/>
              <a:gdLst/>
              <a:ahLst/>
              <a:cxnLst/>
              <a:rect l="l" t="t" r="r" b="b"/>
              <a:pathLst>
                <a:path w="648072" h="328869" extrusionOk="0">
                  <a:moveTo>
                    <a:pt x="0" y="328869"/>
                  </a:moveTo>
                  <a:lnTo>
                    <a:pt x="0" y="94437"/>
                  </a:lnTo>
                  <a:lnTo>
                    <a:pt x="45524" y="79176"/>
                  </a:lnTo>
                  <a:cubicBezTo>
                    <a:pt x="127467" y="56793"/>
                    <a:pt x="211275" y="38934"/>
                    <a:pt x="296664" y="25884"/>
                  </a:cubicBezTo>
                  <a:lnTo>
                    <a:pt x="370797" y="17415"/>
                  </a:lnTo>
                  <a:lnTo>
                    <a:pt x="408896" y="11599"/>
                  </a:lnTo>
                  <a:lnTo>
                    <a:pt x="431860" y="10439"/>
                  </a:lnTo>
                  <a:lnTo>
                    <a:pt x="465899" y="6550"/>
                  </a:lnTo>
                  <a:lnTo>
                    <a:pt x="638016" y="26"/>
                  </a:lnTo>
                  <a:lnTo>
                    <a:pt x="638510" y="1"/>
                  </a:lnTo>
                  <a:lnTo>
                    <a:pt x="638581" y="4"/>
                  </a:lnTo>
                  <a:lnTo>
                    <a:pt x="638701" y="0"/>
                  </a:lnTo>
                  <a:lnTo>
                    <a:pt x="638701" y="10"/>
                  </a:lnTo>
                  <a:lnTo>
                    <a:pt x="648072" y="483"/>
                  </a:lnTo>
                  <a:lnTo>
                    <a:pt x="648072" y="225343"/>
                  </a:lnTo>
                  <a:lnTo>
                    <a:pt x="638581" y="224864"/>
                  </a:lnTo>
                  <a:lnTo>
                    <a:pt x="638014" y="224886"/>
                  </a:lnTo>
                  <a:lnTo>
                    <a:pt x="452528" y="234250"/>
                  </a:lnTo>
                  <a:lnTo>
                    <a:pt x="397500" y="240533"/>
                  </a:lnTo>
                  <a:lnTo>
                    <a:pt x="340166" y="249281"/>
                  </a:lnTo>
                  <a:lnTo>
                    <a:pt x="340166" y="247079"/>
                  </a:lnTo>
                  <a:lnTo>
                    <a:pt x="330830" y="248145"/>
                  </a:lnTo>
                  <a:cubicBezTo>
                    <a:pt x="242992" y="261562"/>
                    <a:pt x="157013" y="280630"/>
                    <a:pt x="73275" y="304967"/>
                  </a:cubicBezTo>
                  <a:close/>
                </a:path>
              </a:pathLst>
            </a:custGeom>
            <a:gradFill>
              <a:gsLst>
                <a:gs pos="0">
                  <a:srgbClr val="181818">
                    <a:alpha val="0"/>
                  </a:srgbClr>
                </a:gs>
                <a:gs pos="100000">
                  <a:srgbClr val="181818">
                    <a:alpha val="6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7622233" y="3973515"/>
              <a:ext cx="720080" cy="871397"/>
            </a:xfrm>
            <a:custGeom>
              <a:avLst/>
              <a:gdLst/>
              <a:ahLst/>
              <a:cxnLst/>
              <a:rect l="l" t="t" r="r" b="b"/>
              <a:pathLst>
                <a:path w="720080" h="871397" extrusionOk="0">
                  <a:moveTo>
                    <a:pt x="484787" y="206723"/>
                  </a:moveTo>
                  <a:lnTo>
                    <a:pt x="458979" y="375901"/>
                  </a:lnTo>
                  <a:lnTo>
                    <a:pt x="460241" y="367630"/>
                  </a:lnTo>
                  <a:close/>
                  <a:moveTo>
                    <a:pt x="0" y="0"/>
                  </a:moveTo>
                  <a:lnTo>
                    <a:pt x="495221" y="0"/>
                  </a:lnTo>
                  <a:lnTo>
                    <a:pt x="720080" y="0"/>
                  </a:lnTo>
                  <a:lnTo>
                    <a:pt x="720080" y="18"/>
                  </a:lnTo>
                  <a:lnTo>
                    <a:pt x="708483" y="229660"/>
                  </a:lnTo>
                  <a:cubicBezTo>
                    <a:pt x="693144" y="380683"/>
                    <a:pt x="662843" y="527285"/>
                    <a:pt x="619086" y="667959"/>
                  </a:cubicBezTo>
                  <a:lnTo>
                    <a:pt x="544623" y="871397"/>
                  </a:lnTo>
                  <a:lnTo>
                    <a:pt x="450522" y="720835"/>
                  </a:lnTo>
                  <a:lnTo>
                    <a:pt x="393800" y="630080"/>
                  </a:lnTo>
                  <a:lnTo>
                    <a:pt x="393800" y="630080"/>
                  </a:ln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30"/>
          <p:cNvGrpSpPr/>
          <p:nvPr/>
        </p:nvGrpSpPr>
        <p:grpSpPr>
          <a:xfrm>
            <a:off x="4038850" y="3099198"/>
            <a:ext cx="2004170" cy="808659"/>
            <a:chOff x="5224814" y="4709726"/>
            <a:chExt cx="2895781" cy="1510100"/>
          </a:xfrm>
        </p:grpSpPr>
        <p:sp>
          <p:nvSpPr>
            <p:cNvPr id="225" name="Google Shape;225;p30"/>
            <p:cNvSpPr/>
            <p:nvPr/>
          </p:nvSpPr>
          <p:spPr>
            <a:xfrm>
              <a:off x="5920544" y="4709726"/>
              <a:ext cx="2200051" cy="1510100"/>
            </a:xfrm>
            <a:custGeom>
              <a:avLst/>
              <a:gdLst/>
              <a:ahLst/>
              <a:cxnLst/>
              <a:rect l="l" t="t" r="r" b="b"/>
              <a:pathLst>
                <a:path w="2200051" h="1510100" extrusionOk="0">
                  <a:moveTo>
                    <a:pt x="2056657" y="0"/>
                  </a:moveTo>
                  <a:lnTo>
                    <a:pt x="2095490" y="62133"/>
                  </a:lnTo>
                  <a:lnTo>
                    <a:pt x="2152212" y="152888"/>
                  </a:lnTo>
                  <a:lnTo>
                    <a:pt x="2200051" y="229430"/>
                  </a:lnTo>
                  <a:lnTo>
                    <a:pt x="2127518" y="375992"/>
                  </a:lnTo>
                  <a:cubicBezTo>
                    <a:pt x="1821415" y="912056"/>
                    <a:pt x="1300863" y="1309877"/>
                    <a:pt x="682739" y="1452576"/>
                  </a:cubicBezTo>
                  <a:lnTo>
                    <a:pt x="648072" y="1459215"/>
                  </a:lnTo>
                  <a:lnTo>
                    <a:pt x="648072" y="1459331"/>
                  </a:lnTo>
                  <a:lnTo>
                    <a:pt x="628148" y="1464455"/>
                  </a:lnTo>
                  <a:lnTo>
                    <a:pt x="591512" y="1470048"/>
                  </a:lnTo>
                  <a:lnTo>
                    <a:pt x="517534" y="1484216"/>
                  </a:lnTo>
                  <a:lnTo>
                    <a:pt x="442677" y="1492767"/>
                  </a:lnTo>
                  <a:lnTo>
                    <a:pt x="405118" y="1498500"/>
                  </a:lnTo>
                  <a:lnTo>
                    <a:pt x="382476" y="1499644"/>
                  </a:lnTo>
                  <a:lnTo>
                    <a:pt x="348281" y="1503550"/>
                  </a:lnTo>
                  <a:cubicBezTo>
                    <a:pt x="291242" y="1507890"/>
                    <a:pt x="233608" y="1510100"/>
                    <a:pt x="175457" y="1510100"/>
                  </a:cubicBezTo>
                  <a:lnTo>
                    <a:pt x="175457" y="1510099"/>
                  </a:lnTo>
                  <a:lnTo>
                    <a:pt x="175456" y="1510099"/>
                  </a:lnTo>
                  <a:lnTo>
                    <a:pt x="0" y="1501233"/>
                  </a:lnTo>
                  <a:lnTo>
                    <a:pt x="0" y="1276535"/>
                  </a:lnTo>
                  <a:lnTo>
                    <a:pt x="175456" y="1285401"/>
                  </a:lnTo>
                  <a:lnTo>
                    <a:pt x="175456" y="1285220"/>
                  </a:lnTo>
                  <a:lnTo>
                    <a:pt x="362101" y="1275799"/>
                  </a:lnTo>
                  <a:lnTo>
                    <a:pt x="415487" y="1269704"/>
                  </a:lnTo>
                  <a:lnTo>
                    <a:pt x="550442" y="1249114"/>
                  </a:lnTo>
                  <a:lnTo>
                    <a:pt x="602163" y="1239213"/>
                  </a:lnTo>
                  <a:lnTo>
                    <a:pt x="648072" y="1227412"/>
                  </a:lnTo>
                  <a:lnTo>
                    <a:pt x="648072" y="1229159"/>
                  </a:lnTo>
                  <a:lnTo>
                    <a:pt x="776673" y="1194382"/>
                  </a:lnTo>
                  <a:cubicBezTo>
                    <a:pt x="1346404" y="1017233"/>
                    <a:pt x="1807982" y="594913"/>
                    <a:pt x="2038091" y="50738"/>
                  </a:cubicBez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0"/>
            <p:cNvSpPr/>
            <p:nvPr/>
          </p:nvSpPr>
          <p:spPr>
            <a:xfrm rot="10800000">
              <a:off x="6093561" y="5887547"/>
              <a:ext cx="648072" cy="332279"/>
            </a:xfrm>
            <a:custGeom>
              <a:avLst/>
              <a:gdLst/>
              <a:ahLst/>
              <a:cxnLst/>
              <a:rect l="l" t="t" r="r" b="b"/>
              <a:pathLst>
                <a:path w="648072" h="332279" extrusionOk="0">
                  <a:moveTo>
                    <a:pt x="0" y="332279"/>
                  </a:moveTo>
                  <a:lnTo>
                    <a:pt x="0" y="97289"/>
                  </a:lnTo>
                  <a:lnTo>
                    <a:pt x="138350" y="57524"/>
                  </a:lnTo>
                  <a:lnTo>
                    <a:pt x="173017" y="50885"/>
                  </a:lnTo>
                  <a:lnTo>
                    <a:pt x="173017" y="50769"/>
                  </a:lnTo>
                  <a:lnTo>
                    <a:pt x="192941" y="45645"/>
                  </a:lnTo>
                  <a:lnTo>
                    <a:pt x="229577" y="40052"/>
                  </a:lnTo>
                  <a:lnTo>
                    <a:pt x="303555" y="25884"/>
                  </a:lnTo>
                  <a:lnTo>
                    <a:pt x="378412" y="17333"/>
                  </a:lnTo>
                  <a:lnTo>
                    <a:pt x="415971" y="11600"/>
                  </a:lnTo>
                  <a:lnTo>
                    <a:pt x="438613" y="10456"/>
                  </a:lnTo>
                  <a:lnTo>
                    <a:pt x="472808" y="6550"/>
                  </a:lnTo>
                  <a:cubicBezTo>
                    <a:pt x="529847" y="2210"/>
                    <a:pt x="587481" y="0"/>
                    <a:pt x="645632" y="0"/>
                  </a:cubicBezTo>
                  <a:lnTo>
                    <a:pt x="645632" y="1"/>
                  </a:lnTo>
                  <a:lnTo>
                    <a:pt x="645633" y="1"/>
                  </a:lnTo>
                  <a:lnTo>
                    <a:pt x="648072" y="125"/>
                  </a:lnTo>
                  <a:lnTo>
                    <a:pt x="648072" y="224822"/>
                  </a:lnTo>
                  <a:lnTo>
                    <a:pt x="645633" y="224699"/>
                  </a:lnTo>
                  <a:lnTo>
                    <a:pt x="645633" y="224880"/>
                  </a:lnTo>
                  <a:lnTo>
                    <a:pt x="458988" y="234301"/>
                  </a:lnTo>
                  <a:lnTo>
                    <a:pt x="405602" y="240396"/>
                  </a:lnTo>
                  <a:lnTo>
                    <a:pt x="270647" y="260986"/>
                  </a:lnTo>
                  <a:lnTo>
                    <a:pt x="218926" y="270887"/>
                  </a:lnTo>
                  <a:lnTo>
                    <a:pt x="173017" y="282688"/>
                  </a:lnTo>
                  <a:lnTo>
                    <a:pt x="173017" y="280941"/>
                  </a:lnTo>
                  <a:lnTo>
                    <a:pt x="44416" y="315718"/>
                  </a:lnTo>
                  <a:close/>
                </a:path>
              </a:pathLst>
            </a:custGeom>
            <a:gradFill>
              <a:gsLst>
                <a:gs pos="0">
                  <a:srgbClr val="181818">
                    <a:alpha val="0"/>
                  </a:srgbClr>
                </a:gs>
                <a:gs pos="100000">
                  <a:srgbClr val="181818">
                    <a:alpha val="6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5224814" y="5499745"/>
              <a:ext cx="871187" cy="720080"/>
            </a:xfrm>
            <a:custGeom>
              <a:avLst/>
              <a:gdLst/>
              <a:ahLst/>
              <a:cxnLst/>
              <a:rect l="l" t="t" r="r" b="b"/>
              <a:pathLst>
                <a:path w="871187" h="720080" extrusionOk="0">
                  <a:moveTo>
                    <a:pt x="871187" y="0"/>
                  </a:moveTo>
                  <a:lnTo>
                    <a:pt x="871187" y="495393"/>
                  </a:lnTo>
                  <a:lnTo>
                    <a:pt x="871187" y="720080"/>
                  </a:lnTo>
                  <a:lnTo>
                    <a:pt x="871167" y="720080"/>
                  </a:lnTo>
                  <a:lnTo>
                    <a:pt x="641684" y="708484"/>
                  </a:lnTo>
                  <a:cubicBezTo>
                    <a:pt x="490766" y="693147"/>
                    <a:pt x="344267" y="662849"/>
                    <a:pt x="203691" y="619095"/>
                  </a:cubicBezTo>
                  <a:lnTo>
                    <a:pt x="0" y="544492"/>
                  </a:lnTo>
                  <a:lnTo>
                    <a:pt x="241146" y="393776"/>
                  </a:lnTo>
                  <a:lnTo>
                    <a:pt x="241145" y="393776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30"/>
          <p:cNvGrpSpPr/>
          <p:nvPr/>
        </p:nvGrpSpPr>
        <p:grpSpPr>
          <a:xfrm>
            <a:off x="3088223" y="2239112"/>
            <a:ext cx="1026348" cy="1543709"/>
            <a:chOff x="3851274" y="3103590"/>
            <a:chExt cx="1482948" cy="2882744"/>
          </a:xfrm>
        </p:grpSpPr>
        <p:sp>
          <p:nvSpPr>
            <p:cNvPr id="229" name="Google Shape;229;p30"/>
            <p:cNvSpPr/>
            <p:nvPr/>
          </p:nvSpPr>
          <p:spPr>
            <a:xfrm>
              <a:off x="3851274" y="3711902"/>
              <a:ext cx="1482948" cy="2274432"/>
            </a:xfrm>
            <a:custGeom>
              <a:avLst/>
              <a:gdLst/>
              <a:ahLst/>
              <a:cxnLst/>
              <a:rect l="l" t="t" r="r" b="b"/>
              <a:pathLst>
                <a:path w="1482948" h="2274432" extrusionOk="0">
                  <a:moveTo>
                    <a:pt x="16449" y="0"/>
                  </a:moveTo>
                  <a:lnTo>
                    <a:pt x="243341" y="0"/>
                  </a:lnTo>
                  <a:lnTo>
                    <a:pt x="234979" y="54827"/>
                  </a:lnTo>
                  <a:cubicBezTo>
                    <a:pt x="228082" y="122785"/>
                    <a:pt x="224549" y="191737"/>
                    <a:pt x="224549" y="261515"/>
                  </a:cubicBezTo>
                  <a:lnTo>
                    <a:pt x="233957" y="447968"/>
                  </a:lnTo>
                  <a:lnTo>
                    <a:pt x="240110" y="501879"/>
                  </a:lnTo>
                  <a:lnTo>
                    <a:pt x="243364" y="523221"/>
                  </a:lnTo>
                  <a:lnTo>
                    <a:pt x="242545" y="523221"/>
                  </a:lnTo>
                  <a:lnTo>
                    <a:pt x="247828" y="569501"/>
                  </a:lnTo>
                  <a:cubicBezTo>
                    <a:pt x="355122" y="1272229"/>
                    <a:pt x="823954" y="1855855"/>
                    <a:pt x="1458389" y="2124376"/>
                  </a:cubicBezTo>
                  <a:lnTo>
                    <a:pt x="1482948" y="2133371"/>
                  </a:lnTo>
                  <a:lnTo>
                    <a:pt x="1405751" y="2181619"/>
                  </a:lnTo>
                  <a:lnTo>
                    <a:pt x="1405752" y="2181619"/>
                  </a:lnTo>
                  <a:lnTo>
                    <a:pt x="1257252" y="2274432"/>
                  </a:lnTo>
                  <a:lnTo>
                    <a:pt x="1115690" y="2203526"/>
                  </a:lnTo>
                  <a:cubicBezTo>
                    <a:pt x="542084" y="1868837"/>
                    <a:pt x="130187" y="1286926"/>
                    <a:pt x="25866" y="603712"/>
                  </a:cubicBezTo>
                  <a:lnTo>
                    <a:pt x="16679" y="523221"/>
                  </a:lnTo>
                  <a:lnTo>
                    <a:pt x="16473" y="523221"/>
                  </a:lnTo>
                  <a:lnTo>
                    <a:pt x="11590" y="491204"/>
                  </a:lnTo>
                  <a:lnTo>
                    <a:pt x="10453" y="468674"/>
                  </a:lnTo>
                  <a:lnTo>
                    <a:pt x="6547" y="434449"/>
                  </a:lnTo>
                  <a:cubicBezTo>
                    <a:pt x="2209" y="377405"/>
                    <a:pt x="1" y="319766"/>
                    <a:pt x="1" y="261611"/>
                  </a:cubicBezTo>
                  <a:lnTo>
                    <a:pt x="5" y="261611"/>
                  </a:lnTo>
                  <a:lnTo>
                    <a:pt x="0" y="261515"/>
                  </a:lnTo>
                  <a:cubicBezTo>
                    <a:pt x="0" y="183983"/>
                    <a:pt x="3926" y="107369"/>
                    <a:pt x="11590" y="31860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0"/>
            <p:cNvSpPr/>
            <p:nvPr/>
          </p:nvSpPr>
          <p:spPr>
            <a:xfrm rot="-5400000">
              <a:off x="3693024" y="4131766"/>
              <a:ext cx="648072" cy="331570"/>
            </a:xfrm>
            <a:custGeom>
              <a:avLst/>
              <a:gdLst/>
              <a:ahLst/>
              <a:cxnLst/>
              <a:rect l="l" t="t" r="r" b="b"/>
              <a:pathLst>
                <a:path w="648072" h="331570" extrusionOk="0">
                  <a:moveTo>
                    <a:pt x="648072" y="0"/>
                  </a:moveTo>
                  <a:lnTo>
                    <a:pt x="648072" y="224553"/>
                  </a:lnTo>
                  <a:lnTo>
                    <a:pt x="461717" y="233956"/>
                  </a:lnTo>
                  <a:lnTo>
                    <a:pt x="407806" y="240109"/>
                  </a:lnTo>
                  <a:lnTo>
                    <a:pt x="386464" y="243363"/>
                  </a:lnTo>
                  <a:lnTo>
                    <a:pt x="386464" y="242544"/>
                  </a:lnTo>
                  <a:lnTo>
                    <a:pt x="340184" y="247827"/>
                  </a:lnTo>
                  <a:cubicBezTo>
                    <a:pt x="252343" y="261239"/>
                    <a:pt x="166363" y="280300"/>
                    <a:pt x="82627" y="304627"/>
                  </a:cubicBezTo>
                  <a:lnTo>
                    <a:pt x="0" y="331570"/>
                  </a:lnTo>
                  <a:lnTo>
                    <a:pt x="0" y="97475"/>
                  </a:lnTo>
                  <a:lnTo>
                    <a:pt x="54802" y="79118"/>
                  </a:lnTo>
                  <a:cubicBezTo>
                    <a:pt x="136753" y="56751"/>
                    <a:pt x="220571" y="38905"/>
                    <a:pt x="305973" y="25865"/>
                  </a:cubicBezTo>
                  <a:lnTo>
                    <a:pt x="386464" y="16678"/>
                  </a:lnTo>
                  <a:lnTo>
                    <a:pt x="386464" y="16472"/>
                  </a:lnTo>
                  <a:lnTo>
                    <a:pt x="418481" y="11589"/>
                  </a:lnTo>
                  <a:lnTo>
                    <a:pt x="441011" y="10452"/>
                  </a:lnTo>
                  <a:lnTo>
                    <a:pt x="475236" y="6546"/>
                  </a:lnTo>
                  <a:close/>
                </a:path>
              </a:pathLst>
            </a:custGeom>
            <a:gradFill>
              <a:gsLst>
                <a:gs pos="0">
                  <a:srgbClr val="181818">
                    <a:alpha val="0"/>
                  </a:srgbClr>
                </a:gs>
                <a:gs pos="100000">
                  <a:srgbClr val="181818">
                    <a:alpha val="6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3851276" y="3103590"/>
              <a:ext cx="718493" cy="869925"/>
            </a:xfrm>
            <a:custGeom>
              <a:avLst/>
              <a:gdLst/>
              <a:ahLst/>
              <a:cxnLst/>
              <a:rect l="l" t="t" r="r" b="b"/>
              <a:pathLst>
                <a:path w="718493" h="869925" extrusionOk="0">
                  <a:moveTo>
                    <a:pt x="174789" y="0"/>
                  </a:moveTo>
                  <a:lnTo>
                    <a:pt x="325482" y="241109"/>
                  </a:lnTo>
                  <a:lnTo>
                    <a:pt x="315374" y="268748"/>
                  </a:lnTo>
                  <a:cubicBezTo>
                    <a:pt x="256347" y="458665"/>
                    <a:pt x="224549" y="660582"/>
                    <a:pt x="224549" y="869923"/>
                  </a:cubicBezTo>
                  <a:lnTo>
                    <a:pt x="224550" y="869923"/>
                  </a:lnTo>
                  <a:cubicBezTo>
                    <a:pt x="224550" y="660582"/>
                    <a:pt x="256348" y="458665"/>
                    <a:pt x="315375" y="268748"/>
                  </a:cubicBezTo>
                  <a:lnTo>
                    <a:pt x="325483" y="241109"/>
                  </a:lnTo>
                  <a:lnTo>
                    <a:pt x="718493" y="869925"/>
                  </a:lnTo>
                  <a:lnTo>
                    <a:pt x="112092" y="869925"/>
                  </a:lnTo>
                  <a:lnTo>
                    <a:pt x="112092" y="869923"/>
                  </a:lnTo>
                  <a:lnTo>
                    <a:pt x="0" y="869923"/>
                  </a:lnTo>
                  <a:cubicBezTo>
                    <a:pt x="0" y="637318"/>
                    <a:pt x="35334" y="412968"/>
                    <a:pt x="100922" y="201954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5A5A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30"/>
          <p:cNvSpPr/>
          <p:nvPr/>
        </p:nvSpPr>
        <p:spPr>
          <a:xfrm>
            <a:off x="2931349" y="1381224"/>
            <a:ext cx="3421800" cy="2647200"/>
          </a:xfrm>
          <a:prstGeom prst="arc">
            <a:avLst>
              <a:gd name="adj1" fmla="val 12525132"/>
              <a:gd name="adj2" fmla="val 17647333"/>
            </a:avLst>
          </a:prstGeom>
          <a:noFill/>
          <a:ln w="9525" cap="flat" cmpd="sng">
            <a:solidFill>
              <a:srgbClr val="F39C12"/>
            </a:solidFill>
            <a:prstDash val="solid"/>
            <a:round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2931349" y="1381224"/>
            <a:ext cx="3421800" cy="2647200"/>
          </a:xfrm>
          <a:prstGeom prst="arc">
            <a:avLst>
              <a:gd name="adj1" fmla="val 17986741"/>
              <a:gd name="adj2" fmla="val 1382871"/>
            </a:avLst>
          </a:prstGeom>
          <a:noFill/>
          <a:ln w="9525" cap="flat" cmpd="sng">
            <a:solidFill>
              <a:srgbClr val="2980B9"/>
            </a:solidFill>
            <a:prstDash val="solid"/>
            <a:round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2931349" y="1381224"/>
            <a:ext cx="3421800" cy="2647200"/>
          </a:xfrm>
          <a:prstGeom prst="arc">
            <a:avLst>
              <a:gd name="adj1" fmla="val 1718823"/>
              <a:gd name="adj2" fmla="val 6792142"/>
            </a:avLst>
          </a:prstGeom>
          <a:noFill/>
          <a:ln w="9525" cap="flat" cmpd="sng">
            <a:solidFill>
              <a:srgbClr val="16A085"/>
            </a:solidFill>
            <a:prstDash val="solid"/>
            <a:round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2931349" y="1381224"/>
            <a:ext cx="3421800" cy="2647200"/>
          </a:xfrm>
          <a:prstGeom prst="arc">
            <a:avLst>
              <a:gd name="adj1" fmla="val 7183012"/>
              <a:gd name="adj2" fmla="val 12162406"/>
            </a:avLst>
          </a:prstGeom>
          <a:noFill/>
          <a:ln w="9525" cap="flat" cmpd="sng">
            <a:solidFill>
              <a:srgbClr val="C0392B"/>
            </a:solidFill>
            <a:prstDash val="solid"/>
            <a:round/>
            <a:headEnd type="oval" w="med" len="med"/>
            <a:tailEnd type="oval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A5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1117850" y="1275202"/>
            <a:ext cx="1813500" cy="71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39C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 b="1">
                <a:solidFill>
                  <a:srgbClr val="BA7509"/>
                </a:solidFill>
              </a:rPr>
              <a:t>a. Marcas, Patentes, Derechos de llave y otras similares: </a:t>
            </a:r>
            <a:endParaRPr sz="1300" b="1">
              <a:solidFill>
                <a:srgbClr val="BA7509"/>
              </a:solidFill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6505650" y="2756049"/>
            <a:ext cx="2457300" cy="154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6A0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 b="1">
                <a:solidFill>
                  <a:srgbClr val="16A085"/>
                </a:solidFill>
              </a:rPr>
              <a:t>c. Gastos de investigación, exploración y similares:</a:t>
            </a:r>
            <a:endParaRPr sz="1300" b="1">
              <a:solidFill>
                <a:srgbClr val="16A085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>
                <a:solidFill>
                  <a:srgbClr val="263238"/>
                </a:solidFill>
              </a:rPr>
              <a:t>Descubrir nuevos conocimientos científico o técnico.</a:t>
            </a:r>
            <a:endParaRPr sz="1300">
              <a:solidFill>
                <a:srgbClr val="263238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>
                <a:solidFill>
                  <a:srgbClr val="263238"/>
                </a:solidFill>
              </a:rPr>
              <a:t>Derechos legales para explorar un área específica.  </a:t>
            </a:r>
            <a:endParaRPr sz="1300" b="1">
              <a:solidFill>
                <a:srgbClr val="2980B9"/>
              </a:solidFill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321550" y="2460624"/>
            <a:ext cx="2457300" cy="172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039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 b="1">
                <a:solidFill>
                  <a:srgbClr val="C0392B"/>
                </a:solidFill>
              </a:rPr>
              <a:t>b. Gastos de Organización y Constitución:</a:t>
            </a:r>
            <a:endParaRPr sz="1300" b="1">
              <a:solidFill>
                <a:srgbClr val="C0392B"/>
              </a:solidFill>
            </a:endParaRPr>
          </a:p>
          <a:p>
            <a:pPr marL="457200" marR="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Char char="❏"/>
            </a:pPr>
            <a:r>
              <a:rPr lang="es-EC" sz="1300">
                <a:solidFill>
                  <a:srgbClr val="263238"/>
                </a:solidFill>
              </a:rPr>
              <a:t>Gasto de estudio de factibilidad.</a:t>
            </a:r>
            <a:endParaRPr sz="1300">
              <a:solidFill>
                <a:srgbClr val="263238"/>
              </a:solidFill>
            </a:endParaRPr>
          </a:p>
          <a:p>
            <a:pPr marL="457200" marR="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Char char="❏"/>
            </a:pPr>
            <a:r>
              <a:rPr lang="es-EC" sz="1300">
                <a:solidFill>
                  <a:srgbClr val="263238"/>
                </a:solidFill>
              </a:rPr>
              <a:t>Gastos en papelería (facturas, sellos, etc).</a:t>
            </a:r>
            <a:endParaRPr sz="1300">
              <a:solidFill>
                <a:srgbClr val="263238"/>
              </a:solidFill>
            </a:endParaRPr>
          </a:p>
          <a:p>
            <a:pPr marL="457200" marR="0" lvl="0" indent="-311150" algn="just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Char char="❏"/>
            </a:pPr>
            <a:r>
              <a:rPr lang="es-EC" sz="1300">
                <a:solidFill>
                  <a:srgbClr val="263238"/>
                </a:solidFill>
              </a:rPr>
              <a:t>Gastos de abogado por la constitución.</a:t>
            </a:r>
            <a:endParaRPr sz="1300" b="1">
              <a:solidFill>
                <a:srgbClr val="C0392B"/>
              </a:solidFill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6463275" y="1386362"/>
            <a:ext cx="2248800" cy="914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 b="1">
                <a:solidFill>
                  <a:srgbClr val="0053A3"/>
                </a:solidFill>
                <a:latin typeface="Calibri"/>
                <a:ea typeface="Calibri"/>
                <a:cs typeface="Calibri"/>
                <a:sym typeface="Calibri"/>
              </a:rPr>
              <a:t>d. - Otros: Gastos de instalación (puesta en marcha):</a:t>
            </a:r>
            <a:endParaRPr sz="1300">
              <a:solidFill>
                <a:srgbClr val="0053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Adaptar el local, dejar a punto para el funcionamiento.</a:t>
            </a:r>
            <a:endParaRPr sz="1300" b="1">
              <a:solidFill>
                <a:srgbClr val="16A0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3700625" y="2032849"/>
            <a:ext cx="1907100" cy="1203300"/>
          </a:xfrm>
          <a:prstGeom prst="ellipse">
            <a:avLst/>
          </a:prstGeom>
          <a:gradFill>
            <a:gsLst>
              <a:gs pos="0">
                <a:srgbClr val="F5F7F8"/>
              </a:gs>
              <a:gs pos="100000">
                <a:srgbClr val="AFB8B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254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Activos Diferidos</a:t>
            </a:r>
            <a:endParaRPr sz="2400" b="1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75275" y="138336"/>
            <a:ext cx="7250700" cy="9879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C" b="1" dirty="0">
                <a:solidFill>
                  <a:srgbClr val="0000FF"/>
                </a:solidFill>
              </a:rPr>
              <a:t>Activos diferidos. -</a:t>
            </a:r>
            <a:r>
              <a:rPr lang="es-EC" b="1" dirty="0"/>
              <a:t> bienes y servicios por los que en un proyecto se paga de forma anticipada, aunque, no necesariamente, hayan sido utilizados.</a:t>
            </a:r>
          </a:p>
        </p:txBody>
      </p:sp>
      <p:sp>
        <p:nvSpPr>
          <p:cNvPr id="242" name="Google Shape;242;p30"/>
          <p:cNvSpPr/>
          <p:nvPr/>
        </p:nvSpPr>
        <p:spPr>
          <a:xfrm>
            <a:off x="7986425" y="4525100"/>
            <a:ext cx="1178700" cy="308100"/>
          </a:xfrm>
          <a:prstGeom prst="wedgeRectCallout">
            <a:avLst>
              <a:gd name="adj1" fmla="val 36744"/>
              <a:gd name="adj2" fmla="val 152353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latin typeface="Calibri"/>
                <a:ea typeface="Calibri"/>
                <a:cs typeface="Calibri"/>
                <a:sym typeface="Calibri"/>
              </a:rPr>
              <a:t>Ejercicio 2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/>
          <p:nvPr/>
        </p:nvSpPr>
        <p:spPr>
          <a:xfrm>
            <a:off x="4315050" y="3659510"/>
            <a:ext cx="20834" cy="420789"/>
          </a:xfrm>
          <a:custGeom>
            <a:avLst/>
            <a:gdLst/>
            <a:ahLst/>
            <a:cxnLst/>
            <a:rect l="l" t="t" r="r" b="b"/>
            <a:pathLst>
              <a:path w="489" h="10836" extrusionOk="0">
                <a:moveTo>
                  <a:pt x="238" y="1"/>
                </a:moveTo>
                <a:cubicBezTo>
                  <a:pt x="107" y="1"/>
                  <a:pt x="0" y="108"/>
                  <a:pt x="0" y="251"/>
                </a:cubicBezTo>
                <a:lnTo>
                  <a:pt x="0" y="10597"/>
                </a:lnTo>
                <a:cubicBezTo>
                  <a:pt x="0" y="10728"/>
                  <a:pt x="107" y="10835"/>
                  <a:pt x="238" y="10835"/>
                </a:cubicBezTo>
                <a:cubicBezTo>
                  <a:pt x="381" y="10835"/>
                  <a:pt x="488" y="10728"/>
                  <a:pt x="488" y="10597"/>
                </a:cubicBezTo>
                <a:lnTo>
                  <a:pt x="488" y="251"/>
                </a:lnTo>
                <a:cubicBezTo>
                  <a:pt x="488" y="108"/>
                  <a:pt x="381" y="1"/>
                  <a:pt x="238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4353700" y="2343276"/>
            <a:ext cx="423110" cy="1141117"/>
          </a:xfrm>
          <a:custGeom>
            <a:avLst/>
            <a:gdLst/>
            <a:ahLst/>
            <a:cxnLst/>
            <a:rect l="l" t="t" r="r" b="b"/>
            <a:pathLst>
              <a:path w="9931" h="32601" extrusionOk="0">
                <a:moveTo>
                  <a:pt x="382" y="0"/>
                </a:moveTo>
                <a:cubicBezTo>
                  <a:pt x="263" y="0"/>
                  <a:pt x="156" y="60"/>
                  <a:pt x="96" y="167"/>
                </a:cubicBezTo>
                <a:cubicBezTo>
                  <a:pt x="1" y="322"/>
                  <a:pt x="48" y="536"/>
                  <a:pt x="203" y="631"/>
                </a:cubicBezTo>
                <a:cubicBezTo>
                  <a:pt x="5740" y="3941"/>
                  <a:pt x="9097" y="9751"/>
                  <a:pt x="9169" y="16193"/>
                </a:cubicBezTo>
                <a:cubicBezTo>
                  <a:pt x="9252" y="22634"/>
                  <a:pt x="6049" y="28528"/>
                  <a:pt x="596" y="31980"/>
                </a:cubicBezTo>
                <a:cubicBezTo>
                  <a:pt x="429" y="32076"/>
                  <a:pt x="394" y="32290"/>
                  <a:pt x="489" y="32445"/>
                </a:cubicBezTo>
                <a:cubicBezTo>
                  <a:pt x="551" y="32546"/>
                  <a:pt x="664" y="32601"/>
                  <a:pt x="777" y="32601"/>
                </a:cubicBezTo>
                <a:cubicBezTo>
                  <a:pt x="838" y="32601"/>
                  <a:pt x="899" y="32585"/>
                  <a:pt x="953" y="32552"/>
                </a:cubicBezTo>
                <a:cubicBezTo>
                  <a:pt x="6609" y="28980"/>
                  <a:pt x="9931" y="22860"/>
                  <a:pt x="9847" y="16181"/>
                </a:cubicBezTo>
                <a:cubicBezTo>
                  <a:pt x="9764" y="9513"/>
                  <a:pt x="6299" y="3477"/>
                  <a:pt x="560" y="48"/>
                </a:cubicBezTo>
                <a:cubicBezTo>
                  <a:pt x="501" y="12"/>
                  <a:pt x="441" y="0"/>
                  <a:pt x="382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5139025" y="1962300"/>
            <a:ext cx="3567900" cy="19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 b="1">
                <a:solidFill>
                  <a:srgbClr val="0000FF"/>
                </a:solidFill>
              </a:rPr>
              <a:t>Costos de Operación.- </a:t>
            </a:r>
            <a:r>
              <a:rPr lang="es-EC" sz="1300" b="1"/>
              <a:t>son necesarios para mantener los equipos en funcionamiento, para la ejecución del proyecto. </a:t>
            </a:r>
            <a:endParaRPr sz="1300" b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000F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00" b="1">
                <a:solidFill>
                  <a:srgbClr val="0000FF"/>
                </a:solidFill>
              </a:rPr>
              <a:t>Gastos Administrativos.-</a:t>
            </a:r>
            <a:r>
              <a:rPr lang="es-EC" sz="1300" b="1"/>
              <a:t> están asociados con la gestión y sostenimiento de todo el proyecto.</a:t>
            </a:r>
            <a:endParaRPr sz="1300" b="1"/>
          </a:p>
        </p:txBody>
      </p:sp>
      <p:grpSp>
        <p:nvGrpSpPr>
          <p:cNvPr id="250" name="Google Shape;250;p31"/>
          <p:cNvGrpSpPr/>
          <p:nvPr/>
        </p:nvGrpSpPr>
        <p:grpSpPr>
          <a:xfrm>
            <a:off x="3069276" y="1002034"/>
            <a:ext cx="3567961" cy="3731066"/>
            <a:chOff x="859425" y="1358250"/>
            <a:chExt cx="2034301" cy="2695662"/>
          </a:xfrm>
        </p:grpSpPr>
        <p:sp>
          <p:nvSpPr>
            <p:cNvPr id="251" name="Google Shape;251;p31"/>
            <p:cNvSpPr/>
            <p:nvPr/>
          </p:nvSpPr>
          <p:spPr>
            <a:xfrm>
              <a:off x="1354198" y="3457271"/>
              <a:ext cx="158912" cy="158942"/>
            </a:xfrm>
            <a:custGeom>
              <a:avLst/>
              <a:gdLst/>
              <a:ahLst/>
              <a:cxnLst/>
              <a:rect l="l" t="t" r="r" b="b"/>
              <a:pathLst>
                <a:path w="5239" h="5240" extrusionOk="0">
                  <a:moveTo>
                    <a:pt x="2619" y="489"/>
                  </a:moveTo>
                  <a:cubicBezTo>
                    <a:pt x="3786" y="489"/>
                    <a:pt x="4751" y="1442"/>
                    <a:pt x="4751" y="2620"/>
                  </a:cubicBezTo>
                  <a:cubicBezTo>
                    <a:pt x="4751" y="3787"/>
                    <a:pt x="3786" y="4740"/>
                    <a:pt x="2619" y="4740"/>
                  </a:cubicBezTo>
                  <a:cubicBezTo>
                    <a:pt x="1441" y="4740"/>
                    <a:pt x="488" y="3787"/>
                    <a:pt x="488" y="2620"/>
                  </a:cubicBezTo>
                  <a:cubicBezTo>
                    <a:pt x="488" y="1442"/>
                    <a:pt x="1441" y="489"/>
                    <a:pt x="2619" y="489"/>
                  </a:cubicBezTo>
                  <a:close/>
                  <a:moveTo>
                    <a:pt x="2619" y="1"/>
                  </a:moveTo>
                  <a:cubicBezTo>
                    <a:pt x="1179" y="1"/>
                    <a:pt x="0" y="1180"/>
                    <a:pt x="0" y="2620"/>
                  </a:cubicBezTo>
                  <a:cubicBezTo>
                    <a:pt x="0" y="4061"/>
                    <a:pt x="1179" y="5240"/>
                    <a:pt x="2619" y="5240"/>
                  </a:cubicBezTo>
                  <a:cubicBezTo>
                    <a:pt x="4060" y="5240"/>
                    <a:pt x="5239" y="4061"/>
                    <a:pt x="5239" y="2620"/>
                  </a:cubicBezTo>
                  <a:cubicBezTo>
                    <a:pt x="5239" y="1180"/>
                    <a:pt x="4060" y="1"/>
                    <a:pt x="261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1393904" y="3497007"/>
              <a:ext cx="79501" cy="79471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0" y="1"/>
                  </a:moveTo>
                  <a:cubicBezTo>
                    <a:pt x="584" y="1"/>
                    <a:pt x="1" y="584"/>
                    <a:pt x="1" y="1310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0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1051899" y="3529160"/>
              <a:ext cx="863172" cy="524752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500" b="1">
                  <a:solidFill>
                    <a:srgbClr val="CC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$$</a:t>
              </a:r>
              <a:endParaRPr sz="2500" b="1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1125233" y="1507792"/>
              <a:ext cx="14833" cy="766381"/>
            </a:xfrm>
            <a:custGeom>
              <a:avLst/>
              <a:gdLst/>
              <a:ahLst/>
              <a:cxnLst/>
              <a:rect l="l" t="t" r="r" b="b"/>
              <a:pathLst>
                <a:path w="489" h="25266" extrusionOk="0">
                  <a:moveTo>
                    <a:pt x="0" y="0"/>
                  </a:moveTo>
                  <a:lnTo>
                    <a:pt x="0" y="25265"/>
                  </a:lnTo>
                  <a:lnTo>
                    <a:pt x="488" y="2526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1053344" y="1358250"/>
              <a:ext cx="158578" cy="158578"/>
            </a:xfrm>
            <a:custGeom>
              <a:avLst/>
              <a:gdLst/>
              <a:ahLst/>
              <a:cxnLst/>
              <a:rect l="l" t="t" r="r" b="b"/>
              <a:pathLst>
                <a:path w="5228" h="5228" extrusionOk="0">
                  <a:moveTo>
                    <a:pt x="2608" y="489"/>
                  </a:moveTo>
                  <a:cubicBezTo>
                    <a:pt x="3787" y="489"/>
                    <a:pt x="4739" y="1442"/>
                    <a:pt x="4739" y="2620"/>
                  </a:cubicBezTo>
                  <a:cubicBezTo>
                    <a:pt x="4739" y="3787"/>
                    <a:pt x="3787" y="4740"/>
                    <a:pt x="2608" y="4740"/>
                  </a:cubicBezTo>
                  <a:cubicBezTo>
                    <a:pt x="1441" y="4740"/>
                    <a:pt x="489" y="3787"/>
                    <a:pt x="489" y="2620"/>
                  </a:cubicBezTo>
                  <a:cubicBezTo>
                    <a:pt x="489" y="1442"/>
                    <a:pt x="1441" y="489"/>
                    <a:pt x="2608" y="489"/>
                  </a:cubicBezTo>
                  <a:close/>
                  <a:moveTo>
                    <a:pt x="2608" y="1"/>
                  </a:moveTo>
                  <a:cubicBezTo>
                    <a:pt x="1168" y="1"/>
                    <a:pt x="1" y="1168"/>
                    <a:pt x="1" y="2620"/>
                  </a:cubicBezTo>
                  <a:cubicBezTo>
                    <a:pt x="1" y="4061"/>
                    <a:pt x="1168" y="5228"/>
                    <a:pt x="2608" y="5228"/>
                  </a:cubicBezTo>
                  <a:cubicBezTo>
                    <a:pt x="4061" y="5228"/>
                    <a:pt x="5228" y="4061"/>
                    <a:pt x="5228" y="2620"/>
                  </a:cubicBezTo>
                  <a:cubicBezTo>
                    <a:pt x="5228" y="1168"/>
                    <a:pt x="4061" y="1"/>
                    <a:pt x="260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1092716" y="1397622"/>
              <a:ext cx="79471" cy="79835"/>
            </a:xfrm>
            <a:custGeom>
              <a:avLst/>
              <a:gdLst/>
              <a:ahLst/>
              <a:cxnLst/>
              <a:rect l="l" t="t" r="r" b="b"/>
              <a:pathLst>
                <a:path w="2620" h="2632" extrusionOk="0">
                  <a:moveTo>
                    <a:pt x="1310" y="1"/>
                  </a:moveTo>
                  <a:cubicBezTo>
                    <a:pt x="596" y="1"/>
                    <a:pt x="0" y="596"/>
                    <a:pt x="0" y="1322"/>
                  </a:cubicBezTo>
                  <a:cubicBezTo>
                    <a:pt x="0" y="2037"/>
                    <a:pt x="596" y="2632"/>
                    <a:pt x="1310" y="2632"/>
                  </a:cubicBezTo>
                  <a:cubicBezTo>
                    <a:pt x="2036" y="2632"/>
                    <a:pt x="2620" y="2037"/>
                    <a:pt x="2620" y="1322"/>
                  </a:cubicBezTo>
                  <a:cubicBezTo>
                    <a:pt x="2620" y="596"/>
                    <a:pt x="2036" y="1"/>
                    <a:pt x="131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861579" y="2741470"/>
              <a:ext cx="299048" cy="501336"/>
            </a:xfrm>
            <a:custGeom>
              <a:avLst/>
              <a:gdLst/>
              <a:ahLst/>
              <a:cxnLst/>
              <a:rect l="l" t="t" r="r" b="b"/>
              <a:pathLst>
                <a:path w="9859" h="16528" extrusionOk="0">
                  <a:moveTo>
                    <a:pt x="346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84" y="7014"/>
                    <a:pt x="3560" y="13050"/>
                    <a:pt x="9299" y="16479"/>
                  </a:cubicBezTo>
                  <a:cubicBezTo>
                    <a:pt x="9353" y="16512"/>
                    <a:pt x="9414" y="16528"/>
                    <a:pt x="9475" y="16528"/>
                  </a:cubicBezTo>
                  <a:cubicBezTo>
                    <a:pt x="9589" y="16528"/>
                    <a:pt x="9702" y="16473"/>
                    <a:pt x="9764" y="16372"/>
                  </a:cubicBezTo>
                  <a:cubicBezTo>
                    <a:pt x="9859" y="16205"/>
                    <a:pt x="9799" y="16003"/>
                    <a:pt x="9645" y="15907"/>
                  </a:cubicBezTo>
                  <a:cubicBezTo>
                    <a:pt x="4108" y="12598"/>
                    <a:pt x="762" y="6775"/>
                    <a:pt x="679" y="334"/>
                  </a:cubicBezTo>
                  <a:cubicBezTo>
                    <a:pt x="679" y="144"/>
                    <a:pt x="524" y="1"/>
                    <a:pt x="34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859425" y="2253926"/>
              <a:ext cx="289281" cy="508160"/>
            </a:xfrm>
            <a:custGeom>
              <a:avLst/>
              <a:gdLst/>
              <a:ahLst/>
              <a:cxnLst/>
              <a:rect l="l" t="t" r="r" b="b"/>
              <a:pathLst>
                <a:path w="9537" h="16753" extrusionOk="0">
                  <a:moveTo>
                    <a:pt x="9144" y="0"/>
                  </a:moveTo>
                  <a:cubicBezTo>
                    <a:pt x="9085" y="0"/>
                    <a:pt x="9025" y="12"/>
                    <a:pt x="8965" y="48"/>
                  </a:cubicBezTo>
                  <a:cubicBezTo>
                    <a:pt x="3322" y="3620"/>
                    <a:pt x="0" y="9740"/>
                    <a:pt x="71" y="16419"/>
                  </a:cubicBezTo>
                  <a:cubicBezTo>
                    <a:pt x="83" y="16598"/>
                    <a:pt x="238" y="16752"/>
                    <a:pt x="417" y="16752"/>
                  </a:cubicBezTo>
                  <a:cubicBezTo>
                    <a:pt x="607" y="16740"/>
                    <a:pt x="762" y="16598"/>
                    <a:pt x="750" y="16407"/>
                  </a:cubicBezTo>
                  <a:cubicBezTo>
                    <a:pt x="679" y="9966"/>
                    <a:pt x="3881" y="4072"/>
                    <a:pt x="9335" y="619"/>
                  </a:cubicBezTo>
                  <a:cubicBezTo>
                    <a:pt x="9489" y="524"/>
                    <a:pt x="9537" y="310"/>
                    <a:pt x="9442" y="155"/>
                  </a:cubicBezTo>
                  <a:cubicBezTo>
                    <a:pt x="9370" y="48"/>
                    <a:pt x="9263" y="0"/>
                    <a:pt x="914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947542" y="2255321"/>
              <a:ext cx="985230" cy="978799"/>
            </a:xfrm>
            <a:custGeom>
              <a:avLst/>
              <a:gdLst/>
              <a:ahLst/>
              <a:cxnLst/>
              <a:rect l="l" t="t" r="r" b="b"/>
              <a:pathLst>
                <a:path w="32481" h="32269" extrusionOk="0">
                  <a:moveTo>
                    <a:pt x="16247" y="334"/>
                  </a:moveTo>
                  <a:cubicBezTo>
                    <a:pt x="24861" y="334"/>
                    <a:pt x="31922" y="7295"/>
                    <a:pt x="32028" y="15944"/>
                  </a:cubicBezTo>
                  <a:cubicBezTo>
                    <a:pt x="32135" y="24648"/>
                    <a:pt x="25146" y="31827"/>
                    <a:pt x="16431" y="31934"/>
                  </a:cubicBezTo>
                  <a:cubicBezTo>
                    <a:pt x="16365" y="31935"/>
                    <a:pt x="16299" y="31936"/>
                    <a:pt x="16234" y="31936"/>
                  </a:cubicBezTo>
                  <a:cubicBezTo>
                    <a:pt x="7619" y="31936"/>
                    <a:pt x="547" y="24975"/>
                    <a:pt x="441" y="16325"/>
                  </a:cubicBezTo>
                  <a:cubicBezTo>
                    <a:pt x="334" y="7622"/>
                    <a:pt x="7334" y="442"/>
                    <a:pt x="16050" y="335"/>
                  </a:cubicBezTo>
                  <a:cubicBezTo>
                    <a:pt x="16116" y="335"/>
                    <a:pt x="16181" y="334"/>
                    <a:pt x="16247" y="334"/>
                  </a:cubicBezTo>
                  <a:close/>
                  <a:moveTo>
                    <a:pt x="16235" y="1"/>
                  </a:moveTo>
                  <a:cubicBezTo>
                    <a:pt x="16170" y="1"/>
                    <a:pt x="16104" y="1"/>
                    <a:pt x="16038" y="2"/>
                  </a:cubicBezTo>
                  <a:cubicBezTo>
                    <a:pt x="7144" y="109"/>
                    <a:pt x="0" y="7443"/>
                    <a:pt x="107" y="16337"/>
                  </a:cubicBezTo>
                  <a:cubicBezTo>
                    <a:pt x="214" y="25165"/>
                    <a:pt x="7429" y="32269"/>
                    <a:pt x="16233" y="32269"/>
                  </a:cubicBezTo>
                  <a:cubicBezTo>
                    <a:pt x="16299" y="32269"/>
                    <a:pt x="16365" y="32269"/>
                    <a:pt x="16431" y="32268"/>
                  </a:cubicBezTo>
                  <a:cubicBezTo>
                    <a:pt x="25337" y="32161"/>
                    <a:pt x="32480" y="24838"/>
                    <a:pt x="32373" y="15932"/>
                  </a:cubicBezTo>
                  <a:cubicBezTo>
                    <a:pt x="32267" y="7104"/>
                    <a:pt x="25040" y="1"/>
                    <a:pt x="1623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1027349" y="2739316"/>
              <a:ext cx="427992" cy="418255"/>
            </a:xfrm>
            <a:custGeom>
              <a:avLst/>
              <a:gdLst/>
              <a:ahLst/>
              <a:cxnLst/>
              <a:rect l="l" t="t" r="r" b="b"/>
              <a:pathLst>
                <a:path w="14110" h="13789" extrusionOk="0">
                  <a:moveTo>
                    <a:pt x="334" y="0"/>
                  </a:moveTo>
                  <a:cubicBezTo>
                    <a:pt x="143" y="0"/>
                    <a:pt x="0" y="155"/>
                    <a:pt x="0" y="346"/>
                  </a:cubicBezTo>
                  <a:cubicBezTo>
                    <a:pt x="95" y="7788"/>
                    <a:pt x="6179" y="13789"/>
                    <a:pt x="13601" y="13789"/>
                  </a:cubicBezTo>
                  <a:cubicBezTo>
                    <a:pt x="13659" y="13789"/>
                    <a:pt x="13718" y="13788"/>
                    <a:pt x="13776" y="13788"/>
                  </a:cubicBezTo>
                  <a:cubicBezTo>
                    <a:pt x="13966" y="13788"/>
                    <a:pt x="14109" y="13633"/>
                    <a:pt x="14109" y="13442"/>
                  </a:cubicBezTo>
                  <a:cubicBezTo>
                    <a:pt x="14109" y="13264"/>
                    <a:pt x="13955" y="13109"/>
                    <a:pt x="13764" y="13109"/>
                  </a:cubicBezTo>
                  <a:cubicBezTo>
                    <a:pt x="13706" y="13110"/>
                    <a:pt x="13647" y="13110"/>
                    <a:pt x="13589" y="13110"/>
                  </a:cubicBezTo>
                  <a:cubicBezTo>
                    <a:pt x="6536" y="13110"/>
                    <a:pt x="762" y="7407"/>
                    <a:pt x="679" y="334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1106791" y="2411021"/>
              <a:ext cx="666708" cy="666708"/>
            </a:xfrm>
            <a:custGeom>
              <a:avLst/>
              <a:gdLst/>
              <a:ahLst/>
              <a:cxnLst/>
              <a:rect l="l" t="t" r="r" b="b"/>
              <a:pathLst>
                <a:path w="21980" h="21980" extrusionOk="0">
                  <a:moveTo>
                    <a:pt x="10990" y="1"/>
                  </a:moveTo>
                  <a:cubicBezTo>
                    <a:pt x="4918" y="1"/>
                    <a:pt x="1" y="4918"/>
                    <a:pt x="1" y="10990"/>
                  </a:cubicBezTo>
                  <a:cubicBezTo>
                    <a:pt x="1" y="17050"/>
                    <a:pt x="4918" y="21979"/>
                    <a:pt x="10990" y="21979"/>
                  </a:cubicBezTo>
                  <a:cubicBezTo>
                    <a:pt x="17062" y="21979"/>
                    <a:pt x="21980" y="17050"/>
                    <a:pt x="21980" y="10990"/>
                  </a:cubicBezTo>
                  <a:cubicBezTo>
                    <a:pt x="21980" y="4918"/>
                    <a:pt x="17062" y="1"/>
                    <a:pt x="10990" y="1"/>
                  </a:cubicBezTo>
                  <a:close/>
                </a:path>
              </a:pathLst>
            </a:custGeom>
            <a:gradFill>
              <a:gsLst>
                <a:gs pos="0">
                  <a:srgbClr val="FFF6DB"/>
                </a:gs>
                <a:gs pos="100000">
                  <a:srgbClr val="FAD25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 b="1">
                  <a:solidFill>
                    <a:srgbClr val="CC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Capital de trabajo</a:t>
              </a:r>
              <a:endParaRPr sz="1800" b="1">
                <a:solidFill>
                  <a:srgbClr val="CC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2" name="Google Shape;262;p31"/>
            <p:cNvSpPr txBox="1"/>
            <p:nvPr/>
          </p:nvSpPr>
          <p:spPr>
            <a:xfrm>
              <a:off x="1201426" y="1391928"/>
              <a:ext cx="1692300" cy="53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300" b="1">
                  <a:solidFill>
                    <a:srgbClr val="434343"/>
                  </a:solidFill>
                </a:rPr>
                <a:t>Activo corriente. (Efectivo, inversiones a corto plazo, cartera e inventarios).</a:t>
              </a:r>
              <a:endParaRPr sz="1300" b="1">
                <a:solidFill>
                  <a:srgbClr val="434343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63" name="Google Shape;2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301" y="1290794"/>
            <a:ext cx="1777899" cy="236870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1"/>
          <p:cNvSpPr txBox="1"/>
          <p:nvPr/>
        </p:nvSpPr>
        <p:spPr>
          <a:xfrm>
            <a:off x="149650" y="237075"/>
            <a:ext cx="72801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solidFill>
                  <a:schemeClr val="hlink"/>
                </a:solidFill>
              </a:rPr>
              <a:t>Capital de trabajo</a:t>
            </a:r>
            <a:r>
              <a:rPr lang="es-EC" b="1">
                <a:solidFill>
                  <a:srgbClr val="0000FF"/>
                </a:solidFill>
              </a:rPr>
              <a:t>. -</a:t>
            </a:r>
            <a:r>
              <a:rPr lang="es-EC" b="1"/>
              <a:t> cantidad necesaria de recursos en un proyecto o institución financiera para realizar sus operaciones con normalidad.</a:t>
            </a:r>
            <a:endParaRPr b="1"/>
          </a:p>
        </p:txBody>
      </p:sp>
      <p:sp>
        <p:nvSpPr>
          <p:cNvPr id="265" name="Google Shape;265;p31"/>
          <p:cNvSpPr/>
          <p:nvPr/>
        </p:nvSpPr>
        <p:spPr>
          <a:xfrm>
            <a:off x="7986425" y="4525100"/>
            <a:ext cx="1178700" cy="308100"/>
          </a:xfrm>
          <a:prstGeom prst="wedgeRectCallout">
            <a:avLst>
              <a:gd name="adj1" fmla="val 36744"/>
              <a:gd name="adj2" fmla="val 152353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latin typeface="Calibri"/>
                <a:ea typeface="Calibri"/>
                <a:cs typeface="Calibri"/>
                <a:sym typeface="Calibri"/>
              </a:rPr>
              <a:t>Ejercicio 3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/>
        </p:nvSpPr>
        <p:spPr>
          <a:xfrm>
            <a:off x="4933046" y="1541775"/>
            <a:ext cx="1781700" cy="2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900" b="1">
                <a:solidFill>
                  <a:srgbClr val="BA7509"/>
                </a:solidFill>
                <a:latin typeface="Calibri"/>
                <a:ea typeface="Calibri"/>
                <a:cs typeface="Calibri"/>
                <a:sym typeface="Calibri"/>
              </a:rPr>
              <a:t>Activos Fijos</a:t>
            </a:r>
            <a:endParaRPr sz="1900" b="1"/>
          </a:p>
        </p:txBody>
      </p:sp>
      <p:sp>
        <p:nvSpPr>
          <p:cNvPr id="271" name="Google Shape;271;p32"/>
          <p:cNvSpPr txBox="1"/>
          <p:nvPr/>
        </p:nvSpPr>
        <p:spPr>
          <a:xfrm>
            <a:off x="4933050" y="3651950"/>
            <a:ext cx="1869300" cy="2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900" b="1">
                <a:solidFill>
                  <a:srgbClr val="2980B9"/>
                </a:solidFill>
                <a:latin typeface="Calibri"/>
                <a:ea typeface="Calibri"/>
                <a:cs typeface="Calibri"/>
                <a:sym typeface="Calibri"/>
              </a:rPr>
              <a:t>Total Proyecto:</a:t>
            </a:r>
            <a:endParaRPr sz="1900" b="1"/>
          </a:p>
        </p:txBody>
      </p:sp>
      <p:sp>
        <p:nvSpPr>
          <p:cNvPr id="272" name="Google Shape;272;p32"/>
          <p:cNvSpPr txBox="1"/>
          <p:nvPr/>
        </p:nvSpPr>
        <p:spPr>
          <a:xfrm>
            <a:off x="4856850" y="2948550"/>
            <a:ext cx="1945800" cy="2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900" b="1">
                <a:solidFill>
                  <a:srgbClr val="16A085"/>
                </a:solidFill>
                <a:latin typeface="Calibri"/>
                <a:ea typeface="Calibri"/>
                <a:cs typeface="Calibri"/>
                <a:sym typeface="Calibri"/>
              </a:rPr>
              <a:t>Capital de Trabajo</a:t>
            </a:r>
            <a:endParaRPr sz="1900" b="1"/>
          </a:p>
        </p:txBody>
      </p:sp>
      <p:sp>
        <p:nvSpPr>
          <p:cNvPr id="273" name="Google Shape;273;p32"/>
          <p:cNvSpPr txBox="1"/>
          <p:nvPr/>
        </p:nvSpPr>
        <p:spPr>
          <a:xfrm>
            <a:off x="4933050" y="2245150"/>
            <a:ext cx="1781700" cy="2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900" b="1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Activos Diferidos</a:t>
            </a:r>
            <a:endParaRPr sz="1900" b="1"/>
          </a:p>
        </p:txBody>
      </p:sp>
      <p:grpSp>
        <p:nvGrpSpPr>
          <p:cNvPr id="274" name="Google Shape;274;p32"/>
          <p:cNvGrpSpPr/>
          <p:nvPr/>
        </p:nvGrpSpPr>
        <p:grpSpPr>
          <a:xfrm>
            <a:off x="695864" y="1349165"/>
            <a:ext cx="4130659" cy="2716501"/>
            <a:chOff x="768287" y="1753083"/>
            <a:chExt cx="5831793" cy="4558653"/>
          </a:xfrm>
        </p:grpSpPr>
        <p:sp>
          <p:nvSpPr>
            <p:cNvPr id="275" name="Google Shape;275;p32"/>
            <p:cNvSpPr/>
            <p:nvPr/>
          </p:nvSpPr>
          <p:spPr>
            <a:xfrm>
              <a:off x="2411745" y="5097035"/>
              <a:ext cx="2695140" cy="1207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824" y="0"/>
                  </a:moveTo>
                  <a:lnTo>
                    <a:pt x="0" y="4473"/>
                  </a:lnTo>
                  <a:cubicBezTo>
                    <a:pt x="229" y="6007"/>
                    <a:pt x="435" y="7515"/>
                    <a:pt x="630" y="8947"/>
                  </a:cubicBezTo>
                  <a:cubicBezTo>
                    <a:pt x="825" y="10378"/>
                    <a:pt x="1008" y="11759"/>
                    <a:pt x="1180" y="13062"/>
                  </a:cubicBezTo>
                  <a:cubicBezTo>
                    <a:pt x="1351" y="14366"/>
                    <a:pt x="1500" y="15618"/>
                    <a:pt x="1649" y="16769"/>
                  </a:cubicBezTo>
                  <a:cubicBezTo>
                    <a:pt x="1787" y="17919"/>
                    <a:pt x="1924" y="19018"/>
                    <a:pt x="2039" y="20015"/>
                  </a:cubicBezTo>
                  <a:cubicBezTo>
                    <a:pt x="2073" y="20271"/>
                    <a:pt x="2107" y="20475"/>
                    <a:pt x="2165" y="20680"/>
                  </a:cubicBezTo>
                  <a:cubicBezTo>
                    <a:pt x="2222" y="20859"/>
                    <a:pt x="2279" y="21038"/>
                    <a:pt x="2348" y="21165"/>
                  </a:cubicBezTo>
                  <a:cubicBezTo>
                    <a:pt x="2417" y="21293"/>
                    <a:pt x="2497" y="21396"/>
                    <a:pt x="2577" y="21472"/>
                  </a:cubicBezTo>
                  <a:cubicBezTo>
                    <a:pt x="2657" y="21549"/>
                    <a:pt x="2737" y="21574"/>
                    <a:pt x="2829" y="21600"/>
                  </a:cubicBezTo>
                  <a:cubicBezTo>
                    <a:pt x="2909" y="21600"/>
                    <a:pt x="2978" y="21574"/>
                    <a:pt x="3058" y="21549"/>
                  </a:cubicBezTo>
                  <a:cubicBezTo>
                    <a:pt x="3046" y="21549"/>
                    <a:pt x="3035" y="21574"/>
                    <a:pt x="3024" y="21574"/>
                  </a:cubicBezTo>
                  <a:lnTo>
                    <a:pt x="19367" y="13727"/>
                  </a:lnTo>
                  <a:cubicBezTo>
                    <a:pt x="19424" y="13701"/>
                    <a:pt x="19481" y="13650"/>
                    <a:pt x="19527" y="13599"/>
                  </a:cubicBezTo>
                  <a:cubicBezTo>
                    <a:pt x="19573" y="13548"/>
                    <a:pt x="19630" y="13471"/>
                    <a:pt x="19664" y="13369"/>
                  </a:cubicBezTo>
                  <a:cubicBezTo>
                    <a:pt x="19699" y="13267"/>
                    <a:pt x="19745" y="13164"/>
                    <a:pt x="19779" y="13037"/>
                  </a:cubicBezTo>
                  <a:cubicBezTo>
                    <a:pt x="19813" y="12909"/>
                    <a:pt x="19836" y="12781"/>
                    <a:pt x="19859" y="12602"/>
                  </a:cubicBezTo>
                  <a:cubicBezTo>
                    <a:pt x="19962" y="11810"/>
                    <a:pt x="20065" y="10966"/>
                    <a:pt x="20191" y="10046"/>
                  </a:cubicBezTo>
                  <a:cubicBezTo>
                    <a:pt x="20317" y="9126"/>
                    <a:pt x="20443" y="8154"/>
                    <a:pt x="20592" y="7106"/>
                  </a:cubicBezTo>
                  <a:cubicBezTo>
                    <a:pt x="20741" y="6058"/>
                    <a:pt x="20890" y="4959"/>
                    <a:pt x="21062" y="3834"/>
                  </a:cubicBezTo>
                  <a:cubicBezTo>
                    <a:pt x="21142" y="3272"/>
                    <a:pt x="21234" y="2684"/>
                    <a:pt x="21325" y="2071"/>
                  </a:cubicBezTo>
                  <a:cubicBezTo>
                    <a:pt x="21417" y="1483"/>
                    <a:pt x="21508" y="869"/>
                    <a:pt x="21600" y="256"/>
                  </a:cubicBezTo>
                  <a:lnTo>
                    <a:pt x="21600" y="256"/>
                  </a:lnTo>
                  <a:lnTo>
                    <a:pt x="16824" y="0"/>
                  </a:lnTo>
                  <a:close/>
                </a:path>
              </a:pathLst>
            </a:custGeom>
            <a:solidFill>
              <a:srgbClr val="14405C"/>
            </a:solidFill>
            <a:ln>
              <a:noFill/>
            </a:ln>
          </p:spPr>
          <p:txBody>
            <a:bodyPr spcFirstLastPara="1" wrap="square" lIns="38100" tIns="38100" rIns="5400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2411745" y="5354262"/>
              <a:ext cx="708804" cy="9574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451"/>
                  </a:moveTo>
                  <a:cubicBezTo>
                    <a:pt x="20729" y="2386"/>
                    <a:pt x="19902" y="4256"/>
                    <a:pt x="19161" y="6061"/>
                  </a:cubicBezTo>
                  <a:cubicBezTo>
                    <a:pt x="18377" y="7866"/>
                    <a:pt x="17681" y="9575"/>
                    <a:pt x="17027" y="11187"/>
                  </a:cubicBezTo>
                  <a:cubicBezTo>
                    <a:pt x="16374" y="12831"/>
                    <a:pt x="15765" y="14346"/>
                    <a:pt x="15242" y="15797"/>
                  </a:cubicBezTo>
                  <a:cubicBezTo>
                    <a:pt x="14676" y="17248"/>
                    <a:pt x="14197" y="18570"/>
                    <a:pt x="13761" y="19827"/>
                  </a:cubicBezTo>
                  <a:cubicBezTo>
                    <a:pt x="13631" y="20149"/>
                    <a:pt x="13500" y="20407"/>
                    <a:pt x="13282" y="20633"/>
                  </a:cubicBezTo>
                  <a:cubicBezTo>
                    <a:pt x="13065" y="20859"/>
                    <a:pt x="12847" y="21052"/>
                    <a:pt x="12585" y="21181"/>
                  </a:cubicBezTo>
                  <a:cubicBezTo>
                    <a:pt x="12324" y="21342"/>
                    <a:pt x="12019" y="21439"/>
                    <a:pt x="11714" y="21503"/>
                  </a:cubicBezTo>
                  <a:cubicBezTo>
                    <a:pt x="11410" y="21568"/>
                    <a:pt x="11105" y="21600"/>
                    <a:pt x="10756" y="21600"/>
                  </a:cubicBezTo>
                  <a:cubicBezTo>
                    <a:pt x="10452" y="21600"/>
                    <a:pt x="10103" y="21536"/>
                    <a:pt x="9798" y="21439"/>
                  </a:cubicBezTo>
                  <a:cubicBezTo>
                    <a:pt x="9494" y="21342"/>
                    <a:pt x="9189" y="21213"/>
                    <a:pt x="8927" y="21052"/>
                  </a:cubicBezTo>
                  <a:cubicBezTo>
                    <a:pt x="8666" y="20891"/>
                    <a:pt x="8405" y="20697"/>
                    <a:pt x="8231" y="20439"/>
                  </a:cubicBezTo>
                  <a:cubicBezTo>
                    <a:pt x="8013" y="20214"/>
                    <a:pt x="7882" y="19924"/>
                    <a:pt x="7752" y="19601"/>
                  </a:cubicBezTo>
                  <a:cubicBezTo>
                    <a:pt x="7316" y="18344"/>
                    <a:pt x="6837" y="16990"/>
                    <a:pt x="6271" y="15507"/>
                  </a:cubicBezTo>
                  <a:cubicBezTo>
                    <a:pt x="5748" y="14056"/>
                    <a:pt x="5139" y="12476"/>
                    <a:pt x="4485" y="10832"/>
                  </a:cubicBezTo>
                  <a:cubicBezTo>
                    <a:pt x="3832" y="9188"/>
                    <a:pt x="3135" y="7447"/>
                    <a:pt x="2395" y="5642"/>
                  </a:cubicBezTo>
                  <a:cubicBezTo>
                    <a:pt x="1655" y="3836"/>
                    <a:pt x="871" y="1934"/>
                    <a:pt x="0" y="0"/>
                  </a:cubicBezTo>
                  <a:lnTo>
                    <a:pt x="21600" y="451"/>
                  </a:ln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1968744" y="4168159"/>
              <a:ext cx="3499740" cy="10731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89" y="0"/>
                  </a:moveTo>
                  <a:lnTo>
                    <a:pt x="0" y="431"/>
                  </a:lnTo>
                  <a:cubicBezTo>
                    <a:pt x="229" y="2243"/>
                    <a:pt x="459" y="4055"/>
                    <a:pt x="670" y="5839"/>
                  </a:cubicBezTo>
                  <a:cubicBezTo>
                    <a:pt x="891" y="7622"/>
                    <a:pt x="1094" y="9376"/>
                    <a:pt x="1297" y="11131"/>
                  </a:cubicBezTo>
                  <a:cubicBezTo>
                    <a:pt x="1499" y="12885"/>
                    <a:pt x="1685" y="14582"/>
                    <a:pt x="1870" y="16279"/>
                  </a:cubicBezTo>
                  <a:cubicBezTo>
                    <a:pt x="2055" y="17976"/>
                    <a:pt x="2223" y="19615"/>
                    <a:pt x="2390" y="21226"/>
                  </a:cubicBezTo>
                  <a:lnTo>
                    <a:pt x="7321" y="21600"/>
                  </a:lnTo>
                  <a:lnTo>
                    <a:pt x="19518" y="16969"/>
                  </a:lnTo>
                  <a:cubicBezTo>
                    <a:pt x="19660" y="15675"/>
                    <a:pt x="19810" y="14352"/>
                    <a:pt x="19968" y="12972"/>
                  </a:cubicBezTo>
                  <a:cubicBezTo>
                    <a:pt x="20127" y="11620"/>
                    <a:pt x="20295" y="10210"/>
                    <a:pt x="20462" y="8801"/>
                  </a:cubicBezTo>
                  <a:cubicBezTo>
                    <a:pt x="20639" y="7392"/>
                    <a:pt x="20815" y="5954"/>
                    <a:pt x="21009" y="4487"/>
                  </a:cubicBezTo>
                  <a:cubicBezTo>
                    <a:pt x="21203" y="3020"/>
                    <a:pt x="21397" y="1553"/>
                    <a:pt x="21600" y="58"/>
                  </a:cubicBezTo>
                  <a:lnTo>
                    <a:pt x="13389" y="0"/>
                  </a:lnTo>
                  <a:close/>
                </a:path>
              </a:pathLst>
            </a:custGeom>
            <a:solidFill>
              <a:srgbClr val="0A5042"/>
            </a:solidFill>
            <a:ln>
              <a:noFill/>
            </a:ln>
          </p:spPr>
          <p:txBody>
            <a:bodyPr spcFirstLastPara="1" wrap="square" lIns="38100" tIns="38100" rIns="5400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IRE</a:t>
              </a:r>
              <a:endParaRPr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768351" y="1753084"/>
              <a:ext cx="5831729" cy="1387584"/>
            </a:xfrm>
            <a:custGeom>
              <a:avLst/>
              <a:gdLst/>
              <a:ahLst/>
              <a:cxnLst/>
              <a:rect l="l" t="t" r="r" b="b"/>
              <a:pathLst>
                <a:path w="21589" h="21600" extrusionOk="0">
                  <a:moveTo>
                    <a:pt x="21577" y="8364"/>
                  </a:moveTo>
                  <a:cubicBezTo>
                    <a:pt x="21561" y="8142"/>
                    <a:pt x="21535" y="7919"/>
                    <a:pt x="21492" y="7764"/>
                  </a:cubicBezTo>
                  <a:cubicBezTo>
                    <a:pt x="21455" y="7586"/>
                    <a:pt x="21408" y="7474"/>
                    <a:pt x="21350" y="7408"/>
                  </a:cubicBezTo>
                  <a:cubicBezTo>
                    <a:pt x="19271" y="4961"/>
                    <a:pt x="17186" y="2514"/>
                    <a:pt x="15107" y="67"/>
                  </a:cubicBezTo>
                  <a:cubicBezTo>
                    <a:pt x="15107" y="67"/>
                    <a:pt x="15107" y="67"/>
                    <a:pt x="15107" y="67"/>
                  </a:cubicBezTo>
                  <a:cubicBezTo>
                    <a:pt x="15070" y="22"/>
                    <a:pt x="15028" y="0"/>
                    <a:pt x="14980" y="0"/>
                  </a:cubicBezTo>
                  <a:lnTo>
                    <a:pt x="7378" y="1424"/>
                  </a:lnTo>
                  <a:lnTo>
                    <a:pt x="353" y="2736"/>
                  </a:lnTo>
                  <a:cubicBezTo>
                    <a:pt x="273" y="2758"/>
                    <a:pt x="210" y="2870"/>
                    <a:pt x="152" y="3070"/>
                  </a:cubicBezTo>
                  <a:cubicBezTo>
                    <a:pt x="99" y="3270"/>
                    <a:pt x="56" y="3537"/>
                    <a:pt x="30" y="3826"/>
                  </a:cubicBezTo>
                  <a:cubicBezTo>
                    <a:pt x="4" y="4115"/>
                    <a:pt x="-7" y="4449"/>
                    <a:pt x="4" y="4760"/>
                  </a:cubicBezTo>
                  <a:cubicBezTo>
                    <a:pt x="14" y="5072"/>
                    <a:pt x="41" y="5383"/>
                    <a:pt x="94" y="5650"/>
                  </a:cubicBezTo>
                  <a:cubicBezTo>
                    <a:pt x="279" y="6607"/>
                    <a:pt x="459" y="7586"/>
                    <a:pt x="638" y="8587"/>
                  </a:cubicBezTo>
                  <a:cubicBezTo>
                    <a:pt x="818" y="9588"/>
                    <a:pt x="993" y="10611"/>
                    <a:pt x="1162" y="11656"/>
                  </a:cubicBezTo>
                  <a:cubicBezTo>
                    <a:pt x="1331" y="12702"/>
                    <a:pt x="1501" y="13770"/>
                    <a:pt x="1665" y="14837"/>
                  </a:cubicBezTo>
                  <a:cubicBezTo>
                    <a:pt x="1829" y="15927"/>
                    <a:pt x="1987" y="17017"/>
                    <a:pt x="2146" y="18130"/>
                  </a:cubicBezTo>
                  <a:lnTo>
                    <a:pt x="10536" y="21600"/>
                  </a:lnTo>
                  <a:lnTo>
                    <a:pt x="19556" y="20910"/>
                  </a:lnTo>
                  <a:cubicBezTo>
                    <a:pt x="19704" y="19954"/>
                    <a:pt x="19853" y="18997"/>
                    <a:pt x="20006" y="18041"/>
                  </a:cubicBezTo>
                  <a:cubicBezTo>
                    <a:pt x="20159" y="17084"/>
                    <a:pt x="20318" y="16150"/>
                    <a:pt x="20477" y="15216"/>
                  </a:cubicBezTo>
                  <a:cubicBezTo>
                    <a:pt x="20641" y="14281"/>
                    <a:pt x="20805" y="13369"/>
                    <a:pt x="20974" y="12457"/>
                  </a:cubicBezTo>
                  <a:cubicBezTo>
                    <a:pt x="21143" y="11545"/>
                    <a:pt x="21318" y="10655"/>
                    <a:pt x="21498" y="9788"/>
                  </a:cubicBezTo>
                  <a:cubicBezTo>
                    <a:pt x="21540" y="9565"/>
                    <a:pt x="21567" y="9343"/>
                    <a:pt x="21582" y="9098"/>
                  </a:cubicBezTo>
                  <a:cubicBezTo>
                    <a:pt x="21593" y="8854"/>
                    <a:pt x="21588" y="8587"/>
                    <a:pt x="21577" y="8364"/>
                  </a:cubicBezTo>
                  <a:close/>
                </a:path>
              </a:pathLst>
            </a:custGeom>
            <a:solidFill>
              <a:srgbClr val="7C4E06"/>
            </a:solidFill>
            <a:ln>
              <a:noFill/>
            </a:ln>
          </p:spPr>
          <p:txBody>
            <a:bodyPr spcFirstLastPara="1" wrap="square" lIns="38100" tIns="38100" rIns="5400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SS</a:t>
              </a:r>
              <a:endParaRPr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1425708" y="2982057"/>
              <a:ext cx="4561488" cy="10746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3" y="0"/>
                  </a:moveTo>
                  <a:lnTo>
                    <a:pt x="0" y="1178"/>
                  </a:lnTo>
                  <a:cubicBezTo>
                    <a:pt x="223" y="2815"/>
                    <a:pt x="440" y="4510"/>
                    <a:pt x="650" y="6176"/>
                  </a:cubicBezTo>
                  <a:cubicBezTo>
                    <a:pt x="859" y="7870"/>
                    <a:pt x="1062" y="9565"/>
                    <a:pt x="1259" y="11260"/>
                  </a:cubicBezTo>
                  <a:cubicBezTo>
                    <a:pt x="1455" y="12954"/>
                    <a:pt x="1651" y="14678"/>
                    <a:pt x="1834" y="16372"/>
                  </a:cubicBezTo>
                  <a:cubicBezTo>
                    <a:pt x="2023" y="18096"/>
                    <a:pt x="2199" y="19790"/>
                    <a:pt x="2375" y="21514"/>
                  </a:cubicBezTo>
                  <a:lnTo>
                    <a:pt x="10462" y="21514"/>
                  </a:lnTo>
                  <a:lnTo>
                    <a:pt x="19448" y="21600"/>
                  </a:lnTo>
                  <a:cubicBezTo>
                    <a:pt x="19604" y="20193"/>
                    <a:pt x="19766" y="18756"/>
                    <a:pt x="19929" y="17320"/>
                  </a:cubicBezTo>
                  <a:cubicBezTo>
                    <a:pt x="20098" y="15884"/>
                    <a:pt x="20267" y="14448"/>
                    <a:pt x="20450" y="13012"/>
                  </a:cubicBezTo>
                  <a:cubicBezTo>
                    <a:pt x="20626" y="11576"/>
                    <a:pt x="20815" y="10139"/>
                    <a:pt x="21005" y="8703"/>
                  </a:cubicBezTo>
                  <a:cubicBezTo>
                    <a:pt x="21099" y="7985"/>
                    <a:pt x="21201" y="7267"/>
                    <a:pt x="21295" y="6549"/>
                  </a:cubicBezTo>
                  <a:cubicBezTo>
                    <a:pt x="21390" y="5831"/>
                    <a:pt x="21492" y="5113"/>
                    <a:pt x="21600" y="4423"/>
                  </a:cubicBezTo>
                  <a:lnTo>
                    <a:pt x="13053" y="0"/>
                  </a:lnTo>
                  <a:close/>
                </a:path>
              </a:pathLst>
            </a:custGeom>
            <a:solidFill>
              <a:srgbClr val="5F1C15"/>
            </a:solidFill>
            <a:ln>
              <a:noFill/>
            </a:ln>
          </p:spPr>
          <p:txBody>
            <a:bodyPr spcFirstLastPara="1" wrap="square" lIns="38100" tIns="38100" rIns="5400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</a:t>
              </a:r>
              <a:endParaRPr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768287" y="1753084"/>
              <a:ext cx="4159236" cy="1267095"/>
            </a:xfrm>
            <a:custGeom>
              <a:avLst/>
              <a:gdLst/>
              <a:ahLst/>
              <a:cxnLst/>
              <a:rect l="l" t="t" r="r" b="b"/>
              <a:pathLst>
                <a:path w="4159236" h="1267095" extrusionOk="0">
                  <a:moveTo>
                    <a:pt x="4046520" y="0"/>
                  </a:moveTo>
                  <a:cubicBezTo>
                    <a:pt x="4059485" y="0"/>
                    <a:pt x="4070831" y="1413"/>
                    <a:pt x="4080825" y="4304"/>
                  </a:cubicBezTo>
                  <a:lnTo>
                    <a:pt x="4118180" y="14750"/>
                  </a:lnTo>
                  <a:lnTo>
                    <a:pt x="4134059" y="29263"/>
                  </a:lnTo>
                  <a:cubicBezTo>
                    <a:pt x="4140708" y="37498"/>
                    <a:pt x="4146104" y="46804"/>
                    <a:pt x="4149669" y="56823"/>
                  </a:cubicBezTo>
                  <a:cubicBezTo>
                    <a:pt x="4158149" y="76862"/>
                    <a:pt x="4161040" y="99756"/>
                    <a:pt x="4158149" y="121194"/>
                  </a:cubicBezTo>
                  <a:cubicBezTo>
                    <a:pt x="4155258" y="144088"/>
                    <a:pt x="4146778" y="165581"/>
                    <a:pt x="4129627" y="185620"/>
                  </a:cubicBezTo>
                  <a:cubicBezTo>
                    <a:pt x="4071040" y="257156"/>
                    <a:pt x="4013803" y="328746"/>
                    <a:pt x="3958107" y="401736"/>
                  </a:cubicBezTo>
                  <a:cubicBezTo>
                    <a:pt x="3902412" y="474727"/>
                    <a:pt x="3848065" y="549118"/>
                    <a:pt x="3795261" y="624963"/>
                  </a:cubicBezTo>
                  <a:cubicBezTo>
                    <a:pt x="3742263" y="700809"/>
                    <a:pt x="3690808" y="776708"/>
                    <a:pt x="3640894" y="852553"/>
                  </a:cubicBezTo>
                  <a:cubicBezTo>
                    <a:pt x="3590787" y="929800"/>
                    <a:pt x="3542222" y="1007099"/>
                    <a:pt x="3493657" y="1084400"/>
                  </a:cubicBezTo>
                  <a:lnTo>
                    <a:pt x="3414041" y="1221594"/>
                  </a:lnTo>
                  <a:lnTo>
                    <a:pt x="3409815" y="1229061"/>
                  </a:lnTo>
                  <a:lnTo>
                    <a:pt x="1620963" y="1267095"/>
                  </a:lnTo>
                  <a:lnTo>
                    <a:pt x="579750" y="1164682"/>
                  </a:lnTo>
                  <a:cubicBezTo>
                    <a:pt x="536800" y="1093183"/>
                    <a:pt x="494121" y="1023160"/>
                    <a:pt x="449820" y="953138"/>
                  </a:cubicBezTo>
                  <a:cubicBezTo>
                    <a:pt x="405520" y="884593"/>
                    <a:pt x="359599" y="815984"/>
                    <a:pt x="313948" y="748789"/>
                  </a:cubicBezTo>
                  <a:cubicBezTo>
                    <a:pt x="268297" y="681657"/>
                    <a:pt x="221025" y="615939"/>
                    <a:pt x="172403" y="551634"/>
                  </a:cubicBezTo>
                  <a:cubicBezTo>
                    <a:pt x="124051" y="487329"/>
                    <a:pt x="75429" y="424438"/>
                    <a:pt x="25456" y="362960"/>
                  </a:cubicBezTo>
                  <a:cubicBezTo>
                    <a:pt x="11139" y="345807"/>
                    <a:pt x="3846" y="325828"/>
                    <a:pt x="1145" y="305785"/>
                  </a:cubicBezTo>
                  <a:cubicBezTo>
                    <a:pt x="-1827" y="285807"/>
                    <a:pt x="1145" y="264350"/>
                    <a:pt x="8168" y="245785"/>
                  </a:cubicBezTo>
                  <a:cubicBezTo>
                    <a:pt x="15191" y="227219"/>
                    <a:pt x="26806" y="210067"/>
                    <a:pt x="41123" y="197219"/>
                  </a:cubicBezTo>
                  <a:cubicBezTo>
                    <a:pt x="56790" y="184371"/>
                    <a:pt x="73808" y="177176"/>
                    <a:pt x="95418" y="175762"/>
                  </a:cubicBezTo>
                  <a:lnTo>
                    <a:pt x="1993038" y="91479"/>
                  </a:lnTo>
                  <a:lnTo>
                    <a:pt x="4046520" y="0"/>
                  </a:lnTo>
                  <a:close/>
                </a:path>
              </a:pathLst>
            </a:custGeom>
            <a:solidFill>
              <a:srgbClr val="7C4E06"/>
            </a:solidFill>
            <a:ln>
              <a:noFill/>
            </a:ln>
          </p:spPr>
          <p:txBody>
            <a:bodyPr spcFirstLastPara="1" wrap="square" lIns="38100" tIns="38100" rIns="5400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425709" y="3020179"/>
              <a:ext cx="2667589" cy="1032239"/>
            </a:xfrm>
            <a:custGeom>
              <a:avLst/>
              <a:gdLst/>
              <a:ahLst/>
              <a:cxnLst/>
              <a:rect l="l" t="t" r="r" b="b"/>
              <a:pathLst>
                <a:path w="2667589" h="1032239" extrusionOk="0">
                  <a:moveTo>
                    <a:pt x="963542" y="0"/>
                  </a:moveTo>
                  <a:lnTo>
                    <a:pt x="2188668" y="120502"/>
                  </a:lnTo>
                  <a:lnTo>
                    <a:pt x="2667589" y="111789"/>
                  </a:lnTo>
                  <a:lnTo>
                    <a:pt x="2605134" y="222129"/>
                  </a:lnTo>
                  <a:cubicBezTo>
                    <a:pt x="2556510" y="312281"/>
                    <a:pt x="2509418" y="401044"/>
                    <a:pt x="2463729" y="491196"/>
                  </a:cubicBezTo>
                  <a:cubicBezTo>
                    <a:pt x="2417913" y="581348"/>
                    <a:pt x="2373629" y="670112"/>
                    <a:pt x="2332152" y="758827"/>
                  </a:cubicBezTo>
                  <a:cubicBezTo>
                    <a:pt x="2289271" y="847541"/>
                    <a:pt x="2249326" y="936305"/>
                    <a:pt x="2209253" y="1025019"/>
                  </a:cubicBezTo>
                  <a:lnTo>
                    <a:pt x="2205391" y="1032239"/>
                  </a:lnTo>
                  <a:lnTo>
                    <a:pt x="501554" y="1032239"/>
                  </a:lnTo>
                  <a:cubicBezTo>
                    <a:pt x="464386" y="946466"/>
                    <a:pt x="427218" y="862187"/>
                    <a:pt x="387305" y="776415"/>
                  </a:cubicBezTo>
                  <a:cubicBezTo>
                    <a:pt x="348659" y="692135"/>
                    <a:pt x="307268" y="606363"/>
                    <a:pt x="265876" y="522083"/>
                  </a:cubicBezTo>
                  <a:cubicBezTo>
                    <a:pt x="224274" y="437754"/>
                    <a:pt x="181404" y="353425"/>
                    <a:pt x="137267" y="269145"/>
                  </a:cubicBezTo>
                  <a:cubicBezTo>
                    <a:pt x="92919" y="186259"/>
                    <a:pt x="47093" y="101929"/>
                    <a:pt x="0" y="20486"/>
                  </a:cubicBezTo>
                  <a:lnTo>
                    <a:pt x="963542" y="0"/>
                  </a:lnTo>
                  <a:close/>
                </a:path>
              </a:pathLst>
            </a:custGeom>
            <a:solidFill>
              <a:srgbClr val="7C4E06"/>
            </a:solidFill>
            <a:ln>
              <a:noFill/>
            </a:ln>
          </p:spPr>
          <p:txBody>
            <a:bodyPr spcFirstLastPara="1" wrap="square" lIns="38100" tIns="38100" rIns="540000" bIns="381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968743" y="4173805"/>
              <a:ext cx="1597426" cy="1067498"/>
            </a:xfrm>
            <a:custGeom>
              <a:avLst/>
              <a:gdLst/>
              <a:ahLst/>
              <a:cxnLst/>
              <a:rect l="l" t="t" r="r" b="b"/>
              <a:pathLst>
                <a:path w="1597426" h="1067498" extrusionOk="0">
                  <a:moveTo>
                    <a:pt x="1597426" y="0"/>
                  </a:moveTo>
                  <a:lnTo>
                    <a:pt x="1591954" y="10229"/>
                  </a:lnTo>
                  <a:lnTo>
                    <a:pt x="1589610" y="15792"/>
                  </a:lnTo>
                  <a:lnTo>
                    <a:pt x="1591953" y="15802"/>
                  </a:lnTo>
                  <a:cubicBezTo>
                    <a:pt x="1551933" y="108660"/>
                    <a:pt x="1513387" y="200155"/>
                    <a:pt x="1476168" y="290189"/>
                  </a:cubicBezTo>
                  <a:cubicBezTo>
                    <a:pt x="1439023" y="380174"/>
                    <a:pt x="1403351" y="470207"/>
                    <a:pt x="1370480" y="557417"/>
                  </a:cubicBezTo>
                  <a:cubicBezTo>
                    <a:pt x="1336135" y="644578"/>
                    <a:pt x="1304738" y="731739"/>
                    <a:pt x="1273268" y="814615"/>
                  </a:cubicBezTo>
                  <a:cubicBezTo>
                    <a:pt x="1243271" y="898951"/>
                    <a:pt x="1213275" y="980415"/>
                    <a:pt x="1186079" y="1060418"/>
                  </a:cubicBezTo>
                  <a:lnTo>
                    <a:pt x="1185106" y="1060396"/>
                  </a:lnTo>
                  <a:lnTo>
                    <a:pt x="1183370" y="1067498"/>
                  </a:lnTo>
                  <a:lnTo>
                    <a:pt x="387239" y="1048981"/>
                  </a:lnTo>
                  <a:cubicBezTo>
                    <a:pt x="360181" y="968937"/>
                    <a:pt x="332961" y="887503"/>
                    <a:pt x="302986" y="803186"/>
                  </a:cubicBezTo>
                  <a:cubicBezTo>
                    <a:pt x="273012" y="718870"/>
                    <a:pt x="242875" y="634553"/>
                    <a:pt x="210146" y="547405"/>
                  </a:cubicBezTo>
                  <a:cubicBezTo>
                    <a:pt x="177255" y="460206"/>
                    <a:pt x="144365" y="373058"/>
                    <a:pt x="108557" y="284468"/>
                  </a:cubicBezTo>
                  <a:cubicBezTo>
                    <a:pt x="74370" y="195829"/>
                    <a:pt x="37105" y="105799"/>
                    <a:pt x="1" y="15769"/>
                  </a:cubicBezTo>
                  <a:lnTo>
                    <a:pt x="2870" y="15741"/>
                  </a:lnTo>
                  <a:lnTo>
                    <a:pt x="0" y="8644"/>
                  </a:lnTo>
                  <a:lnTo>
                    <a:pt x="495899" y="10874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768351" y="1753083"/>
              <a:ext cx="4159229" cy="1160573"/>
            </a:xfrm>
            <a:custGeom>
              <a:avLst/>
              <a:gdLst/>
              <a:ahLst/>
              <a:cxnLst/>
              <a:rect l="l" t="t" r="r" b="b"/>
              <a:pathLst>
                <a:path w="21582" h="21577" extrusionOk="0">
                  <a:moveTo>
                    <a:pt x="21005" y="4"/>
                  </a:moveTo>
                  <a:cubicBezTo>
                    <a:pt x="21131" y="-23"/>
                    <a:pt x="21242" y="110"/>
                    <a:pt x="21331" y="322"/>
                  </a:cubicBezTo>
                  <a:cubicBezTo>
                    <a:pt x="21420" y="535"/>
                    <a:pt x="21495" y="854"/>
                    <a:pt x="21532" y="1226"/>
                  </a:cubicBezTo>
                  <a:cubicBezTo>
                    <a:pt x="21576" y="1598"/>
                    <a:pt x="21591" y="2023"/>
                    <a:pt x="21576" y="2421"/>
                  </a:cubicBezTo>
                  <a:cubicBezTo>
                    <a:pt x="21561" y="2846"/>
                    <a:pt x="21517" y="3245"/>
                    <a:pt x="21428" y="3617"/>
                  </a:cubicBezTo>
                  <a:cubicBezTo>
                    <a:pt x="21124" y="4945"/>
                    <a:pt x="20827" y="6274"/>
                    <a:pt x="20538" y="7629"/>
                  </a:cubicBezTo>
                  <a:cubicBezTo>
                    <a:pt x="20249" y="8984"/>
                    <a:pt x="19967" y="10365"/>
                    <a:pt x="19693" y="11773"/>
                  </a:cubicBezTo>
                  <a:cubicBezTo>
                    <a:pt x="19418" y="13181"/>
                    <a:pt x="19151" y="14590"/>
                    <a:pt x="18892" y="15998"/>
                  </a:cubicBezTo>
                  <a:cubicBezTo>
                    <a:pt x="18632" y="17432"/>
                    <a:pt x="18380" y="18867"/>
                    <a:pt x="18128" y="20302"/>
                  </a:cubicBezTo>
                  <a:lnTo>
                    <a:pt x="3009" y="21577"/>
                  </a:lnTo>
                  <a:cubicBezTo>
                    <a:pt x="2786" y="20249"/>
                    <a:pt x="2564" y="18947"/>
                    <a:pt x="2334" y="17645"/>
                  </a:cubicBezTo>
                  <a:cubicBezTo>
                    <a:pt x="2104" y="16343"/>
                    <a:pt x="1867" y="15094"/>
                    <a:pt x="1630" y="13846"/>
                  </a:cubicBezTo>
                  <a:cubicBezTo>
                    <a:pt x="1392" y="12597"/>
                    <a:pt x="1148" y="11375"/>
                    <a:pt x="896" y="10179"/>
                  </a:cubicBezTo>
                  <a:cubicBezTo>
                    <a:pt x="644" y="8984"/>
                    <a:pt x="391" y="7815"/>
                    <a:pt x="132" y="6672"/>
                  </a:cubicBezTo>
                  <a:cubicBezTo>
                    <a:pt x="58" y="6353"/>
                    <a:pt x="21" y="5981"/>
                    <a:pt x="6" y="5609"/>
                  </a:cubicBezTo>
                  <a:cubicBezTo>
                    <a:pt x="-9" y="5238"/>
                    <a:pt x="6" y="4839"/>
                    <a:pt x="43" y="4494"/>
                  </a:cubicBezTo>
                  <a:cubicBezTo>
                    <a:pt x="80" y="4148"/>
                    <a:pt x="139" y="3829"/>
                    <a:pt x="213" y="3590"/>
                  </a:cubicBezTo>
                  <a:cubicBezTo>
                    <a:pt x="288" y="3351"/>
                    <a:pt x="384" y="3218"/>
                    <a:pt x="495" y="3192"/>
                  </a:cubicBezTo>
                  <a:lnTo>
                    <a:pt x="10342" y="1624"/>
                  </a:lnTo>
                  <a:lnTo>
                    <a:pt x="21005" y="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425709" y="2982057"/>
              <a:ext cx="2756592" cy="106893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cubicBezTo>
                    <a:pt x="21197" y="1790"/>
                    <a:pt x="20794" y="3610"/>
                    <a:pt x="20413" y="5400"/>
                  </a:cubicBezTo>
                  <a:cubicBezTo>
                    <a:pt x="20032" y="7219"/>
                    <a:pt x="19663" y="9010"/>
                    <a:pt x="19305" y="10829"/>
                  </a:cubicBezTo>
                  <a:cubicBezTo>
                    <a:pt x="18946" y="12648"/>
                    <a:pt x="18599" y="14439"/>
                    <a:pt x="18274" y="16229"/>
                  </a:cubicBezTo>
                  <a:cubicBezTo>
                    <a:pt x="17938" y="18019"/>
                    <a:pt x="17625" y="19810"/>
                    <a:pt x="17311" y="21600"/>
                  </a:cubicBezTo>
                  <a:lnTo>
                    <a:pt x="3930" y="21600"/>
                  </a:lnTo>
                  <a:cubicBezTo>
                    <a:pt x="3639" y="19896"/>
                    <a:pt x="3348" y="18164"/>
                    <a:pt x="3035" y="16431"/>
                  </a:cubicBezTo>
                  <a:cubicBezTo>
                    <a:pt x="2732" y="14698"/>
                    <a:pt x="2407" y="12995"/>
                    <a:pt x="2083" y="11291"/>
                  </a:cubicBezTo>
                  <a:cubicBezTo>
                    <a:pt x="1758" y="9587"/>
                    <a:pt x="1422" y="7883"/>
                    <a:pt x="1075" y="6180"/>
                  </a:cubicBezTo>
                  <a:cubicBezTo>
                    <a:pt x="728" y="4505"/>
                    <a:pt x="370" y="2801"/>
                    <a:pt x="0" y="115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32"/>
          <p:cNvSpPr txBox="1"/>
          <p:nvPr/>
        </p:nvSpPr>
        <p:spPr>
          <a:xfrm>
            <a:off x="5395950" y="1682725"/>
            <a:ext cx="46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>
                <a:solidFill>
                  <a:srgbClr val="263238"/>
                </a:solidFill>
              </a:rPr>
              <a:t>+</a:t>
            </a:r>
            <a:endParaRPr sz="3000">
              <a:solidFill>
                <a:srgbClr val="263238"/>
              </a:solidFill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5395950" y="2368525"/>
            <a:ext cx="46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>
                <a:solidFill>
                  <a:srgbClr val="263238"/>
                </a:solidFill>
              </a:rPr>
              <a:t>+</a:t>
            </a:r>
            <a:endParaRPr sz="3000">
              <a:solidFill>
                <a:srgbClr val="263238"/>
              </a:solidFill>
            </a:endParaRPr>
          </a:p>
        </p:txBody>
      </p:sp>
      <p:sp>
        <p:nvSpPr>
          <p:cNvPr id="287" name="Google Shape;287;p32"/>
          <p:cNvSpPr txBox="1"/>
          <p:nvPr/>
        </p:nvSpPr>
        <p:spPr>
          <a:xfrm>
            <a:off x="5395950" y="3120425"/>
            <a:ext cx="46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>
                <a:solidFill>
                  <a:srgbClr val="263238"/>
                </a:solidFill>
              </a:rPr>
              <a:t>=</a:t>
            </a:r>
            <a:endParaRPr sz="3000">
              <a:solidFill>
                <a:srgbClr val="263238"/>
              </a:solidFill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1891000" y="3388575"/>
            <a:ext cx="46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>
                <a:solidFill>
                  <a:srgbClr val="263238"/>
                </a:solidFill>
              </a:rPr>
              <a:t>$</a:t>
            </a:r>
            <a:endParaRPr sz="3000">
              <a:solidFill>
                <a:srgbClr val="263238"/>
              </a:solidFill>
            </a:endParaRPr>
          </a:p>
        </p:txBody>
      </p:sp>
      <p:sp>
        <p:nvSpPr>
          <p:cNvPr id="289" name="Google Shape;289;p32"/>
          <p:cNvSpPr txBox="1"/>
          <p:nvPr/>
        </p:nvSpPr>
        <p:spPr>
          <a:xfrm>
            <a:off x="1891000" y="2776825"/>
            <a:ext cx="46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>
                <a:solidFill>
                  <a:srgbClr val="263238"/>
                </a:solidFill>
              </a:rPr>
              <a:t>$</a:t>
            </a:r>
            <a:endParaRPr sz="3000">
              <a:solidFill>
                <a:srgbClr val="263238"/>
              </a:solidFill>
            </a:endParaRPr>
          </a:p>
        </p:txBody>
      </p:sp>
      <p:sp>
        <p:nvSpPr>
          <p:cNvPr id="290" name="Google Shape;290;p32"/>
          <p:cNvSpPr txBox="1"/>
          <p:nvPr/>
        </p:nvSpPr>
        <p:spPr>
          <a:xfrm>
            <a:off x="1891000" y="2050300"/>
            <a:ext cx="46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>
                <a:solidFill>
                  <a:srgbClr val="263238"/>
                </a:solidFill>
              </a:rPr>
              <a:t>$</a:t>
            </a:r>
            <a:endParaRPr sz="3000">
              <a:solidFill>
                <a:srgbClr val="263238"/>
              </a:solidFill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1875963" y="1323775"/>
            <a:ext cx="46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>
                <a:solidFill>
                  <a:srgbClr val="263238"/>
                </a:solidFill>
              </a:rPr>
              <a:t>$</a:t>
            </a:r>
            <a:endParaRPr sz="3000">
              <a:solidFill>
                <a:srgbClr val="263238"/>
              </a:solidFill>
            </a:endParaRPr>
          </a:p>
        </p:txBody>
      </p:sp>
      <p:pic>
        <p:nvPicPr>
          <p:cNvPr id="292" name="Google Shape;2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2499" y="1338575"/>
            <a:ext cx="736574" cy="66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8700" y="2126526"/>
            <a:ext cx="736575" cy="52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8699" y="2791625"/>
            <a:ext cx="736573" cy="5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4900" y="3456801"/>
            <a:ext cx="615149" cy="59458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/>
          <p:nvPr/>
        </p:nvSpPr>
        <p:spPr>
          <a:xfrm>
            <a:off x="318375" y="262175"/>
            <a:ext cx="65487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solidFill>
                  <a:schemeClr val="hlink"/>
                </a:solidFill>
              </a:rPr>
              <a:t>Inversión total</a:t>
            </a:r>
            <a:r>
              <a:rPr lang="es-EC" b="1">
                <a:solidFill>
                  <a:srgbClr val="0000FF"/>
                </a:solidFill>
              </a:rPr>
              <a:t>. -</a:t>
            </a:r>
            <a:r>
              <a:rPr lang="es-EC" b="1"/>
              <a:t> sumar los valores de todos los activos que se requieren en el proyecto.</a:t>
            </a:r>
            <a:endParaRPr b="1"/>
          </a:p>
        </p:txBody>
      </p:sp>
      <p:sp>
        <p:nvSpPr>
          <p:cNvPr id="297" name="Google Shape;297;p32"/>
          <p:cNvSpPr/>
          <p:nvPr/>
        </p:nvSpPr>
        <p:spPr>
          <a:xfrm>
            <a:off x="7986425" y="4525100"/>
            <a:ext cx="1178700" cy="308100"/>
          </a:xfrm>
          <a:prstGeom prst="wedgeRectCallout">
            <a:avLst>
              <a:gd name="adj1" fmla="val 36744"/>
              <a:gd name="adj2" fmla="val 152353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latin typeface="Calibri"/>
                <a:ea typeface="Calibri"/>
                <a:cs typeface="Calibri"/>
                <a:sym typeface="Calibri"/>
              </a:rPr>
              <a:t>Ejercicio 4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/>
          <p:nvPr/>
        </p:nvSpPr>
        <p:spPr>
          <a:xfrm>
            <a:off x="192725" y="228650"/>
            <a:ext cx="7186800" cy="64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300"/>
              </a:spcAft>
              <a:buNone/>
            </a:pPr>
            <a:r>
              <a:rPr lang="es-EC" b="1">
                <a:solidFill>
                  <a:schemeClr val="hlink"/>
                </a:solidFill>
              </a:rPr>
              <a:t>Cronograma (calendario) de inversiones.- </a:t>
            </a:r>
            <a:r>
              <a:rPr lang="es-EC" b="1">
                <a:solidFill>
                  <a:srgbClr val="404040"/>
                </a:solidFill>
              </a:rPr>
              <a:t>es el que refleja en un Presupuesto, la totalidad de inversiones previas y el momento en que ocurre cada una de ellas.</a:t>
            </a:r>
            <a:endParaRPr b="1">
              <a:solidFill>
                <a:srgbClr val="404040"/>
              </a:solidFill>
            </a:endParaRPr>
          </a:p>
        </p:txBody>
      </p:sp>
      <p:graphicFrame>
        <p:nvGraphicFramePr>
          <p:cNvPr id="303" name="Google Shape;303;p33"/>
          <p:cNvGraphicFramePr/>
          <p:nvPr/>
        </p:nvGraphicFramePr>
        <p:xfrm>
          <a:off x="507525" y="1329050"/>
          <a:ext cx="4059350" cy="2478800"/>
        </p:xfrm>
        <a:graphic>
          <a:graphicData uri="http://schemas.openxmlformats.org/drawingml/2006/table">
            <a:tbl>
              <a:tblPr>
                <a:noFill/>
                <a:tableStyleId>{824C9045-C0C4-43BD-ABA2-BF29A84238FB}</a:tableStyleId>
              </a:tblPr>
              <a:tblGrid>
                <a:gridCol w="225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/>
                        <a:t>Tiempo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/>
                        <a:t>1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/>
                        <a:t>2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/>
                        <a:t>3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/>
                        <a:t>Activos Fijos</a:t>
                      </a:r>
                      <a:endParaRPr sz="16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/>
                        <a:t>X</a:t>
                      </a:r>
                      <a:endParaRPr sz="16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/>
                        <a:t>Activos Diferidos</a:t>
                      </a:r>
                      <a:endParaRPr sz="16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600" b="1">
                          <a:solidFill>
                            <a:schemeClr val="dk1"/>
                          </a:solidFill>
                        </a:rPr>
                        <a:t>X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/>
                        <a:t>Capital de Trabajo</a:t>
                      </a:r>
                      <a:endParaRPr sz="1600"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C" sz="1600" b="1">
                          <a:solidFill>
                            <a:schemeClr val="dk1"/>
                          </a:solidFill>
                        </a:rPr>
                        <a:t>X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/>
                        <a:t>Años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3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/>
                        <a:t>Meses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3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/>
                        <a:t>Días</a:t>
                      </a: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04" name="Google Shape;304;p33"/>
          <p:cNvGrpSpPr/>
          <p:nvPr/>
        </p:nvGrpSpPr>
        <p:grpSpPr>
          <a:xfrm>
            <a:off x="4775447" y="2257416"/>
            <a:ext cx="867273" cy="763918"/>
            <a:chOff x="2016926" y="3042260"/>
            <a:chExt cx="1119640" cy="1161146"/>
          </a:xfrm>
        </p:grpSpPr>
        <p:sp>
          <p:nvSpPr>
            <p:cNvPr id="305" name="Google Shape;305;p33"/>
            <p:cNvSpPr/>
            <p:nvPr/>
          </p:nvSpPr>
          <p:spPr>
            <a:xfrm>
              <a:off x="2502900" y="3868488"/>
              <a:ext cx="147572" cy="147293"/>
            </a:xfrm>
            <a:custGeom>
              <a:avLst/>
              <a:gdLst/>
              <a:ahLst/>
              <a:cxnLst/>
              <a:rect l="l" t="t" r="r" b="b"/>
              <a:pathLst>
                <a:path w="6883" h="6870" extrusionOk="0">
                  <a:moveTo>
                    <a:pt x="3442" y="1048"/>
                  </a:moveTo>
                  <a:cubicBezTo>
                    <a:pt x="4751" y="1048"/>
                    <a:pt x="5823" y="2119"/>
                    <a:pt x="5823" y="3429"/>
                  </a:cubicBezTo>
                  <a:cubicBezTo>
                    <a:pt x="5823" y="4751"/>
                    <a:pt x="4751" y="5822"/>
                    <a:pt x="3442" y="5822"/>
                  </a:cubicBezTo>
                  <a:cubicBezTo>
                    <a:pt x="2120" y="5822"/>
                    <a:pt x="1060" y="4751"/>
                    <a:pt x="1060" y="3429"/>
                  </a:cubicBezTo>
                  <a:cubicBezTo>
                    <a:pt x="1060" y="2119"/>
                    <a:pt x="2120" y="1048"/>
                    <a:pt x="3442" y="1048"/>
                  </a:cubicBezTo>
                  <a:close/>
                  <a:moveTo>
                    <a:pt x="3442" y="0"/>
                  </a:moveTo>
                  <a:cubicBezTo>
                    <a:pt x="1549" y="0"/>
                    <a:pt x="1" y="1536"/>
                    <a:pt x="1" y="3429"/>
                  </a:cubicBezTo>
                  <a:cubicBezTo>
                    <a:pt x="1" y="5322"/>
                    <a:pt x="1549" y="6870"/>
                    <a:pt x="3442" y="6870"/>
                  </a:cubicBezTo>
                  <a:cubicBezTo>
                    <a:pt x="5335" y="6870"/>
                    <a:pt x="6883" y="5322"/>
                    <a:pt x="6883" y="3429"/>
                  </a:cubicBezTo>
                  <a:cubicBezTo>
                    <a:pt x="6883" y="1536"/>
                    <a:pt x="5335" y="0"/>
                    <a:pt x="344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2452371" y="4018551"/>
              <a:ext cx="248897" cy="184856"/>
            </a:xfrm>
            <a:custGeom>
              <a:avLst/>
              <a:gdLst/>
              <a:ahLst/>
              <a:cxnLst/>
              <a:rect l="l" t="t" r="r" b="b"/>
              <a:pathLst>
                <a:path w="11609" h="8622" extrusionOk="0">
                  <a:moveTo>
                    <a:pt x="5799" y="1061"/>
                  </a:moveTo>
                  <a:cubicBezTo>
                    <a:pt x="8430" y="1061"/>
                    <a:pt x="10561" y="3192"/>
                    <a:pt x="10561" y="5823"/>
                  </a:cubicBezTo>
                  <a:lnTo>
                    <a:pt x="10561" y="6549"/>
                  </a:lnTo>
                  <a:cubicBezTo>
                    <a:pt x="9073" y="7228"/>
                    <a:pt x="7436" y="7567"/>
                    <a:pt x="5799" y="7567"/>
                  </a:cubicBezTo>
                  <a:cubicBezTo>
                    <a:pt x="4162" y="7567"/>
                    <a:pt x="2524" y="7228"/>
                    <a:pt x="1036" y="6549"/>
                  </a:cubicBezTo>
                  <a:lnTo>
                    <a:pt x="1036" y="5823"/>
                  </a:lnTo>
                  <a:cubicBezTo>
                    <a:pt x="1036" y="3192"/>
                    <a:pt x="3167" y="1061"/>
                    <a:pt x="5799" y="1061"/>
                  </a:cubicBezTo>
                  <a:close/>
                  <a:moveTo>
                    <a:pt x="5799" y="1"/>
                  </a:moveTo>
                  <a:cubicBezTo>
                    <a:pt x="2584" y="1"/>
                    <a:pt x="0" y="2620"/>
                    <a:pt x="0" y="5823"/>
                  </a:cubicBezTo>
                  <a:lnTo>
                    <a:pt x="0" y="6883"/>
                  </a:lnTo>
                  <a:cubicBezTo>
                    <a:pt x="0" y="7085"/>
                    <a:pt x="107" y="7276"/>
                    <a:pt x="286" y="7359"/>
                  </a:cubicBezTo>
                  <a:cubicBezTo>
                    <a:pt x="2036" y="8204"/>
                    <a:pt x="3917" y="8621"/>
                    <a:pt x="5799" y="8621"/>
                  </a:cubicBezTo>
                  <a:cubicBezTo>
                    <a:pt x="7680" y="8621"/>
                    <a:pt x="9561" y="8204"/>
                    <a:pt x="11311" y="7359"/>
                  </a:cubicBezTo>
                  <a:cubicBezTo>
                    <a:pt x="11502" y="7276"/>
                    <a:pt x="11597" y="7085"/>
                    <a:pt x="11597" y="6883"/>
                  </a:cubicBezTo>
                  <a:lnTo>
                    <a:pt x="11597" y="5823"/>
                  </a:lnTo>
                  <a:cubicBezTo>
                    <a:pt x="11609" y="2620"/>
                    <a:pt x="9013" y="1"/>
                    <a:pt x="579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2508002" y="3367448"/>
              <a:ext cx="137109" cy="379852"/>
            </a:xfrm>
            <a:custGeom>
              <a:avLst/>
              <a:gdLst/>
              <a:ahLst/>
              <a:cxnLst/>
              <a:rect l="l" t="t" r="r" b="b"/>
              <a:pathLst>
                <a:path w="6395" h="17717" extrusionOk="0">
                  <a:moveTo>
                    <a:pt x="3204" y="12442"/>
                  </a:moveTo>
                  <a:cubicBezTo>
                    <a:pt x="4370" y="12442"/>
                    <a:pt x="5311" y="13383"/>
                    <a:pt x="5311" y="14550"/>
                  </a:cubicBezTo>
                  <a:cubicBezTo>
                    <a:pt x="5311" y="15716"/>
                    <a:pt x="4370" y="16669"/>
                    <a:pt x="3204" y="16669"/>
                  </a:cubicBezTo>
                  <a:cubicBezTo>
                    <a:pt x="2037" y="16669"/>
                    <a:pt x="1084" y="15716"/>
                    <a:pt x="1084" y="14550"/>
                  </a:cubicBezTo>
                  <a:cubicBezTo>
                    <a:pt x="1084" y="13383"/>
                    <a:pt x="2037" y="12442"/>
                    <a:pt x="3204" y="12442"/>
                  </a:cubicBezTo>
                  <a:close/>
                  <a:moveTo>
                    <a:pt x="2608" y="0"/>
                  </a:moveTo>
                  <a:lnTo>
                    <a:pt x="2608" y="11430"/>
                  </a:lnTo>
                  <a:cubicBezTo>
                    <a:pt x="1120" y="11680"/>
                    <a:pt x="1" y="12990"/>
                    <a:pt x="1" y="14550"/>
                  </a:cubicBezTo>
                  <a:cubicBezTo>
                    <a:pt x="1" y="16300"/>
                    <a:pt x="1442" y="17717"/>
                    <a:pt x="3180" y="17717"/>
                  </a:cubicBezTo>
                  <a:cubicBezTo>
                    <a:pt x="4930" y="17717"/>
                    <a:pt x="6395" y="16300"/>
                    <a:pt x="6395" y="14550"/>
                  </a:cubicBezTo>
                  <a:cubicBezTo>
                    <a:pt x="6395" y="12990"/>
                    <a:pt x="5287" y="11680"/>
                    <a:pt x="3799" y="11430"/>
                  </a:cubicBezTo>
                  <a:lnTo>
                    <a:pt x="3799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2016926" y="3042260"/>
              <a:ext cx="1119640" cy="330862"/>
            </a:xfrm>
            <a:custGeom>
              <a:avLst/>
              <a:gdLst/>
              <a:ahLst/>
              <a:cxnLst/>
              <a:rect l="l" t="t" r="r" b="b"/>
              <a:pathLst>
                <a:path w="52222" h="15432" extrusionOk="0">
                  <a:moveTo>
                    <a:pt x="7704" y="1"/>
                  </a:moveTo>
                  <a:cubicBezTo>
                    <a:pt x="3453" y="1"/>
                    <a:pt x="0" y="3453"/>
                    <a:pt x="0" y="7716"/>
                  </a:cubicBezTo>
                  <a:cubicBezTo>
                    <a:pt x="0" y="11978"/>
                    <a:pt x="3453" y="15431"/>
                    <a:pt x="7704" y="15431"/>
                  </a:cubicBezTo>
                  <a:lnTo>
                    <a:pt x="52221" y="15431"/>
                  </a:lnTo>
                  <a:lnTo>
                    <a:pt x="52221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JAN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09" name="Google Shape;309;p33"/>
          <p:cNvGrpSpPr/>
          <p:nvPr/>
        </p:nvGrpSpPr>
        <p:grpSpPr>
          <a:xfrm>
            <a:off x="5488397" y="1598147"/>
            <a:ext cx="867456" cy="876931"/>
            <a:chOff x="2937337" y="2040180"/>
            <a:chExt cx="1119876" cy="1332924"/>
          </a:xfrm>
        </p:grpSpPr>
        <p:sp>
          <p:nvSpPr>
            <p:cNvPr id="310" name="Google Shape;310;p33"/>
            <p:cNvSpPr/>
            <p:nvPr/>
          </p:nvSpPr>
          <p:spPr>
            <a:xfrm>
              <a:off x="3323517" y="2083077"/>
              <a:ext cx="301489" cy="301747"/>
            </a:xfrm>
            <a:custGeom>
              <a:avLst/>
              <a:gdLst/>
              <a:ahLst/>
              <a:cxnLst/>
              <a:rect l="l" t="t" r="r" b="b"/>
              <a:pathLst>
                <a:path w="14062" h="14074" extrusionOk="0">
                  <a:moveTo>
                    <a:pt x="6537" y="1084"/>
                  </a:moveTo>
                  <a:lnTo>
                    <a:pt x="6537" y="7037"/>
                  </a:lnTo>
                  <a:cubicBezTo>
                    <a:pt x="6537" y="7334"/>
                    <a:pt x="6739" y="7382"/>
                    <a:pt x="7037" y="7382"/>
                  </a:cubicBezTo>
                  <a:lnTo>
                    <a:pt x="12990" y="7382"/>
                  </a:lnTo>
                  <a:cubicBezTo>
                    <a:pt x="12728" y="10501"/>
                    <a:pt x="10156" y="12930"/>
                    <a:pt x="7037" y="12930"/>
                  </a:cubicBezTo>
                  <a:cubicBezTo>
                    <a:pt x="3727" y="12930"/>
                    <a:pt x="1060" y="10287"/>
                    <a:pt x="1060" y="6989"/>
                  </a:cubicBezTo>
                  <a:cubicBezTo>
                    <a:pt x="1060" y="3870"/>
                    <a:pt x="3417" y="1345"/>
                    <a:pt x="6537" y="1084"/>
                  </a:cubicBezTo>
                  <a:close/>
                  <a:moveTo>
                    <a:pt x="7037" y="0"/>
                  </a:moveTo>
                  <a:cubicBezTo>
                    <a:pt x="3167" y="0"/>
                    <a:pt x="0" y="3155"/>
                    <a:pt x="0" y="7037"/>
                  </a:cubicBezTo>
                  <a:cubicBezTo>
                    <a:pt x="0" y="10918"/>
                    <a:pt x="3155" y="14073"/>
                    <a:pt x="7037" y="14073"/>
                  </a:cubicBezTo>
                  <a:cubicBezTo>
                    <a:pt x="10918" y="14073"/>
                    <a:pt x="14062" y="10823"/>
                    <a:pt x="14062" y="6953"/>
                  </a:cubicBezTo>
                  <a:cubicBezTo>
                    <a:pt x="14062" y="6656"/>
                    <a:pt x="13835" y="6334"/>
                    <a:pt x="13538" y="6334"/>
                  </a:cubicBezTo>
                  <a:lnTo>
                    <a:pt x="7585" y="6334"/>
                  </a:lnTo>
                  <a:lnTo>
                    <a:pt x="7585" y="536"/>
                  </a:lnTo>
                  <a:cubicBezTo>
                    <a:pt x="7585" y="238"/>
                    <a:pt x="7335" y="0"/>
                    <a:pt x="7037" y="0"/>
                  </a:cubicBez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3508311" y="2040180"/>
              <a:ext cx="162365" cy="159578"/>
            </a:xfrm>
            <a:custGeom>
              <a:avLst/>
              <a:gdLst/>
              <a:ahLst/>
              <a:cxnLst/>
              <a:rect l="l" t="t" r="r" b="b"/>
              <a:pathLst>
                <a:path w="7573" h="7443" extrusionOk="0">
                  <a:moveTo>
                    <a:pt x="1048" y="1072"/>
                  </a:moveTo>
                  <a:cubicBezTo>
                    <a:pt x="4025" y="1322"/>
                    <a:pt x="6251" y="3418"/>
                    <a:pt x="6501" y="6394"/>
                  </a:cubicBezTo>
                  <a:lnTo>
                    <a:pt x="1048" y="6394"/>
                  </a:lnTo>
                  <a:lnTo>
                    <a:pt x="1048" y="1072"/>
                  </a:lnTo>
                  <a:close/>
                  <a:moveTo>
                    <a:pt x="536" y="1"/>
                  </a:moveTo>
                  <a:cubicBezTo>
                    <a:pt x="250" y="1"/>
                    <a:pt x="0" y="239"/>
                    <a:pt x="0" y="525"/>
                  </a:cubicBezTo>
                  <a:lnTo>
                    <a:pt x="0" y="7037"/>
                  </a:lnTo>
                  <a:cubicBezTo>
                    <a:pt x="0" y="7323"/>
                    <a:pt x="262" y="7442"/>
                    <a:pt x="548" y="7442"/>
                  </a:cubicBezTo>
                  <a:lnTo>
                    <a:pt x="7061" y="7442"/>
                  </a:lnTo>
                  <a:cubicBezTo>
                    <a:pt x="7347" y="7442"/>
                    <a:pt x="7573" y="7264"/>
                    <a:pt x="7573" y="6978"/>
                  </a:cubicBezTo>
                  <a:cubicBezTo>
                    <a:pt x="7573" y="3096"/>
                    <a:pt x="4418" y="1"/>
                    <a:pt x="536" y="1"/>
                  </a:cubicBez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3429442" y="2504991"/>
              <a:ext cx="135565" cy="377558"/>
            </a:xfrm>
            <a:custGeom>
              <a:avLst/>
              <a:gdLst/>
              <a:ahLst/>
              <a:cxnLst/>
              <a:rect l="l" t="t" r="r" b="b"/>
              <a:pathLst>
                <a:path w="6323" h="17610" extrusionOk="0">
                  <a:moveTo>
                    <a:pt x="3156" y="1060"/>
                  </a:moveTo>
                  <a:cubicBezTo>
                    <a:pt x="4322" y="1060"/>
                    <a:pt x="5275" y="2000"/>
                    <a:pt x="5275" y="3167"/>
                  </a:cubicBezTo>
                  <a:cubicBezTo>
                    <a:pt x="5275" y="4334"/>
                    <a:pt x="4322" y="5286"/>
                    <a:pt x="3156" y="5286"/>
                  </a:cubicBezTo>
                  <a:cubicBezTo>
                    <a:pt x="1989" y="5286"/>
                    <a:pt x="1048" y="4334"/>
                    <a:pt x="1048" y="3167"/>
                  </a:cubicBezTo>
                  <a:cubicBezTo>
                    <a:pt x="1048" y="2000"/>
                    <a:pt x="1989" y="1060"/>
                    <a:pt x="3156" y="1060"/>
                  </a:cubicBezTo>
                  <a:close/>
                  <a:moveTo>
                    <a:pt x="3156" y="0"/>
                  </a:moveTo>
                  <a:cubicBezTo>
                    <a:pt x="1417" y="0"/>
                    <a:pt x="0" y="1429"/>
                    <a:pt x="0" y="3167"/>
                  </a:cubicBezTo>
                  <a:cubicBezTo>
                    <a:pt x="0" y="4739"/>
                    <a:pt x="1143" y="6036"/>
                    <a:pt x="2632" y="6287"/>
                  </a:cubicBezTo>
                  <a:lnTo>
                    <a:pt x="2632" y="17609"/>
                  </a:lnTo>
                  <a:lnTo>
                    <a:pt x="3679" y="17609"/>
                  </a:lnTo>
                  <a:lnTo>
                    <a:pt x="3679" y="6287"/>
                  </a:lnTo>
                  <a:cubicBezTo>
                    <a:pt x="5168" y="6036"/>
                    <a:pt x="6323" y="4739"/>
                    <a:pt x="6323" y="3167"/>
                  </a:cubicBezTo>
                  <a:cubicBezTo>
                    <a:pt x="6323" y="1429"/>
                    <a:pt x="4906" y="0"/>
                    <a:pt x="3156" y="0"/>
                  </a:cubicBez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2937337" y="3207652"/>
              <a:ext cx="199135" cy="165452"/>
            </a:xfrm>
            <a:custGeom>
              <a:avLst/>
              <a:gdLst/>
              <a:ahLst/>
              <a:cxnLst/>
              <a:rect l="l" t="t" r="r" b="b"/>
              <a:pathLst>
                <a:path w="9288" h="7717" extrusionOk="0">
                  <a:moveTo>
                    <a:pt x="0" y="1"/>
                  </a:moveTo>
                  <a:lnTo>
                    <a:pt x="9287" y="7716"/>
                  </a:lnTo>
                  <a:lnTo>
                    <a:pt x="9287" y="1"/>
                  </a:lnTo>
                  <a:close/>
                </a:path>
              </a:pathLst>
            </a:custGeom>
            <a:solidFill>
              <a:srgbClr val="212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2937337" y="2877126"/>
              <a:ext cx="1119876" cy="330583"/>
            </a:xfrm>
            <a:custGeom>
              <a:avLst/>
              <a:gdLst/>
              <a:ahLst/>
              <a:cxnLst/>
              <a:rect l="l" t="t" r="r" b="b"/>
              <a:pathLst>
                <a:path w="52233" h="15419" extrusionOk="0">
                  <a:moveTo>
                    <a:pt x="7715" y="0"/>
                  </a:moveTo>
                  <a:cubicBezTo>
                    <a:pt x="3453" y="0"/>
                    <a:pt x="0" y="3441"/>
                    <a:pt x="0" y="7704"/>
                  </a:cubicBezTo>
                  <a:lnTo>
                    <a:pt x="0" y="15419"/>
                  </a:lnTo>
                  <a:lnTo>
                    <a:pt x="52233" y="15419"/>
                  </a:lnTo>
                  <a:lnTo>
                    <a:pt x="52233" y="0"/>
                  </a:lnTo>
                  <a:close/>
                </a:path>
              </a:pathLst>
            </a:custGeom>
            <a:solidFill>
              <a:srgbClr val="6BB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FEB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15" name="Google Shape;315;p33"/>
          <p:cNvGrpSpPr/>
          <p:nvPr/>
        </p:nvGrpSpPr>
        <p:grpSpPr>
          <a:xfrm>
            <a:off x="6192646" y="2039963"/>
            <a:ext cx="867456" cy="715041"/>
            <a:chOff x="3846514" y="2711735"/>
            <a:chExt cx="1119876" cy="1086854"/>
          </a:xfrm>
        </p:grpSpPr>
        <p:sp>
          <p:nvSpPr>
            <p:cNvPr id="316" name="Google Shape;316;p33"/>
            <p:cNvSpPr/>
            <p:nvPr/>
          </p:nvSpPr>
          <p:spPr>
            <a:xfrm>
              <a:off x="4250059" y="3522892"/>
              <a:ext cx="312724" cy="275697"/>
            </a:xfrm>
            <a:custGeom>
              <a:avLst/>
              <a:gdLst/>
              <a:ahLst/>
              <a:cxnLst/>
              <a:rect l="l" t="t" r="r" b="b"/>
              <a:pathLst>
                <a:path w="14586" h="12859" extrusionOk="0">
                  <a:moveTo>
                    <a:pt x="13264" y="0"/>
                  </a:moveTo>
                  <a:cubicBezTo>
                    <a:pt x="12549" y="0"/>
                    <a:pt x="11954" y="595"/>
                    <a:pt x="11954" y="1322"/>
                  </a:cubicBezTo>
                  <a:cubicBezTo>
                    <a:pt x="11954" y="1691"/>
                    <a:pt x="12109" y="2024"/>
                    <a:pt x="12359" y="2262"/>
                  </a:cubicBezTo>
                  <a:lnTo>
                    <a:pt x="10561" y="7144"/>
                  </a:lnTo>
                  <a:cubicBezTo>
                    <a:pt x="10287" y="7156"/>
                    <a:pt x="10037" y="7251"/>
                    <a:pt x="9835" y="7418"/>
                  </a:cubicBezTo>
                  <a:lnTo>
                    <a:pt x="7025" y="5917"/>
                  </a:lnTo>
                  <a:cubicBezTo>
                    <a:pt x="7025" y="5894"/>
                    <a:pt x="7025" y="5858"/>
                    <a:pt x="7025" y="5822"/>
                  </a:cubicBezTo>
                  <a:cubicBezTo>
                    <a:pt x="7025" y="5096"/>
                    <a:pt x="6441" y="4513"/>
                    <a:pt x="5715" y="4513"/>
                  </a:cubicBezTo>
                  <a:cubicBezTo>
                    <a:pt x="4989" y="4513"/>
                    <a:pt x="4405" y="5096"/>
                    <a:pt x="4405" y="5822"/>
                  </a:cubicBezTo>
                  <a:cubicBezTo>
                    <a:pt x="4405" y="6048"/>
                    <a:pt x="4465" y="6263"/>
                    <a:pt x="4560" y="6453"/>
                  </a:cubicBezTo>
                  <a:lnTo>
                    <a:pt x="1631" y="10263"/>
                  </a:lnTo>
                  <a:cubicBezTo>
                    <a:pt x="1524" y="10239"/>
                    <a:pt x="1429" y="10228"/>
                    <a:pt x="1310" y="10228"/>
                  </a:cubicBezTo>
                  <a:cubicBezTo>
                    <a:pt x="595" y="10228"/>
                    <a:pt x="0" y="10811"/>
                    <a:pt x="0" y="11537"/>
                  </a:cubicBezTo>
                  <a:cubicBezTo>
                    <a:pt x="0" y="12263"/>
                    <a:pt x="595" y="12859"/>
                    <a:pt x="1310" y="12859"/>
                  </a:cubicBezTo>
                  <a:cubicBezTo>
                    <a:pt x="2036" y="12859"/>
                    <a:pt x="2631" y="12263"/>
                    <a:pt x="2631" y="11537"/>
                  </a:cubicBezTo>
                  <a:cubicBezTo>
                    <a:pt x="2631" y="11311"/>
                    <a:pt x="2572" y="11097"/>
                    <a:pt x="2465" y="10906"/>
                  </a:cubicBezTo>
                  <a:lnTo>
                    <a:pt x="5394" y="7096"/>
                  </a:lnTo>
                  <a:cubicBezTo>
                    <a:pt x="5501" y="7120"/>
                    <a:pt x="5608" y="7132"/>
                    <a:pt x="5715" y="7132"/>
                  </a:cubicBezTo>
                  <a:cubicBezTo>
                    <a:pt x="6025" y="7132"/>
                    <a:pt x="6310" y="7025"/>
                    <a:pt x="6525" y="6846"/>
                  </a:cubicBezTo>
                  <a:lnTo>
                    <a:pt x="9335" y="8346"/>
                  </a:lnTo>
                  <a:cubicBezTo>
                    <a:pt x="9335" y="8382"/>
                    <a:pt x="9335" y="8418"/>
                    <a:pt x="9335" y="8442"/>
                  </a:cubicBezTo>
                  <a:cubicBezTo>
                    <a:pt x="9335" y="9168"/>
                    <a:pt x="9918" y="9763"/>
                    <a:pt x="10644" y="9763"/>
                  </a:cubicBezTo>
                  <a:cubicBezTo>
                    <a:pt x="11371" y="9763"/>
                    <a:pt x="11954" y="9168"/>
                    <a:pt x="11954" y="8442"/>
                  </a:cubicBezTo>
                  <a:cubicBezTo>
                    <a:pt x="11954" y="8072"/>
                    <a:pt x="11799" y="7739"/>
                    <a:pt x="11549" y="7501"/>
                  </a:cubicBezTo>
                  <a:lnTo>
                    <a:pt x="13347" y="2631"/>
                  </a:lnTo>
                  <a:cubicBezTo>
                    <a:pt x="14038" y="2584"/>
                    <a:pt x="14585" y="2012"/>
                    <a:pt x="14585" y="1322"/>
                  </a:cubicBezTo>
                  <a:cubicBezTo>
                    <a:pt x="14585" y="595"/>
                    <a:pt x="13990" y="0"/>
                    <a:pt x="13264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17" name="Google Shape;317;p33"/>
            <p:cNvSpPr/>
            <p:nvPr/>
          </p:nvSpPr>
          <p:spPr>
            <a:xfrm>
              <a:off x="4338619" y="3022859"/>
              <a:ext cx="135565" cy="379617"/>
            </a:xfrm>
            <a:custGeom>
              <a:avLst/>
              <a:gdLst/>
              <a:ahLst/>
              <a:cxnLst/>
              <a:rect l="l" t="t" r="r" b="b"/>
              <a:pathLst>
                <a:path w="6323" h="17706" extrusionOk="0">
                  <a:moveTo>
                    <a:pt x="3156" y="12431"/>
                  </a:moveTo>
                  <a:cubicBezTo>
                    <a:pt x="4322" y="12431"/>
                    <a:pt x="5275" y="13383"/>
                    <a:pt x="5275" y="14550"/>
                  </a:cubicBezTo>
                  <a:cubicBezTo>
                    <a:pt x="5275" y="15705"/>
                    <a:pt x="4322" y="16658"/>
                    <a:pt x="3156" y="16658"/>
                  </a:cubicBezTo>
                  <a:cubicBezTo>
                    <a:pt x="2001" y="16658"/>
                    <a:pt x="1048" y="15705"/>
                    <a:pt x="1048" y="14550"/>
                  </a:cubicBezTo>
                  <a:cubicBezTo>
                    <a:pt x="1048" y="13383"/>
                    <a:pt x="2001" y="12431"/>
                    <a:pt x="3156" y="12431"/>
                  </a:cubicBezTo>
                  <a:close/>
                  <a:moveTo>
                    <a:pt x="2644" y="1"/>
                  </a:moveTo>
                  <a:lnTo>
                    <a:pt x="2644" y="11431"/>
                  </a:lnTo>
                  <a:cubicBezTo>
                    <a:pt x="1155" y="11681"/>
                    <a:pt x="1" y="12979"/>
                    <a:pt x="1" y="14550"/>
                  </a:cubicBezTo>
                  <a:cubicBezTo>
                    <a:pt x="1" y="16288"/>
                    <a:pt x="1417" y="17705"/>
                    <a:pt x="3168" y="17705"/>
                  </a:cubicBezTo>
                  <a:cubicBezTo>
                    <a:pt x="4906" y="17705"/>
                    <a:pt x="6323" y="16288"/>
                    <a:pt x="6323" y="14550"/>
                  </a:cubicBezTo>
                  <a:cubicBezTo>
                    <a:pt x="6323" y="12979"/>
                    <a:pt x="5180" y="11681"/>
                    <a:pt x="3691" y="11431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3846514" y="2711735"/>
              <a:ext cx="1119876" cy="330583"/>
            </a:xfrm>
            <a:custGeom>
              <a:avLst/>
              <a:gdLst/>
              <a:ahLst/>
              <a:cxnLst/>
              <a:rect l="l" t="t" r="r" b="b"/>
              <a:pathLst>
                <a:path w="52233" h="15419" extrusionOk="0">
                  <a:moveTo>
                    <a:pt x="7715" y="0"/>
                  </a:moveTo>
                  <a:cubicBezTo>
                    <a:pt x="3453" y="0"/>
                    <a:pt x="0" y="3453"/>
                    <a:pt x="0" y="7715"/>
                  </a:cubicBezTo>
                  <a:lnTo>
                    <a:pt x="0" y="15419"/>
                  </a:lnTo>
                  <a:lnTo>
                    <a:pt x="52233" y="15419"/>
                  </a:lnTo>
                  <a:lnTo>
                    <a:pt x="52233" y="0"/>
                  </a:ln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3846514" y="3042260"/>
              <a:ext cx="210605" cy="165431"/>
            </a:xfrm>
            <a:custGeom>
              <a:avLst/>
              <a:gdLst/>
              <a:ahLst/>
              <a:cxnLst/>
              <a:rect l="l" t="t" r="r" b="b"/>
              <a:pathLst>
                <a:path w="9823" h="7716" extrusionOk="0">
                  <a:moveTo>
                    <a:pt x="0" y="1"/>
                  </a:moveTo>
                  <a:lnTo>
                    <a:pt x="9823" y="7716"/>
                  </a:lnTo>
                  <a:lnTo>
                    <a:pt x="9823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  <p:grpSp>
        <p:nvGrpSpPr>
          <p:cNvPr id="320" name="Google Shape;320;p33"/>
          <p:cNvGrpSpPr/>
          <p:nvPr/>
        </p:nvGrpSpPr>
        <p:grpSpPr>
          <a:xfrm>
            <a:off x="6896895" y="1367254"/>
            <a:ext cx="867456" cy="890188"/>
            <a:chOff x="4755691" y="1689225"/>
            <a:chExt cx="1119876" cy="1353075"/>
          </a:xfrm>
        </p:grpSpPr>
        <p:sp>
          <p:nvSpPr>
            <p:cNvPr id="321" name="Google Shape;321;p33"/>
            <p:cNvSpPr/>
            <p:nvPr/>
          </p:nvSpPr>
          <p:spPr>
            <a:xfrm>
              <a:off x="5128345" y="1689225"/>
              <a:ext cx="374492" cy="376551"/>
            </a:xfrm>
            <a:custGeom>
              <a:avLst/>
              <a:gdLst/>
              <a:ahLst/>
              <a:cxnLst/>
              <a:rect l="l" t="t" r="r" b="b"/>
              <a:pathLst>
                <a:path w="17467" h="17563" extrusionOk="0">
                  <a:moveTo>
                    <a:pt x="5644" y="1751"/>
                  </a:moveTo>
                  <a:lnTo>
                    <a:pt x="5644" y="1751"/>
                  </a:lnTo>
                  <a:cubicBezTo>
                    <a:pt x="5168" y="2358"/>
                    <a:pt x="4751" y="3096"/>
                    <a:pt x="4430" y="3954"/>
                  </a:cubicBezTo>
                  <a:cubicBezTo>
                    <a:pt x="4001" y="3799"/>
                    <a:pt x="3608" y="3620"/>
                    <a:pt x="3251" y="3418"/>
                  </a:cubicBezTo>
                  <a:cubicBezTo>
                    <a:pt x="3929" y="2715"/>
                    <a:pt x="4739" y="2156"/>
                    <a:pt x="5644" y="1751"/>
                  </a:cubicBezTo>
                  <a:close/>
                  <a:moveTo>
                    <a:pt x="11823" y="1751"/>
                  </a:moveTo>
                  <a:cubicBezTo>
                    <a:pt x="12728" y="2156"/>
                    <a:pt x="13538" y="2715"/>
                    <a:pt x="14228" y="3418"/>
                  </a:cubicBezTo>
                  <a:cubicBezTo>
                    <a:pt x="13859" y="3620"/>
                    <a:pt x="13466" y="3799"/>
                    <a:pt x="13050" y="3954"/>
                  </a:cubicBezTo>
                  <a:cubicBezTo>
                    <a:pt x="12716" y="3096"/>
                    <a:pt x="12300" y="2358"/>
                    <a:pt x="11823" y="1751"/>
                  </a:cubicBezTo>
                  <a:close/>
                  <a:moveTo>
                    <a:pt x="8228" y="1168"/>
                  </a:moveTo>
                  <a:lnTo>
                    <a:pt x="8228" y="4656"/>
                  </a:lnTo>
                  <a:cubicBezTo>
                    <a:pt x="7180" y="4620"/>
                    <a:pt x="6323" y="4489"/>
                    <a:pt x="5465" y="4263"/>
                  </a:cubicBezTo>
                  <a:cubicBezTo>
                    <a:pt x="6120" y="2620"/>
                    <a:pt x="7037" y="1453"/>
                    <a:pt x="8228" y="1168"/>
                  </a:cubicBezTo>
                  <a:close/>
                  <a:moveTo>
                    <a:pt x="9264" y="1168"/>
                  </a:moveTo>
                  <a:cubicBezTo>
                    <a:pt x="10311" y="1453"/>
                    <a:pt x="11371" y="2620"/>
                    <a:pt x="12026" y="4275"/>
                  </a:cubicBezTo>
                  <a:cubicBezTo>
                    <a:pt x="11169" y="4489"/>
                    <a:pt x="10156" y="4620"/>
                    <a:pt x="9264" y="4656"/>
                  </a:cubicBezTo>
                  <a:lnTo>
                    <a:pt x="9264" y="1168"/>
                  </a:lnTo>
                  <a:close/>
                  <a:moveTo>
                    <a:pt x="5120" y="5228"/>
                  </a:moveTo>
                  <a:cubicBezTo>
                    <a:pt x="6085" y="5490"/>
                    <a:pt x="7180" y="5668"/>
                    <a:pt x="8228" y="5716"/>
                  </a:cubicBezTo>
                  <a:lnTo>
                    <a:pt x="8228" y="8180"/>
                  </a:lnTo>
                  <a:lnTo>
                    <a:pt x="4656" y="8180"/>
                  </a:lnTo>
                  <a:cubicBezTo>
                    <a:pt x="4692" y="7144"/>
                    <a:pt x="4858" y="6144"/>
                    <a:pt x="5120" y="5228"/>
                  </a:cubicBezTo>
                  <a:close/>
                  <a:moveTo>
                    <a:pt x="12359" y="5228"/>
                  </a:moveTo>
                  <a:cubicBezTo>
                    <a:pt x="12621" y="6144"/>
                    <a:pt x="12776" y="7144"/>
                    <a:pt x="12823" y="8180"/>
                  </a:cubicBezTo>
                  <a:lnTo>
                    <a:pt x="9264" y="8180"/>
                  </a:lnTo>
                  <a:lnTo>
                    <a:pt x="9264" y="5716"/>
                  </a:lnTo>
                  <a:cubicBezTo>
                    <a:pt x="10311" y="5668"/>
                    <a:pt x="11395" y="5490"/>
                    <a:pt x="12359" y="5228"/>
                  </a:cubicBezTo>
                  <a:close/>
                  <a:moveTo>
                    <a:pt x="14919" y="4180"/>
                  </a:moveTo>
                  <a:cubicBezTo>
                    <a:pt x="15764" y="5323"/>
                    <a:pt x="16300" y="6692"/>
                    <a:pt x="16395" y="8180"/>
                  </a:cubicBezTo>
                  <a:lnTo>
                    <a:pt x="13871" y="8180"/>
                  </a:lnTo>
                  <a:cubicBezTo>
                    <a:pt x="13836" y="6990"/>
                    <a:pt x="13657" y="5918"/>
                    <a:pt x="13371" y="4906"/>
                  </a:cubicBezTo>
                  <a:cubicBezTo>
                    <a:pt x="13931" y="4704"/>
                    <a:pt x="14455" y="4454"/>
                    <a:pt x="14919" y="4180"/>
                  </a:cubicBezTo>
                  <a:close/>
                  <a:moveTo>
                    <a:pt x="2548" y="4192"/>
                  </a:moveTo>
                  <a:cubicBezTo>
                    <a:pt x="3025" y="4466"/>
                    <a:pt x="3537" y="4692"/>
                    <a:pt x="4096" y="4894"/>
                  </a:cubicBezTo>
                  <a:cubicBezTo>
                    <a:pt x="3810" y="5894"/>
                    <a:pt x="3644" y="7002"/>
                    <a:pt x="3596" y="8192"/>
                  </a:cubicBezTo>
                  <a:lnTo>
                    <a:pt x="1072" y="8192"/>
                  </a:lnTo>
                  <a:cubicBezTo>
                    <a:pt x="1167" y="6692"/>
                    <a:pt x="1703" y="5335"/>
                    <a:pt x="2548" y="4192"/>
                  </a:cubicBezTo>
                  <a:close/>
                  <a:moveTo>
                    <a:pt x="8228" y="9228"/>
                  </a:moveTo>
                  <a:lnTo>
                    <a:pt x="8228" y="11859"/>
                  </a:lnTo>
                  <a:cubicBezTo>
                    <a:pt x="7180" y="11895"/>
                    <a:pt x="6085" y="12014"/>
                    <a:pt x="5120" y="12264"/>
                  </a:cubicBezTo>
                  <a:cubicBezTo>
                    <a:pt x="4858" y="11347"/>
                    <a:pt x="4692" y="10419"/>
                    <a:pt x="4656" y="9228"/>
                  </a:cubicBezTo>
                  <a:close/>
                  <a:moveTo>
                    <a:pt x="12823" y="9228"/>
                  </a:moveTo>
                  <a:cubicBezTo>
                    <a:pt x="12776" y="10419"/>
                    <a:pt x="12621" y="11347"/>
                    <a:pt x="12359" y="12264"/>
                  </a:cubicBezTo>
                  <a:cubicBezTo>
                    <a:pt x="11395" y="12014"/>
                    <a:pt x="10311" y="11895"/>
                    <a:pt x="9264" y="11859"/>
                  </a:cubicBezTo>
                  <a:lnTo>
                    <a:pt x="9264" y="9228"/>
                  </a:lnTo>
                  <a:close/>
                  <a:moveTo>
                    <a:pt x="3596" y="9228"/>
                  </a:moveTo>
                  <a:cubicBezTo>
                    <a:pt x="3644" y="10419"/>
                    <a:pt x="3810" y="11574"/>
                    <a:pt x="4096" y="12586"/>
                  </a:cubicBezTo>
                  <a:cubicBezTo>
                    <a:pt x="3537" y="12788"/>
                    <a:pt x="3025" y="13002"/>
                    <a:pt x="2548" y="13276"/>
                  </a:cubicBezTo>
                  <a:cubicBezTo>
                    <a:pt x="1703" y="12133"/>
                    <a:pt x="1167" y="10859"/>
                    <a:pt x="1072" y="9228"/>
                  </a:cubicBezTo>
                  <a:close/>
                  <a:moveTo>
                    <a:pt x="16395" y="9228"/>
                  </a:moveTo>
                  <a:cubicBezTo>
                    <a:pt x="16300" y="10859"/>
                    <a:pt x="15764" y="12133"/>
                    <a:pt x="14919" y="13276"/>
                  </a:cubicBezTo>
                  <a:cubicBezTo>
                    <a:pt x="14455" y="13002"/>
                    <a:pt x="13931" y="12788"/>
                    <a:pt x="13371" y="12586"/>
                  </a:cubicBezTo>
                  <a:cubicBezTo>
                    <a:pt x="13657" y="11574"/>
                    <a:pt x="13836" y="10419"/>
                    <a:pt x="13871" y="9228"/>
                  </a:cubicBezTo>
                  <a:close/>
                  <a:moveTo>
                    <a:pt x="4430" y="13621"/>
                  </a:moveTo>
                  <a:cubicBezTo>
                    <a:pt x="4751" y="14479"/>
                    <a:pt x="5168" y="15217"/>
                    <a:pt x="5644" y="15824"/>
                  </a:cubicBezTo>
                  <a:cubicBezTo>
                    <a:pt x="4739" y="15419"/>
                    <a:pt x="3930" y="14860"/>
                    <a:pt x="3251" y="14157"/>
                  </a:cubicBezTo>
                  <a:cubicBezTo>
                    <a:pt x="3608" y="13955"/>
                    <a:pt x="4001" y="13776"/>
                    <a:pt x="4430" y="13621"/>
                  </a:cubicBezTo>
                  <a:close/>
                  <a:moveTo>
                    <a:pt x="13050" y="13621"/>
                  </a:moveTo>
                  <a:cubicBezTo>
                    <a:pt x="13466" y="13776"/>
                    <a:pt x="13859" y="13955"/>
                    <a:pt x="14228" y="14157"/>
                  </a:cubicBezTo>
                  <a:cubicBezTo>
                    <a:pt x="13538" y="14860"/>
                    <a:pt x="12728" y="15419"/>
                    <a:pt x="11823" y="15824"/>
                  </a:cubicBezTo>
                  <a:cubicBezTo>
                    <a:pt x="12300" y="15217"/>
                    <a:pt x="12716" y="14479"/>
                    <a:pt x="13050" y="13621"/>
                  </a:cubicBezTo>
                  <a:close/>
                  <a:moveTo>
                    <a:pt x="8228" y="12919"/>
                  </a:moveTo>
                  <a:lnTo>
                    <a:pt x="8228" y="16408"/>
                  </a:lnTo>
                  <a:cubicBezTo>
                    <a:pt x="7037" y="16122"/>
                    <a:pt x="6120" y="14955"/>
                    <a:pt x="5465" y="13300"/>
                  </a:cubicBezTo>
                  <a:cubicBezTo>
                    <a:pt x="6323" y="13086"/>
                    <a:pt x="7180" y="12955"/>
                    <a:pt x="8228" y="12919"/>
                  </a:cubicBezTo>
                  <a:close/>
                  <a:moveTo>
                    <a:pt x="9264" y="12919"/>
                  </a:moveTo>
                  <a:cubicBezTo>
                    <a:pt x="10156" y="12955"/>
                    <a:pt x="11169" y="13086"/>
                    <a:pt x="12026" y="13300"/>
                  </a:cubicBezTo>
                  <a:cubicBezTo>
                    <a:pt x="11371" y="14955"/>
                    <a:pt x="10311" y="16122"/>
                    <a:pt x="9264" y="16408"/>
                  </a:cubicBezTo>
                  <a:lnTo>
                    <a:pt x="9264" y="12919"/>
                  </a:lnTo>
                  <a:close/>
                  <a:moveTo>
                    <a:pt x="8740" y="1"/>
                  </a:moveTo>
                  <a:cubicBezTo>
                    <a:pt x="8573" y="1"/>
                    <a:pt x="8418" y="25"/>
                    <a:pt x="8263" y="36"/>
                  </a:cubicBezTo>
                  <a:cubicBezTo>
                    <a:pt x="8228" y="36"/>
                    <a:pt x="8180" y="60"/>
                    <a:pt x="8132" y="60"/>
                  </a:cubicBezTo>
                  <a:cubicBezTo>
                    <a:pt x="8025" y="72"/>
                    <a:pt x="7906" y="84"/>
                    <a:pt x="7799" y="96"/>
                  </a:cubicBezTo>
                  <a:cubicBezTo>
                    <a:pt x="7751" y="96"/>
                    <a:pt x="7692" y="108"/>
                    <a:pt x="7632" y="120"/>
                  </a:cubicBezTo>
                  <a:cubicBezTo>
                    <a:pt x="7537" y="132"/>
                    <a:pt x="7442" y="144"/>
                    <a:pt x="7347" y="167"/>
                  </a:cubicBezTo>
                  <a:cubicBezTo>
                    <a:pt x="7287" y="167"/>
                    <a:pt x="7228" y="179"/>
                    <a:pt x="7156" y="191"/>
                  </a:cubicBezTo>
                  <a:cubicBezTo>
                    <a:pt x="7073" y="215"/>
                    <a:pt x="6989" y="227"/>
                    <a:pt x="6894" y="251"/>
                  </a:cubicBezTo>
                  <a:cubicBezTo>
                    <a:pt x="6835" y="263"/>
                    <a:pt x="6763" y="275"/>
                    <a:pt x="6692" y="298"/>
                  </a:cubicBezTo>
                  <a:cubicBezTo>
                    <a:pt x="6620" y="310"/>
                    <a:pt x="6537" y="334"/>
                    <a:pt x="6466" y="346"/>
                  </a:cubicBezTo>
                  <a:cubicBezTo>
                    <a:pt x="6394" y="370"/>
                    <a:pt x="6311" y="394"/>
                    <a:pt x="6239" y="417"/>
                  </a:cubicBezTo>
                  <a:cubicBezTo>
                    <a:pt x="6168" y="441"/>
                    <a:pt x="6108" y="453"/>
                    <a:pt x="6049" y="477"/>
                  </a:cubicBezTo>
                  <a:cubicBezTo>
                    <a:pt x="5965" y="501"/>
                    <a:pt x="5870" y="537"/>
                    <a:pt x="5787" y="560"/>
                  </a:cubicBezTo>
                  <a:cubicBezTo>
                    <a:pt x="5739" y="584"/>
                    <a:pt x="5704" y="596"/>
                    <a:pt x="5656" y="608"/>
                  </a:cubicBezTo>
                  <a:cubicBezTo>
                    <a:pt x="5561" y="656"/>
                    <a:pt x="5454" y="691"/>
                    <a:pt x="5358" y="727"/>
                  </a:cubicBezTo>
                  <a:cubicBezTo>
                    <a:pt x="5334" y="739"/>
                    <a:pt x="5311" y="751"/>
                    <a:pt x="5299" y="763"/>
                  </a:cubicBezTo>
                  <a:cubicBezTo>
                    <a:pt x="4049" y="1299"/>
                    <a:pt x="2917" y="2120"/>
                    <a:pt x="2025" y="3192"/>
                  </a:cubicBezTo>
                  <a:cubicBezTo>
                    <a:pt x="2013" y="3204"/>
                    <a:pt x="2013" y="3215"/>
                    <a:pt x="2001" y="3227"/>
                  </a:cubicBezTo>
                  <a:cubicBezTo>
                    <a:pt x="751" y="4739"/>
                    <a:pt x="0" y="6680"/>
                    <a:pt x="0" y="8788"/>
                  </a:cubicBezTo>
                  <a:cubicBezTo>
                    <a:pt x="0" y="10895"/>
                    <a:pt x="751" y="12836"/>
                    <a:pt x="2001" y="14348"/>
                  </a:cubicBezTo>
                  <a:cubicBezTo>
                    <a:pt x="2013" y="14360"/>
                    <a:pt x="2013" y="14372"/>
                    <a:pt x="2025" y="14383"/>
                  </a:cubicBezTo>
                  <a:cubicBezTo>
                    <a:pt x="2917" y="15455"/>
                    <a:pt x="4049" y="16277"/>
                    <a:pt x="5299" y="16812"/>
                  </a:cubicBezTo>
                  <a:cubicBezTo>
                    <a:pt x="5311" y="16824"/>
                    <a:pt x="5334" y="16836"/>
                    <a:pt x="5358" y="16848"/>
                  </a:cubicBezTo>
                  <a:cubicBezTo>
                    <a:pt x="5454" y="16884"/>
                    <a:pt x="5549" y="16919"/>
                    <a:pt x="5656" y="16955"/>
                  </a:cubicBezTo>
                  <a:cubicBezTo>
                    <a:pt x="5704" y="16979"/>
                    <a:pt x="5739" y="16991"/>
                    <a:pt x="5787" y="17015"/>
                  </a:cubicBezTo>
                  <a:cubicBezTo>
                    <a:pt x="5882" y="17039"/>
                    <a:pt x="5965" y="17074"/>
                    <a:pt x="6049" y="17098"/>
                  </a:cubicBezTo>
                  <a:cubicBezTo>
                    <a:pt x="6108" y="17122"/>
                    <a:pt x="6180" y="17134"/>
                    <a:pt x="6239" y="17158"/>
                  </a:cubicBezTo>
                  <a:cubicBezTo>
                    <a:pt x="6311" y="17181"/>
                    <a:pt x="6394" y="17205"/>
                    <a:pt x="6466" y="17217"/>
                  </a:cubicBezTo>
                  <a:cubicBezTo>
                    <a:pt x="6537" y="17241"/>
                    <a:pt x="6620" y="17265"/>
                    <a:pt x="6692" y="17277"/>
                  </a:cubicBezTo>
                  <a:cubicBezTo>
                    <a:pt x="6763" y="17300"/>
                    <a:pt x="6835" y="17312"/>
                    <a:pt x="6894" y="17324"/>
                  </a:cubicBezTo>
                  <a:cubicBezTo>
                    <a:pt x="6989" y="17348"/>
                    <a:pt x="7073" y="17360"/>
                    <a:pt x="7156" y="17384"/>
                  </a:cubicBezTo>
                  <a:cubicBezTo>
                    <a:pt x="7228" y="17384"/>
                    <a:pt x="7287" y="17396"/>
                    <a:pt x="7347" y="17408"/>
                  </a:cubicBezTo>
                  <a:cubicBezTo>
                    <a:pt x="7442" y="17431"/>
                    <a:pt x="7537" y="17443"/>
                    <a:pt x="7644" y="17455"/>
                  </a:cubicBezTo>
                  <a:cubicBezTo>
                    <a:pt x="7692" y="17455"/>
                    <a:pt x="7751" y="17467"/>
                    <a:pt x="7799" y="17467"/>
                  </a:cubicBezTo>
                  <a:cubicBezTo>
                    <a:pt x="7906" y="17479"/>
                    <a:pt x="8025" y="17491"/>
                    <a:pt x="8132" y="17503"/>
                  </a:cubicBezTo>
                  <a:cubicBezTo>
                    <a:pt x="8180" y="17503"/>
                    <a:pt x="8228" y="17527"/>
                    <a:pt x="8263" y="17527"/>
                  </a:cubicBezTo>
                  <a:cubicBezTo>
                    <a:pt x="8418" y="17539"/>
                    <a:pt x="8573" y="17562"/>
                    <a:pt x="8740" y="17562"/>
                  </a:cubicBezTo>
                  <a:cubicBezTo>
                    <a:pt x="8740" y="17562"/>
                    <a:pt x="8740" y="17539"/>
                    <a:pt x="8752" y="17539"/>
                  </a:cubicBezTo>
                  <a:cubicBezTo>
                    <a:pt x="8906" y="17539"/>
                    <a:pt x="9049" y="17527"/>
                    <a:pt x="9204" y="17515"/>
                  </a:cubicBezTo>
                  <a:cubicBezTo>
                    <a:pt x="9252" y="17515"/>
                    <a:pt x="9311" y="17503"/>
                    <a:pt x="9359" y="17503"/>
                  </a:cubicBezTo>
                  <a:cubicBezTo>
                    <a:pt x="9466" y="17491"/>
                    <a:pt x="9561" y="17491"/>
                    <a:pt x="9668" y="17479"/>
                  </a:cubicBezTo>
                  <a:cubicBezTo>
                    <a:pt x="9728" y="17467"/>
                    <a:pt x="9799" y="17455"/>
                    <a:pt x="9859" y="17455"/>
                  </a:cubicBezTo>
                  <a:cubicBezTo>
                    <a:pt x="9942" y="17443"/>
                    <a:pt x="10037" y="17431"/>
                    <a:pt x="10121" y="17408"/>
                  </a:cubicBezTo>
                  <a:cubicBezTo>
                    <a:pt x="10192" y="17408"/>
                    <a:pt x="10264" y="17384"/>
                    <a:pt x="10335" y="17372"/>
                  </a:cubicBezTo>
                  <a:cubicBezTo>
                    <a:pt x="10407" y="17360"/>
                    <a:pt x="10490" y="17348"/>
                    <a:pt x="10561" y="17336"/>
                  </a:cubicBezTo>
                  <a:cubicBezTo>
                    <a:pt x="10645" y="17312"/>
                    <a:pt x="10716" y="17289"/>
                    <a:pt x="10799" y="17277"/>
                  </a:cubicBezTo>
                  <a:cubicBezTo>
                    <a:pt x="10859" y="17265"/>
                    <a:pt x="10930" y="17241"/>
                    <a:pt x="10990" y="17229"/>
                  </a:cubicBezTo>
                  <a:cubicBezTo>
                    <a:pt x="11085" y="17205"/>
                    <a:pt x="11169" y="17181"/>
                    <a:pt x="11252" y="17146"/>
                  </a:cubicBezTo>
                  <a:cubicBezTo>
                    <a:pt x="11299" y="17134"/>
                    <a:pt x="11347" y="17122"/>
                    <a:pt x="11407" y="17110"/>
                  </a:cubicBezTo>
                  <a:cubicBezTo>
                    <a:pt x="11502" y="17074"/>
                    <a:pt x="11597" y="17039"/>
                    <a:pt x="11704" y="17003"/>
                  </a:cubicBezTo>
                  <a:cubicBezTo>
                    <a:pt x="11728" y="16991"/>
                    <a:pt x="11764" y="16979"/>
                    <a:pt x="11788" y="16967"/>
                  </a:cubicBezTo>
                  <a:cubicBezTo>
                    <a:pt x="13193" y="16443"/>
                    <a:pt x="14467" y="15562"/>
                    <a:pt x="15455" y="14383"/>
                  </a:cubicBezTo>
                  <a:cubicBezTo>
                    <a:pt x="15467" y="14360"/>
                    <a:pt x="15467" y="14348"/>
                    <a:pt x="15479" y="14336"/>
                  </a:cubicBezTo>
                  <a:cubicBezTo>
                    <a:pt x="16729" y="12824"/>
                    <a:pt x="17467" y="10895"/>
                    <a:pt x="17467" y="8788"/>
                  </a:cubicBezTo>
                  <a:cubicBezTo>
                    <a:pt x="17467" y="6680"/>
                    <a:pt x="16729" y="4751"/>
                    <a:pt x="15479" y="3239"/>
                  </a:cubicBezTo>
                  <a:cubicBezTo>
                    <a:pt x="15467" y="3227"/>
                    <a:pt x="15467" y="3215"/>
                    <a:pt x="15455" y="3192"/>
                  </a:cubicBezTo>
                  <a:cubicBezTo>
                    <a:pt x="14467" y="2013"/>
                    <a:pt x="13193" y="1132"/>
                    <a:pt x="11788" y="608"/>
                  </a:cubicBezTo>
                  <a:cubicBezTo>
                    <a:pt x="11764" y="596"/>
                    <a:pt x="11728" y="584"/>
                    <a:pt x="11704" y="572"/>
                  </a:cubicBezTo>
                  <a:cubicBezTo>
                    <a:pt x="11597" y="537"/>
                    <a:pt x="11502" y="501"/>
                    <a:pt x="11407" y="465"/>
                  </a:cubicBezTo>
                  <a:cubicBezTo>
                    <a:pt x="11359" y="453"/>
                    <a:pt x="11299" y="441"/>
                    <a:pt x="11252" y="417"/>
                  </a:cubicBezTo>
                  <a:cubicBezTo>
                    <a:pt x="11169" y="394"/>
                    <a:pt x="11085" y="370"/>
                    <a:pt x="10990" y="346"/>
                  </a:cubicBezTo>
                  <a:cubicBezTo>
                    <a:pt x="10930" y="334"/>
                    <a:pt x="10859" y="310"/>
                    <a:pt x="10799" y="298"/>
                  </a:cubicBezTo>
                  <a:cubicBezTo>
                    <a:pt x="10716" y="275"/>
                    <a:pt x="10645" y="263"/>
                    <a:pt x="10561" y="239"/>
                  </a:cubicBezTo>
                  <a:cubicBezTo>
                    <a:pt x="10490" y="227"/>
                    <a:pt x="10407" y="215"/>
                    <a:pt x="10335" y="203"/>
                  </a:cubicBezTo>
                  <a:cubicBezTo>
                    <a:pt x="10264" y="191"/>
                    <a:pt x="10192" y="167"/>
                    <a:pt x="10121" y="167"/>
                  </a:cubicBezTo>
                  <a:cubicBezTo>
                    <a:pt x="10037" y="144"/>
                    <a:pt x="9942" y="132"/>
                    <a:pt x="9859" y="120"/>
                  </a:cubicBezTo>
                  <a:cubicBezTo>
                    <a:pt x="9799" y="120"/>
                    <a:pt x="9728" y="108"/>
                    <a:pt x="9668" y="96"/>
                  </a:cubicBezTo>
                  <a:cubicBezTo>
                    <a:pt x="9561" y="96"/>
                    <a:pt x="9466" y="84"/>
                    <a:pt x="9359" y="72"/>
                  </a:cubicBezTo>
                  <a:cubicBezTo>
                    <a:pt x="9311" y="72"/>
                    <a:pt x="9252" y="72"/>
                    <a:pt x="9204" y="60"/>
                  </a:cubicBezTo>
                  <a:cubicBezTo>
                    <a:pt x="9049" y="60"/>
                    <a:pt x="8906" y="25"/>
                    <a:pt x="8752" y="25"/>
                  </a:cubicBezTo>
                  <a:cubicBezTo>
                    <a:pt x="8740" y="25"/>
                    <a:pt x="8740" y="1"/>
                    <a:pt x="8740" y="1"/>
                  </a:cubicBezTo>
                  <a:close/>
                </a:path>
              </a:pathLst>
            </a:custGeom>
            <a:solidFill>
              <a:srgbClr val="84E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5247796" y="2187199"/>
              <a:ext cx="135822" cy="379359"/>
            </a:xfrm>
            <a:custGeom>
              <a:avLst/>
              <a:gdLst/>
              <a:ahLst/>
              <a:cxnLst/>
              <a:rect l="l" t="t" r="r" b="b"/>
              <a:pathLst>
                <a:path w="6335" h="17694" extrusionOk="0">
                  <a:moveTo>
                    <a:pt x="3168" y="1049"/>
                  </a:moveTo>
                  <a:cubicBezTo>
                    <a:pt x="4334" y="1049"/>
                    <a:pt x="5275" y="2001"/>
                    <a:pt x="5275" y="3168"/>
                  </a:cubicBezTo>
                  <a:cubicBezTo>
                    <a:pt x="5275" y="4323"/>
                    <a:pt x="4334" y="5275"/>
                    <a:pt x="3168" y="5275"/>
                  </a:cubicBezTo>
                  <a:cubicBezTo>
                    <a:pt x="2001" y="5275"/>
                    <a:pt x="1048" y="4323"/>
                    <a:pt x="1048" y="3168"/>
                  </a:cubicBezTo>
                  <a:cubicBezTo>
                    <a:pt x="1048" y="2001"/>
                    <a:pt x="2001" y="1049"/>
                    <a:pt x="3168" y="1049"/>
                  </a:cubicBezTo>
                  <a:close/>
                  <a:moveTo>
                    <a:pt x="3168" y="1"/>
                  </a:moveTo>
                  <a:cubicBezTo>
                    <a:pt x="1417" y="1"/>
                    <a:pt x="1" y="1418"/>
                    <a:pt x="1" y="3168"/>
                  </a:cubicBezTo>
                  <a:cubicBezTo>
                    <a:pt x="1" y="4728"/>
                    <a:pt x="1155" y="6025"/>
                    <a:pt x="2644" y="6275"/>
                  </a:cubicBezTo>
                  <a:lnTo>
                    <a:pt x="2644" y="17693"/>
                  </a:lnTo>
                  <a:lnTo>
                    <a:pt x="3692" y="17693"/>
                  </a:lnTo>
                  <a:lnTo>
                    <a:pt x="3692" y="6275"/>
                  </a:lnTo>
                  <a:cubicBezTo>
                    <a:pt x="5180" y="6025"/>
                    <a:pt x="6335" y="4728"/>
                    <a:pt x="6335" y="3168"/>
                  </a:cubicBezTo>
                  <a:cubicBezTo>
                    <a:pt x="6335" y="1418"/>
                    <a:pt x="4906" y="1"/>
                    <a:pt x="3168" y="1"/>
                  </a:cubicBezTo>
                  <a:close/>
                </a:path>
              </a:pathLst>
            </a:custGeom>
            <a:solidFill>
              <a:srgbClr val="84E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4755691" y="2546323"/>
              <a:ext cx="1119876" cy="330862"/>
            </a:xfrm>
            <a:custGeom>
              <a:avLst/>
              <a:gdLst/>
              <a:ahLst/>
              <a:cxnLst/>
              <a:rect l="l" t="t" r="r" b="b"/>
              <a:pathLst>
                <a:path w="52233" h="15432" extrusionOk="0">
                  <a:moveTo>
                    <a:pt x="7716" y="1"/>
                  </a:moveTo>
                  <a:cubicBezTo>
                    <a:pt x="3453" y="1"/>
                    <a:pt x="0" y="3454"/>
                    <a:pt x="0" y="7716"/>
                  </a:cubicBezTo>
                  <a:lnTo>
                    <a:pt x="0" y="15431"/>
                  </a:lnTo>
                  <a:lnTo>
                    <a:pt x="52233" y="15431"/>
                  </a:lnTo>
                  <a:lnTo>
                    <a:pt x="52233" y="1"/>
                  </a:lnTo>
                  <a:close/>
                </a:path>
              </a:pathLst>
            </a:custGeom>
            <a:solidFill>
              <a:srgbClr val="84EB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4755691" y="2877126"/>
              <a:ext cx="210605" cy="165174"/>
            </a:xfrm>
            <a:custGeom>
              <a:avLst/>
              <a:gdLst/>
              <a:ahLst/>
              <a:cxnLst/>
              <a:rect l="l" t="t" r="r" b="b"/>
              <a:pathLst>
                <a:path w="9823" h="7704" extrusionOk="0">
                  <a:moveTo>
                    <a:pt x="0" y="0"/>
                  </a:moveTo>
                  <a:lnTo>
                    <a:pt x="9823" y="7704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2F6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  <p:sp>
        <p:nvSpPr>
          <p:cNvPr id="325" name="Google Shape;325;p33"/>
          <p:cNvSpPr/>
          <p:nvPr/>
        </p:nvSpPr>
        <p:spPr>
          <a:xfrm>
            <a:off x="7602427" y="2040419"/>
            <a:ext cx="162953" cy="108660"/>
          </a:xfrm>
          <a:custGeom>
            <a:avLst/>
            <a:gdLst/>
            <a:ahLst/>
            <a:cxnLst/>
            <a:rect l="l" t="t" r="r" b="b"/>
            <a:pathLst>
              <a:path w="9812" h="7705" extrusionOk="0">
                <a:moveTo>
                  <a:pt x="1" y="1"/>
                </a:moveTo>
                <a:lnTo>
                  <a:pt x="9811" y="7704"/>
                </a:lnTo>
                <a:lnTo>
                  <a:pt x="9811" y="1"/>
                </a:lnTo>
                <a:close/>
              </a:path>
            </a:pathLst>
          </a:custGeom>
          <a:solidFill>
            <a:srgbClr val="D18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326" name="Google Shape;326;p33"/>
          <p:cNvSpPr/>
          <p:nvPr/>
        </p:nvSpPr>
        <p:spPr>
          <a:xfrm>
            <a:off x="7997036" y="2414338"/>
            <a:ext cx="72591" cy="136526"/>
          </a:xfrm>
          <a:custGeom>
            <a:avLst/>
            <a:gdLst/>
            <a:ahLst/>
            <a:cxnLst/>
            <a:rect l="l" t="t" r="r" b="b"/>
            <a:pathLst>
              <a:path w="4371" h="9681" extrusionOk="0">
                <a:moveTo>
                  <a:pt x="1906" y="1"/>
                </a:moveTo>
                <a:lnTo>
                  <a:pt x="1906" y="1239"/>
                </a:lnTo>
                <a:cubicBezTo>
                  <a:pt x="858" y="1406"/>
                  <a:pt x="143" y="2144"/>
                  <a:pt x="143" y="3108"/>
                </a:cubicBezTo>
                <a:cubicBezTo>
                  <a:pt x="143" y="4132"/>
                  <a:pt x="870" y="4668"/>
                  <a:pt x="2060" y="5132"/>
                </a:cubicBezTo>
                <a:cubicBezTo>
                  <a:pt x="2929" y="5478"/>
                  <a:pt x="3382" y="5871"/>
                  <a:pt x="3382" y="6514"/>
                </a:cubicBezTo>
                <a:cubicBezTo>
                  <a:pt x="3382" y="7180"/>
                  <a:pt x="2822" y="7657"/>
                  <a:pt x="1989" y="7657"/>
                </a:cubicBezTo>
                <a:cubicBezTo>
                  <a:pt x="1346" y="7657"/>
                  <a:pt x="739" y="7442"/>
                  <a:pt x="310" y="7157"/>
                </a:cubicBezTo>
                <a:lnTo>
                  <a:pt x="1" y="7942"/>
                </a:lnTo>
                <a:cubicBezTo>
                  <a:pt x="405" y="8228"/>
                  <a:pt x="1155" y="8442"/>
                  <a:pt x="1751" y="8454"/>
                </a:cubicBezTo>
                <a:lnTo>
                  <a:pt x="1751" y="9681"/>
                </a:lnTo>
                <a:lnTo>
                  <a:pt x="2501" y="9681"/>
                </a:lnTo>
                <a:lnTo>
                  <a:pt x="2501" y="8419"/>
                </a:lnTo>
                <a:cubicBezTo>
                  <a:pt x="3691" y="8216"/>
                  <a:pt x="4370" y="7359"/>
                  <a:pt x="4370" y="6430"/>
                </a:cubicBezTo>
                <a:cubicBezTo>
                  <a:pt x="4370" y="5394"/>
                  <a:pt x="3787" y="4787"/>
                  <a:pt x="2584" y="4299"/>
                </a:cubicBezTo>
                <a:cubicBezTo>
                  <a:pt x="1572" y="3882"/>
                  <a:pt x="1144" y="3585"/>
                  <a:pt x="1144" y="2977"/>
                </a:cubicBezTo>
                <a:cubicBezTo>
                  <a:pt x="1144" y="2501"/>
                  <a:pt x="1477" y="1965"/>
                  <a:pt x="2382" y="1965"/>
                </a:cubicBezTo>
                <a:cubicBezTo>
                  <a:pt x="3120" y="1965"/>
                  <a:pt x="3608" y="2227"/>
                  <a:pt x="3846" y="2370"/>
                </a:cubicBezTo>
                <a:lnTo>
                  <a:pt x="4144" y="1596"/>
                </a:lnTo>
                <a:cubicBezTo>
                  <a:pt x="3811" y="1394"/>
                  <a:pt x="3394" y="1215"/>
                  <a:pt x="2644" y="1191"/>
                </a:cubicBezTo>
                <a:lnTo>
                  <a:pt x="2644" y="1"/>
                </a:ln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grpSp>
        <p:nvGrpSpPr>
          <p:cNvPr id="327" name="Google Shape;327;p33"/>
          <p:cNvGrpSpPr/>
          <p:nvPr/>
        </p:nvGrpSpPr>
        <p:grpSpPr>
          <a:xfrm>
            <a:off x="7603911" y="1735891"/>
            <a:ext cx="1141980" cy="870170"/>
            <a:chOff x="5668441" y="2249550"/>
            <a:chExt cx="1474284" cy="1322647"/>
          </a:xfrm>
        </p:grpSpPr>
        <p:sp>
          <p:nvSpPr>
            <p:cNvPr id="328" name="Google Shape;328;p33"/>
            <p:cNvSpPr/>
            <p:nvPr/>
          </p:nvSpPr>
          <p:spPr>
            <a:xfrm rot="5400000">
              <a:off x="6662425" y="2370150"/>
              <a:ext cx="600900" cy="359700"/>
            </a:xfrm>
            <a:prstGeom prst="triangle">
              <a:avLst>
                <a:gd name="adj" fmla="val 50000"/>
              </a:avLst>
            </a:pr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6036493" y="3197705"/>
              <a:ext cx="374771" cy="374492"/>
            </a:xfrm>
            <a:custGeom>
              <a:avLst/>
              <a:gdLst/>
              <a:ahLst/>
              <a:cxnLst/>
              <a:rect l="l" t="t" r="r" b="b"/>
              <a:pathLst>
                <a:path w="17480" h="17467" extrusionOk="0">
                  <a:moveTo>
                    <a:pt x="8740" y="1048"/>
                  </a:moveTo>
                  <a:cubicBezTo>
                    <a:pt x="12979" y="1048"/>
                    <a:pt x="16420" y="4501"/>
                    <a:pt x="16420" y="8740"/>
                  </a:cubicBezTo>
                  <a:cubicBezTo>
                    <a:pt x="16420" y="12978"/>
                    <a:pt x="12979" y="16419"/>
                    <a:pt x="8740" y="16419"/>
                  </a:cubicBezTo>
                  <a:cubicBezTo>
                    <a:pt x="4501" y="16419"/>
                    <a:pt x="1061" y="12978"/>
                    <a:pt x="1061" y="8740"/>
                  </a:cubicBezTo>
                  <a:cubicBezTo>
                    <a:pt x="1061" y="4501"/>
                    <a:pt x="4501" y="1048"/>
                    <a:pt x="8740" y="1048"/>
                  </a:cubicBezTo>
                  <a:close/>
                  <a:moveTo>
                    <a:pt x="8740" y="1"/>
                  </a:moveTo>
                  <a:cubicBezTo>
                    <a:pt x="3918" y="1"/>
                    <a:pt x="1" y="3918"/>
                    <a:pt x="1" y="8740"/>
                  </a:cubicBezTo>
                  <a:cubicBezTo>
                    <a:pt x="1" y="13550"/>
                    <a:pt x="3918" y="17467"/>
                    <a:pt x="8740" y="17467"/>
                  </a:cubicBezTo>
                  <a:cubicBezTo>
                    <a:pt x="13562" y="17467"/>
                    <a:pt x="17479" y="13550"/>
                    <a:pt x="17479" y="8740"/>
                  </a:cubicBezTo>
                  <a:cubicBezTo>
                    <a:pt x="17479" y="3918"/>
                    <a:pt x="13562" y="1"/>
                    <a:pt x="8740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6156716" y="2700502"/>
              <a:ext cx="135822" cy="378073"/>
            </a:xfrm>
            <a:custGeom>
              <a:avLst/>
              <a:gdLst/>
              <a:ahLst/>
              <a:cxnLst/>
              <a:rect l="l" t="t" r="r" b="b"/>
              <a:pathLst>
                <a:path w="6335" h="17634" extrusionOk="0">
                  <a:moveTo>
                    <a:pt x="3132" y="12347"/>
                  </a:moveTo>
                  <a:cubicBezTo>
                    <a:pt x="4299" y="12347"/>
                    <a:pt x="5251" y="13299"/>
                    <a:pt x="5251" y="14466"/>
                  </a:cubicBezTo>
                  <a:cubicBezTo>
                    <a:pt x="5251" y="15633"/>
                    <a:pt x="4299" y="16574"/>
                    <a:pt x="3132" y="16574"/>
                  </a:cubicBezTo>
                  <a:cubicBezTo>
                    <a:pt x="1965" y="16574"/>
                    <a:pt x="1025" y="15633"/>
                    <a:pt x="1025" y="14466"/>
                  </a:cubicBezTo>
                  <a:cubicBezTo>
                    <a:pt x="1025" y="13299"/>
                    <a:pt x="1965" y="12347"/>
                    <a:pt x="3132" y="12347"/>
                  </a:cubicBezTo>
                  <a:close/>
                  <a:moveTo>
                    <a:pt x="2668" y="0"/>
                  </a:moveTo>
                  <a:lnTo>
                    <a:pt x="2668" y="11347"/>
                  </a:lnTo>
                  <a:cubicBezTo>
                    <a:pt x="1179" y="11597"/>
                    <a:pt x="1" y="12895"/>
                    <a:pt x="1" y="14466"/>
                  </a:cubicBezTo>
                  <a:cubicBezTo>
                    <a:pt x="1" y="16205"/>
                    <a:pt x="1406" y="17633"/>
                    <a:pt x="3144" y="17633"/>
                  </a:cubicBezTo>
                  <a:cubicBezTo>
                    <a:pt x="4894" y="17633"/>
                    <a:pt x="6335" y="16205"/>
                    <a:pt x="6335" y="14466"/>
                  </a:cubicBezTo>
                  <a:cubicBezTo>
                    <a:pt x="6335" y="12895"/>
                    <a:pt x="5204" y="11597"/>
                    <a:pt x="3715" y="11347"/>
                  </a:cubicBezTo>
                  <a:lnTo>
                    <a:pt x="3715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5668441" y="2381960"/>
              <a:ext cx="1119876" cy="330862"/>
            </a:xfrm>
            <a:custGeom>
              <a:avLst/>
              <a:gdLst/>
              <a:ahLst/>
              <a:cxnLst/>
              <a:rect l="l" t="t" r="r" b="b"/>
              <a:pathLst>
                <a:path w="52233" h="15432" extrusionOk="0">
                  <a:moveTo>
                    <a:pt x="7716" y="1"/>
                  </a:moveTo>
                  <a:cubicBezTo>
                    <a:pt x="3453" y="1"/>
                    <a:pt x="0" y="3454"/>
                    <a:pt x="0" y="7716"/>
                  </a:cubicBezTo>
                  <a:lnTo>
                    <a:pt x="0" y="15431"/>
                  </a:lnTo>
                  <a:lnTo>
                    <a:pt x="52233" y="15431"/>
                  </a:lnTo>
                  <a:lnTo>
                    <a:pt x="52233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MAY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/>
          <p:nvPr/>
        </p:nvSpPr>
        <p:spPr>
          <a:xfrm>
            <a:off x="59000" y="271525"/>
            <a:ext cx="7464000" cy="1116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EC" b="1">
                <a:solidFill>
                  <a:srgbClr val="0000FF"/>
                </a:solidFill>
              </a:rPr>
              <a:t>Ingresos y beneficios del proyecto.-</a:t>
            </a:r>
            <a:r>
              <a:rPr lang="es-EC" b="1">
                <a:solidFill>
                  <a:srgbClr val="263238"/>
                </a:solidFill>
              </a:rPr>
              <a:t> </a:t>
            </a:r>
            <a:r>
              <a:rPr lang="es-EC" b="1" u="sng">
                <a:solidFill>
                  <a:srgbClr val="263238"/>
                </a:solidFill>
              </a:rPr>
              <a:t>Ingresos</a:t>
            </a:r>
            <a:r>
              <a:rPr lang="es-EC" b="1">
                <a:solidFill>
                  <a:srgbClr val="263238"/>
                </a:solidFill>
              </a:rPr>
              <a:t>, dinero que recibe un agente económico por su actividad (precios de mercado). </a:t>
            </a:r>
            <a:r>
              <a:rPr lang="es-EC" b="1" u="sng">
                <a:solidFill>
                  <a:srgbClr val="263238"/>
                </a:solidFill>
              </a:rPr>
              <a:t>Beneficios</a:t>
            </a:r>
            <a:r>
              <a:rPr lang="es-EC" b="1">
                <a:solidFill>
                  <a:srgbClr val="263238"/>
                </a:solidFill>
              </a:rPr>
              <a:t>, mejoras cuantificables, los recursos invertidos en el proyecto mejora la calidad de vida de los beneficiarios.</a:t>
            </a:r>
            <a:endParaRPr b="1">
              <a:solidFill>
                <a:srgbClr val="263238"/>
              </a:solidFill>
            </a:endParaRPr>
          </a:p>
        </p:txBody>
      </p:sp>
      <p:sp>
        <p:nvSpPr>
          <p:cNvPr id="337" name="Google Shape;337;p34"/>
          <p:cNvSpPr txBox="1"/>
          <p:nvPr/>
        </p:nvSpPr>
        <p:spPr>
          <a:xfrm>
            <a:off x="1339000" y="2984425"/>
            <a:ext cx="6183900" cy="1662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b="1" u="sng">
                <a:solidFill>
                  <a:srgbClr val="0000FF"/>
                </a:solidFill>
              </a:rPr>
              <a:t>Proyecto: </a:t>
            </a:r>
            <a:endParaRPr sz="1200" b="1" u="sng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b="1"/>
              <a:t>“REHABILITACIÓN DEL ANILLO VIAL DEL CANTÓN SALCEDO, PROVINCIA DE COTOPAXI, DE 9.75 Km. DE LONGITUD"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u="sng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b="1" u="sng">
                <a:solidFill>
                  <a:srgbClr val="0000FF"/>
                </a:solidFill>
              </a:rPr>
              <a:t>Beneficios valorados:</a:t>
            </a:r>
            <a:endParaRPr sz="1200" b="1" u="sng">
              <a:solidFill>
                <a:srgbClr val="0000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/>
              <a:t>Beneficio Por Ahorro en Costos De Operación Vehicular.- Fuente: MTOP</a:t>
            </a:r>
            <a:endParaRPr sz="12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C" sz="1200" b="1"/>
              <a:t>Beneficio Por Turismo.- Fuente: MINTUR.</a:t>
            </a:r>
            <a:endParaRPr sz="1200" b="1"/>
          </a:p>
        </p:txBody>
      </p:sp>
      <p:sp>
        <p:nvSpPr>
          <p:cNvPr id="338" name="Google Shape;338;p34"/>
          <p:cNvSpPr txBox="1"/>
          <p:nvPr/>
        </p:nvSpPr>
        <p:spPr>
          <a:xfrm>
            <a:off x="59000" y="3143750"/>
            <a:ext cx="1119600" cy="37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 b="1">
                <a:solidFill>
                  <a:schemeClr val="dk1"/>
                </a:solidFill>
              </a:rPr>
              <a:t>Ejemplo: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339" name="Google Shape;339;p34"/>
          <p:cNvSpPr txBox="1"/>
          <p:nvPr/>
        </p:nvSpPr>
        <p:spPr>
          <a:xfrm>
            <a:off x="59000" y="1516825"/>
            <a:ext cx="7464000" cy="1262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solidFill>
                  <a:srgbClr val="0000FF"/>
                </a:solidFill>
              </a:rPr>
              <a:t>Beneficios valorados: </a:t>
            </a:r>
            <a:r>
              <a:rPr lang="es-EC" b="1"/>
              <a:t>Valoración de los problemas resueltos o de las necesidades satisfechas de la población objetivo, con la ejecución del proyecto.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/>
              <a:t>La valoración se lo hace a precios sociales (evaluación económica), denominándose Tasa Interna Económica de Retorno (TIER).  </a:t>
            </a:r>
            <a:endParaRPr b="1"/>
          </a:p>
        </p:txBody>
      </p:sp>
      <p:sp>
        <p:nvSpPr>
          <p:cNvPr id="340" name="Google Shape;340;p34"/>
          <p:cNvSpPr/>
          <p:nvPr/>
        </p:nvSpPr>
        <p:spPr>
          <a:xfrm>
            <a:off x="7986425" y="4525100"/>
            <a:ext cx="1178700" cy="308100"/>
          </a:xfrm>
          <a:prstGeom prst="wedgeRectCallout">
            <a:avLst>
              <a:gd name="adj1" fmla="val 36744"/>
              <a:gd name="adj2" fmla="val 152353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500" b="1">
                <a:latin typeface="Calibri"/>
                <a:ea typeface="Calibri"/>
                <a:cs typeface="Calibri"/>
                <a:sym typeface="Calibri"/>
              </a:rPr>
              <a:t>Ejercicio 5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2101</Words>
  <Application>Microsoft Office PowerPoint</Application>
  <PresentationFormat>Presentación en pantalla (16:9)</PresentationFormat>
  <Paragraphs>320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1" baseType="lpstr">
      <vt:lpstr>Fira Sans Extra Condensed</vt:lpstr>
      <vt:lpstr>Fira Sans Extra Condensed Medium</vt:lpstr>
      <vt:lpstr>Calibri</vt:lpstr>
      <vt:lpstr>Roboto</vt:lpstr>
      <vt:lpstr>Source Sans Pro</vt:lpstr>
      <vt:lpstr>Roboto Slab</vt:lpstr>
      <vt:lpstr>Roboto Medium</vt:lpstr>
      <vt:lpstr>Arial</vt:lpstr>
      <vt:lpstr>Oswald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Marco Antonio Chalco Llivisaca</cp:lastModifiedBy>
  <cp:revision>2</cp:revision>
  <dcterms:modified xsi:type="dcterms:W3CDTF">2024-03-06T19:26:44Z</dcterms:modified>
</cp:coreProperties>
</file>