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757" r:id="rId2"/>
    <p:sldId id="758" r:id="rId3"/>
    <p:sldId id="759" r:id="rId4"/>
    <p:sldId id="760" r:id="rId5"/>
    <p:sldId id="761" r:id="rId6"/>
    <p:sldId id="762" r:id="rId7"/>
    <p:sldId id="763" r:id="rId8"/>
    <p:sldId id="750" r:id="rId9"/>
    <p:sldId id="752" r:id="rId10"/>
    <p:sldId id="754" r:id="rId11"/>
    <p:sldId id="755" r:id="rId12"/>
    <p:sldId id="756" r:id="rId13"/>
  </p:sldIdLst>
  <p:sldSz cx="12192000" cy="6858000"/>
  <p:notesSz cx="7010400" cy="9236075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TRALORIA 3" initials="C3" lastIdx="1" clrIdx="0">
    <p:extLst>
      <p:ext uri="{19B8F6BF-5375-455C-9EA6-DF929625EA0E}">
        <p15:presenceInfo xmlns:p15="http://schemas.microsoft.com/office/powerpoint/2012/main" userId="CONTRALORIA 3" providerId="None"/>
      </p:ext>
    </p:extLst>
  </p:cmAuthor>
  <p:cmAuthor id="2" name="CONGOPE1" initials="C" lastIdx="9" clrIdx="1">
    <p:extLst>
      <p:ext uri="{19B8F6BF-5375-455C-9EA6-DF929625EA0E}">
        <p15:presenceInfo xmlns:p15="http://schemas.microsoft.com/office/powerpoint/2012/main" userId="CONGOPE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D1688-BB01-4A18-9AAD-41494A4385BA}" v="27" dt="2024-12-12T17:39:38.393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989" autoAdjust="0"/>
  </p:normalViewPr>
  <p:slideViewPr>
    <p:cSldViewPr snapToGrid="0">
      <p:cViewPr varScale="1">
        <p:scale>
          <a:sx n="65" d="100"/>
          <a:sy n="65" d="100"/>
        </p:scale>
        <p:origin x="9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ola Elizabeth Cadena Ortuno" userId="0fe0c823-c7b9-4699-92fc-0f50497835bc" providerId="ADAL" clId="{082D1688-BB01-4A18-9AAD-41494A4385BA}"/>
    <pc:docChg chg="custSel modSld">
      <pc:chgData name="Paola Elizabeth Cadena Ortuno" userId="0fe0c823-c7b9-4699-92fc-0f50497835bc" providerId="ADAL" clId="{082D1688-BB01-4A18-9AAD-41494A4385BA}" dt="2024-12-12T17:39:38.393" v="265" actId="113"/>
      <pc:docMkLst>
        <pc:docMk/>
      </pc:docMkLst>
      <pc:sldChg chg="modSp mod">
        <pc:chgData name="Paola Elizabeth Cadena Ortuno" userId="0fe0c823-c7b9-4699-92fc-0f50497835bc" providerId="ADAL" clId="{082D1688-BB01-4A18-9AAD-41494A4385BA}" dt="2024-12-12T16:28:36.814" v="77" actId="20577"/>
        <pc:sldMkLst>
          <pc:docMk/>
          <pc:sldMk cId="2859631795" sldId="752"/>
        </pc:sldMkLst>
        <pc:graphicFrameChg chg="modGraphic">
          <ac:chgData name="Paola Elizabeth Cadena Ortuno" userId="0fe0c823-c7b9-4699-92fc-0f50497835bc" providerId="ADAL" clId="{082D1688-BB01-4A18-9AAD-41494A4385BA}" dt="2024-12-12T16:28:36.814" v="77" actId="20577"/>
          <ac:graphicFrameMkLst>
            <pc:docMk/>
            <pc:sldMk cId="2859631795" sldId="752"/>
            <ac:graphicFrameMk id="7" creationId="{00000000-0000-0000-0000-000000000000}"/>
          </ac:graphicFrameMkLst>
        </pc:graphicFrameChg>
      </pc:sldChg>
      <pc:sldChg chg="modSp mod">
        <pc:chgData name="Paola Elizabeth Cadena Ortuno" userId="0fe0c823-c7b9-4699-92fc-0f50497835bc" providerId="ADAL" clId="{082D1688-BB01-4A18-9AAD-41494A4385BA}" dt="2024-12-12T16:29:51.838" v="167" actId="255"/>
        <pc:sldMkLst>
          <pc:docMk/>
          <pc:sldMk cId="2455523241" sldId="755"/>
        </pc:sldMkLst>
        <pc:spChg chg="mod">
          <ac:chgData name="Paola Elizabeth Cadena Ortuno" userId="0fe0c823-c7b9-4699-92fc-0f50497835bc" providerId="ADAL" clId="{082D1688-BB01-4A18-9AAD-41494A4385BA}" dt="2024-12-12T16:29:32.046" v="163" actId="20577"/>
          <ac:spMkLst>
            <pc:docMk/>
            <pc:sldMk cId="2455523241" sldId="755"/>
            <ac:spMk id="6" creationId="{00000000-0000-0000-0000-000000000000}"/>
          </ac:spMkLst>
        </pc:spChg>
        <pc:graphicFrameChg chg="mod">
          <ac:chgData name="Paola Elizabeth Cadena Ortuno" userId="0fe0c823-c7b9-4699-92fc-0f50497835bc" providerId="ADAL" clId="{082D1688-BB01-4A18-9AAD-41494A4385BA}" dt="2024-12-12T16:29:51.838" v="167" actId="255"/>
          <ac:graphicFrameMkLst>
            <pc:docMk/>
            <pc:sldMk cId="2455523241" sldId="755"/>
            <ac:graphicFrameMk id="13" creationId="{00000000-0000-0000-0000-000000000000}"/>
          </ac:graphicFrameMkLst>
        </pc:graphicFrameChg>
      </pc:sldChg>
      <pc:sldChg chg="modSp">
        <pc:chgData name="Paola Elizabeth Cadena Ortuno" userId="0fe0c823-c7b9-4699-92fc-0f50497835bc" providerId="ADAL" clId="{082D1688-BB01-4A18-9AAD-41494A4385BA}" dt="2024-12-12T16:30:04.879" v="168" actId="255"/>
        <pc:sldMkLst>
          <pc:docMk/>
          <pc:sldMk cId="193668348" sldId="756"/>
        </pc:sldMkLst>
        <pc:graphicFrameChg chg="mod">
          <ac:chgData name="Paola Elizabeth Cadena Ortuno" userId="0fe0c823-c7b9-4699-92fc-0f50497835bc" providerId="ADAL" clId="{082D1688-BB01-4A18-9AAD-41494A4385BA}" dt="2024-12-12T16:30:04.879" v="168" actId="255"/>
          <ac:graphicFrameMkLst>
            <pc:docMk/>
            <pc:sldMk cId="193668348" sldId="756"/>
            <ac:graphicFrameMk id="7" creationId="{00000000-0000-0000-0000-000000000000}"/>
          </ac:graphicFrameMkLst>
        </pc:graphicFrameChg>
      </pc:sldChg>
      <pc:sldChg chg="modSp mod">
        <pc:chgData name="Paola Elizabeth Cadena Ortuno" userId="0fe0c823-c7b9-4699-92fc-0f50497835bc" providerId="ADAL" clId="{082D1688-BB01-4A18-9AAD-41494A4385BA}" dt="2024-12-12T17:38:43.809" v="252" actId="207"/>
        <pc:sldMkLst>
          <pc:docMk/>
          <pc:sldMk cId="2436957548" sldId="757"/>
        </pc:sldMkLst>
        <pc:spChg chg="mod">
          <ac:chgData name="Paola Elizabeth Cadena Ortuno" userId="0fe0c823-c7b9-4699-92fc-0f50497835bc" providerId="ADAL" clId="{082D1688-BB01-4A18-9AAD-41494A4385BA}" dt="2024-12-12T17:38:43.809" v="252" actId="207"/>
          <ac:spMkLst>
            <pc:docMk/>
            <pc:sldMk cId="2436957548" sldId="757"/>
            <ac:spMk id="5" creationId="{DCE3C315-B531-48AB-8CC4-DE4EAD823D5E}"/>
          </ac:spMkLst>
        </pc:spChg>
      </pc:sldChg>
      <pc:sldChg chg="delSp modSp mod">
        <pc:chgData name="Paola Elizabeth Cadena Ortuno" userId="0fe0c823-c7b9-4699-92fc-0f50497835bc" providerId="ADAL" clId="{082D1688-BB01-4A18-9AAD-41494A4385BA}" dt="2024-12-12T16:34:13.992" v="246" actId="14100"/>
        <pc:sldMkLst>
          <pc:docMk/>
          <pc:sldMk cId="1977376402" sldId="758"/>
        </pc:sldMkLst>
        <pc:spChg chg="mod">
          <ac:chgData name="Paola Elizabeth Cadena Ortuno" userId="0fe0c823-c7b9-4699-92fc-0f50497835bc" providerId="ADAL" clId="{082D1688-BB01-4A18-9AAD-41494A4385BA}" dt="2024-12-12T16:34:13.992" v="246" actId="14100"/>
          <ac:spMkLst>
            <pc:docMk/>
            <pc:sldMk cId="1977376402" sldId="758"/>
            <ac:spMk id="3" creationId="{00000000-0000-0000-0000-000000000000}"/>
          </ac:spMkLst>
        </pc:spChg>
        <pc:spChg chg="del">
          <ac:chgData name="Paola Elizabeth Cadena Ortuno" userId="0fe0c823-c7b9-4699-92fc-0f50497835bc" providerId="ADAL" clId="{082D1688-BB01-4A18-9AAD-41494A4385BA}" dt="2024-12-12T16:31:53.358" v="235" actId="478"/>
          <ac:spMkLst>
            <pc:docMk/>
            <pc:sldMk cId="1977376402" sldId="758"/>
            <ac:spMk id="4" creationId="{00000000-0000-0000-0000-000000000000}"/>
          </ac:spMkLst>
        </pc:spChg>
      </pc:sldChg>
      <pc:sldChg chg="delSp modSp mod">
        <pc:chgData name="Paola Elizabeth Cadena Ortuno" userId="0fe0c823-c7b9-4699-92fc-0f50497835bc" providerId="ADAL" clId="{082D1688-BB01-4A18-9AAD-41494A4385BA}" dt="2024-12-12T16:31:49.152" v="234" actId="478"/>
        <pc:sldMkLst>
          <pc:docMk/>
          <pc:sldMk cId="3985013116" sldId="759"/>
        </pc:sldMkLst>
        <pc:spChg chg="mod">
          <ac:chgData name="Paola Elizabeth Cadena Ortuno" userId="0fe0c823-c7b9-4699-92fc-0f50497835bc" providerId="ADAL" clId="{082D1688-BB01-4A18-9AAD-41494A4385BA}" dt="2024-12-12T16:30:57.354" v="174" actId="113"/>
          <ac:spMkLst>
            <pc:docMk/>
            <pc:sldMk cId="3985013116" sldId="759"/>
            <ac:spMk id="3" creationId="{00000000-0000-0000-0000-000000000000}"/>
          </ac:spMkLst>
        </pc:spChg>
        <pc:spChg chg="del mod">
          <ac:chgData name="Paola Elizabeth Cadena Ortuno" userId="0fe0c823-c7b9-4699-92fc-0f50497835bc" providerId="ADAL" clId="{082D1688-BB01-4A18-9AAD-41494A4385BA}" dt="2024-12-12T16:31:49.152" v="234" actId="478"/>
          <ac:spMkLst>
            <pc:docMk/>
            <pc:sldMk cId="3985013116" sldId="759"/>
            <ac:spMk id="4" creationId="{00000000-0000-0000-0000-000000000000}"/>
          </ac:spMkLst>
        </pc:spChg>
      </pc:sldChg>
      <pc:sldChg chg="modSp mod">
        <pc:chgData name="Paola Elizabeth Cadena Ortuno" userId="0fe0c823-c7b9-4699-92fc-0f50497835bc" providerId="ADAL" clId="{082D1688-BB01-4A18-9AAD-41494A4385BA}" dt="2024-12-12T16:34:58.255" v="250"/>
        <pc:sldMkLst>
          <pc:docMk/>
          <pc:sldMk cId="2319217492" sldId="760"/>
        </pc:sldMkLst>
        <pc:spChg chg="mod">
          <ac:chgData name="Paola Elizabeth Cadena Ortuno" userId="0fe0c823-c7b9-4699-92fc-0f50497835bc" providerId="ADAL" clId="{082D1688-BB01-4A18-9AAD-41494A4385BA}" dt="2024-12-12T16:34:42.944" v="247" actId="1076"/>
          <ac:spMkLst>
            <pc:docMk/>
            <pc:sldMk cId="2319217492" sldId="760"/>
            <ac:spMk id="7" creationId="{133D228D-5C48-6F59-673D-A538B3FF7887}"/>
          </ac:spMkLst>
        </pc:spChg>
        <pc:graphicFrameChg chg="mod">
          <ac:chgData name="Paola Elizabeth Cadena Ortuno" userId="0fe0c823-c7b9-4699-92fc-0f50497835bc" providerId="ADAL" clId="{082D1688-BB01-4A18-9AAD-41494A4385BA}" dt="2024-12-12T16:34:58.255" v="250"/>
          <ac:graphicFrameMkLst>
            <pc:docMk/>
            <pc:sldMk cId="2319217492" sldId="760"/>
            <ac:graphicFrameMk id="11" creationId="{00000000-0000-0000-0000-000000000000}"/>
          </ac:graphicFrameMkLst>
        </pc:graphicFrameChg>
      </pc:sldChg>
      <pc:sldChg chg="modSp">
        <pc:chgData name="Paola Elizabeth Cadena Ortuno" userId="0fe0c823-c7b9-4699-92fc-0f50497835bc" providerId="ADAL" clId="{082D1688-BB01-4A18-9AAD-41494A4385BA}" dt="2024-12-12T16:35:17.041" v="251" actId="207"/>
        <pc:sldMkLst>
          <pc:docMk/>
          <pc:sldMk cId="3492499879" sldId="761"/>
        </pc:sldMkLst>
        <pc:graphicFrameChg chg="mod">
          <ac:chgData name="Paola Elizabeth Cadena Ortuno" userId="0fe0c823-c7b9-4699-92fc-0f50497835bc" providerId="ADAL" clId="{082D1688-BB01-4A18-9AAD-41494A4385BA}" dt="2024-12-12T16:35:17.041" v="251" actId="207"/>
          <ac:graphicFrameMkLst>
            <pc:docMk/>
            <pc:sldMk cId="3492499879" sldId="761"/>
            <ac:graphicFrameMk id="8" creationId="{00000000-0000-0000-0000-000000000000}"/>
          </ac:graphicFrameMkLst>
        </pc:graphicFrameChg>
      </pc:sldChg>
      <pc:sldChg chg="modSp mod">
        <pc:chgData name="Paola Elizabeth Cadena Ortuno" userId="0fe0c823-c7b9-4699-92fc-0f50497835bc" providerId="ADAL" clId="{082D1688-BB01-4A18-9AAD-41494A4385BA}" dt="2024-12-12T17:39:38.393" v="265" actId="113"/>
        <pc:sldMkLst>
          <pc:docMk/>
          <pc:sldMk cId="3045647422" sldId="762"/>
        </pc:sldMkLst>
        <pc:graphicFrameChg chg="mod modGraphic">
          <ac:chgData name="Paola Elizabeth Cadena Ortuno" userId="0fe0c823-c7b9-4699-92fc-0f50497835bc" providerId="ADAL" clId="{082D1688-BB01-4A18-9AAD-41494A4385BA}" dt="2024-12-12T17:39:38.393" v="265" actId="113"/>
          <ac:graphicFrameMkLst>
            <pc:docMk/>
            <pc:sldMk cId="3045647422" sldId="762"/>
            <ac:graphicFrameMk id="5" creationId="{00000000-0000-0000-0000-000000000000}"/>
          </ac:graphicFrameMkLst>
        </pc:graphicFrameChg>
      </pc:sldChg>
    </pc:docChg>
  </pc:docChgLst>
  <pc:docChgLst>
    <pc:chgData name="Paola Elizabeth Cadena Ortuno" userId="0fe0c823-c7b9-4699-92fc-0f50497835bc" providerId="ADAL" clId="{648291DA-DCCF-49F7-B987-B748A70FFE4D}"/>
    <pc:docChg chg="modSld">
      <pc:chgData name="Paola Elizabeth Cadena Ortuno" userId="0fe0c823-c7b9-4699-92fc-0f50497835bc" providerId="ADAL" clId="{648291DA-DCCF-49F7-B987-B748A70FFE4D}" dt="2024-07-04T18:00:46.635" v="0" actId="1036"/>
      <pc:docMkLst>
        <pc:docMk/>
      </pc:docMkLst>
      <pc:sldChg chg="modSp mod">
        <pc:chgData name="Paola Elizabeth Cadena Ortuno" userId="0fe0c823-c7b9-4699-92fc-0f50497835bc" providerId="ADAL" clId="{648291DA-DCCF-49F7-B987-B748A70FFE4D}" dt="2024-07-04T18:00:46.635" v="0" actId="1036"/>
        <pc:sldMkLst>
          <pc:docMk/>
          <pc:sldMk cId="2436957548" sldId="757"/>
        </pc:sldMkLst>
        <pc:picChg chg="mod">
          <ac:chgData name="Paola Elizabeth Cadena Ortuno" userId="0fe0c823-c7b9-4699-92fc-0f50497835bc" providerId="ADAL" clId="{648291DA-DCCF-49F7-B987-B748A70FFE4D}" dt="2024-07-04T18:00:46.635" v="0" actId="1036"/>
          <ac:picMkLst>
            <pc:docMk/>
            <pc:sldMk cId="2436957548" sldId="757"/>
            <ac:picMk id="4" creationId="{CDE542E6-A866-48EC-B13E-DF247129354C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56027802387206"/>
          <c:y val="0"/>
          <c:w val="0.97550890677247104"/>
          <c:h val="0.75973527758226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Modelo de Equidad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70%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_-* #,##0.00\ _€_-;\-* #,##0.00\ _€_-;_-* \-??\ _€_-;_-@_-</c:formatCode>
                <c:ptCount val="4"/>
                <c:pt idx="0">
                  <c:v>602712940.34000003</c:v>
                </c:pt>
                <c:pt idx="1">
                  <c:v>745903893</c:v>
                </c:pt>
                <c:pt idx="2">
                  <c:v>873519787.78999996</c:v>
                </c:pt>
                <c:pt idx="3">
                  <c:v>760297122.05999994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9-4500-B8D1-FAC684A30DB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Financiamiento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Hoja1!$C$2:$C$5</c:f>
              <c:numCache>
                <c:formatCode>_-* #,##0.00\ _€_-;\-* #,##0.00\ _€_-;_-* \-??\ _€_-;_-@_-</c:formatCode>
                <c:ptCount val="4"/>
                <c:pt idx="0">
                  <c:v>274242328.04000002</c:v>
                </c:pt>
                <c:pt idx="1">
                  <c:v>274246041.24000001</c:v>
                </c:pt>
                <c:pt idx="2">
                  <c:v>182369549.93999997</c:v>
                </c:pt>
                <c:pt idx="3">
                  <c:v>223784958.63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19-4500-B8D1-FAC684A30DB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Ingresos Propios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Hoja1!$D$2:$D$5</c:f>
              <c:numCache>
                <c:formatCode>_-* #,##0.00\ _€_-;\-* #,##0.00\ _€_-;_-* \-??\ _€_-;_-@_-</c:formatCode>
                <c:ptCount val="4"/>
                <c:pt idx="0">
                  <c:v>30903296.719999999</c:v>
                </c:pt>
                <c:pt idx="1">
                  <c:v>36868203.309999995</c:v>
                </c:pt>
                <c:pt idx="2">
                  <c:v>47891424.909999996</c:v>
                </c:pt>
                <c:pt idx="3">
                  <c:v>57287562.020000003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19-4500-B8D1-FAC684A30DB9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Fondo de inversión petrolera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Hoja1!$E$2:$E$5</c:f>
              <c:numCache>
                <c:formatCode>_-* #,##0.00\ _€_-;\-* #,##0.00\ _€_-;_-* \-??\ _€_-;_-@_-</c:formatCode>
                <c:ptCount val="4"/>
                <c:pt idx="0">
                  <c:v>22590743.719999999</c:v>
                </c:pt>
                <c:pt idx="1">
                  <c:v>30704893.259999998</c:v>
                </c:pt>
                <c:pt idx="2">
                  <c:v>35930250.649999999</c:v>
                </c:pt>
                <c:pt idx="3">
                  <c:v>32882872.759999998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33-4341-9050-62182CC18321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Riego y Drenaje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Hoja1!$F$2:$F$5</c:f>
              <c:numCache>
                <c:formatCode>_-* #,##0.00\ _€_-;\-* #,##0.00\ _€_-;_-* \-??\ _€_-;_-@_-</c:formatCode>
                <c:ptCount val="4"/>
                <c:pt idx="0">
                  <c:v>21096936.43</c:v>
                </c:pt>
                <c:pt idx="1">
                  <c:v>30304460.970000003</c:v>
                </c:pt>
                <c:pt idx="2">
                  <c:v>48229249.969999999</c:v>
                </c:pt>
                <c:pt idx="3">
                  <c:v>17804821.489999998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33-4341-9050-62182CC18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4643536"/>
        <c:axId val="-14645712"/>
      </c:barChart>
      <c:catAx>
        <c:axId val="-1464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-14645712"/>
        <c:crosses val="autoZero"/>
        <c:auto val="1"/>
        <c:lblAlgn val="ctr"/>
        <c:lblOffset val="100"/>
        <c:noMultiLvlLbl val="0"/>
      </c:catAx>
      <c:valAx>
        <c:axId val="-14645712"/>
        <c:scaling>
          <c:orientation val="minMax"/>
        </c:scaling>
        <c:delete val="1"/>
        <c:axPos val="l"/>
        <c:numFmt formatCode="_-* #,##0.00\ _€_-;\-* #,##0.00\ _€_-;_-* \-??\ _€_-;_-@_-" sourceLinked="1"/>
        <c:majorTickMark val="none"/>
        <c:minorTickMark val="none"/>
        <c:tickLblPos val="nextTo"/>
        <c:crossAx val="-146435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56027802387206"/>
          <c:y val="0"/>
          <c:w val="0.97550890677247104"/>
          <c:h val="0.75973527758226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Modelo de Equidad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88%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87%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_-* #,##0.00\ _€_-;\-* #,##0.00\ _€_-;_-* \-??\ _€_-;_-@_-</c:formatCode>
                <c:ptCount val="4"/>
                <c:pt idx="0">
                  <c:v>602712940.34000003</c:v>
                </c:pt>
                <c:pt idx="1">
                  <c:v>745903893</c:v>
                </c:pt>
                <c:pt idx="2">
                  <c:v>873519787.78999996</c:v>
                </c:pt>
                <c:pt idx="3">
                  <c:v>760297122.05999994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9-4500-B8D1-FAC684A30DB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Ingresos Propios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Hoja1!$C$2:$C$5</c:f>
              <c:numCache>
                <c:formatCode>_-* #,##0.00\ _€_-;\-* #,##0.00\ _€_-;_-* \-??\ _€_-;_-@_-</c:formatCode>
                <c:ptCount val="4"/>
                <c:pt idx="0">
                  <c:v>30903296.719999999</c:v>
                </c:pt>
                <c:pt idx="1">
                  <c:v>36868203.309999995</c:v>
                </c:pt>
                <c:pt idx="2">
                  <c:v>47891424.909999996</c:v>
                </c:pt>
                <c:pt idx="3">
                  <c:v>57287562.020000003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19-4500-B8D1-FAC684A30DB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Fondo de inversión petrolera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Hoja1!$D$2:$D$5</c:f>
              <c:numCache>
                <c:formatCode>_-* #,##0.00\ _€_-;\-* #,##0.00\ _€_-;_-* \-??\ _€_-;_-@_-</c:formatCode>
                <c:ptCount val="4"/>
                <c:pt idx="0">
                  <c:v>22590743.719999999</c:v>
                </c:pt>
                <c:pt idx="1">
                  <c:v>30704893.259999998</c:v>
                </c:pt>
                <c:pt idx="2">
                  <c:v>35930250.649999999</c:v>
                </c:pt>
                <c:pt idx="3">
                  <c:v>32882872.759999998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19-4500-B8D1-FAC684A30DB9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Riego y Drenaje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433-4341-9050-62182CC183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8433-4341-9050-62182CC183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8433-4341-9050-62182CC183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8433-4341-9050-62182CC1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Hoja1!$E$2:$E$5</c:f>
              <c:numCache>
                <c:formatCode>_-* #,##0.00\ _€_-;\-* #,##0.00\ _€_-;_-* \-??\ _€_-;_-@_-</c:formatCode>
                <c:ptCount val="4"/>
                <c:pt idx="0">
                  <c:v>21096936.43</c:v>
                </c:pt>
                <c:pt idx="1">
                  <c:v>30304460.970000003</c:v>
                </c:pt>
                <c:pt idx="2">
                  <c:v>48229249.969999999</c:v>
                </c:pt>
                <c:pt idx="3">
                  <c:v>17804821.489999998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33-4341-9050-62182CC18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4643536"/>
        <c:axId val="-14645712"/>
      </c:barChart>
      <c:catAx>
        <c:axId val="-1464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-14645712"/>
        <c:crosses val="autoZero"/>
        <c:auto val="1"/>
        <c:lblAlgn val="ctr"/>
        <c:lblOffset val="100"/>
        <c:noMultiLvlLbl val="0"/>
      </c:catAx>
      <c:valAx>
        <c:axId val="-14645712"/>
        <c:scaling>
          <c:orientation val="minMax"/>
        </c:scaling>
        <c:delete val="1"/>
        <c:axPos val="l"/>
        <c:numFmt formatCode="_-* #,##0.00\ _€_-;\-* #,##0.00\ _€_-;_-* \-??\ _€_-;_-@_-" sourceLinked="1"/>
        <c:majorTickMark val="none"/>
        <c:minorTickMark val="none"/>
        <c:tickLblPos val="nextTo"/>
        <c:crossAx val="-146435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cap="all" spc="5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s-EC">
                <a:solidFill>
                  <a:srgbClr val="002060"/>
                </a:solidFill>
              </a:rPr>
              <a:t>INGRESOS PROPIOS: TASAS Y CONTRIBUCIONES, IMPUESTOS Y VENTA DE BIENES Y SERVICIOS</a:t>
            </a:r>
          </a:p>
        </c:rich>
      </c:tx>
      <c:layout>
        <c:manualLayout>
          <c:xMode val="edge"/>
          <c:yMode val="edge"/>
          <c:x val="0.12565572045409149"/>
          <c:y val="3.18722136661716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cap="all" spc="5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s-EC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420372502628224E-2"/>
          <c:y val="2.0595145132999444E-2"/>
          <c:w val="0.80276672073204747"/>
          <c:h val="0.715200516998239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TASAS Y CONTRIBUCIONES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#,##0.00</c:formatCode>
                <c:ptCount val="4"/>
                <c:pt idx="0">
                  <c:v>28282801.239999998</c:v>
                </c:pt>
                <c:pt idx="1">
                  <c:v>32862997.759999998</c:v>
                </c:pt>
                <c:pt idx="2">
                  <c:v>42811491.880000003</c:v>
                </c:pt>
                <c:pt idx="3">
                  <c:v>52847055.289999999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6-493E-9AAC-8308B6B8A0A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IMPUESTOS (ALCABALA)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Hoja1!$C$2:$C$5</c:f>
              <c:numCache>
                <c:formatCode>#,##0.00</c:formatCode>
                <c:ptCount val="4"/>
                <c:pt idx="0">
                  <c:v>1734218.39</c:v>
                </c:pt>
                <c:pt idx="1">
                  <c:v>2993396.84</c:v>
                </c:pt>
                <c:pt idx="2">
                  <c:v>3444429.98</c:v>
                </c:pt>
                <c:pt idx="3">
                  <c:v>3112468.25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26-493E-9AAC-8308B6B8A0A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VENTA DE BIENES Y SERVICIOS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Hoja1!$D$2:$D$5</c:f>
              <c:numCache>
                <c:formatCode>#,##0.00</c:formatCode>
                <c:ptCount val="4"/>
                <c:pt idx="0">
                  <c:v>886277.09</c:v>
                </c:pt>
                <c:pt idx="1">
                  <c:v>1011808.71</c:v>
                </c:pt>
                <c:pt idx="2">
                  <c:v>1635503.05</c:v>
                </c:pt>
                <c:pt idx="3">
                  <c:v>1328038.48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26-493E-9AAC-8308B6B8A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shape val="box"/>
        <c:axId val="-14640816"/>
        <c:axId val="-14654416"/>
        <c:axId val="0"/>
      </c:bar3DChart>
      <c:catAx>
        <c:axId val="-14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-14654416"/>
        <c:crosses val="autoZero"/>
        <c:auto val="1"/>
        <c:lblAlgn val="ctr"/>
        <c:lblOffset val="100"/>
        <c:noMultiLvlLbl val="0"/>
      </c:catAx>
      <c:valAx>
        <c:axId val="-1465441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-146408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/>
      </a:pPr>
      <a:endParaRPr lang="es-EC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INGRESOS POR TASAS Y CONTRIBUCIONES 2020</a:t>
            </a:r>
            <a:r>
              <a:rPr lang="en-US" sz="2400" b="0" baseline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- 2023</a:t>
            </a:r>
            <a:endParaRPr lang="en-US" sz="24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4013640324329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s-EC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7447745060404816"/>
          <c:y val="0.10507055061614297"/>
          <c:w val="0.72552256439714147"/>
          <c:h val="0.8932670162789169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elete val="1"/>
          </c:dLbls>
          <c:cat>
            <c:strRef>
              <c:f>Hoja1!$A$2:$A$9</c:f>
              <c:strCache>
                <c:ptCount val="8"/>
                <c:pt idx="0">
                  <c:v>PEAJE</c:v>
                </c:pt>
                <c:pt idx="1">
                  <c:v>RODEJE DE VEHICULOS MOTORIZADOS (CEM PICHINCHA)</c:v>
                </c:pt>
                <c:pt idx="2">
                  <c:v>APERTURA PAVIMENTACION ENSANCHE Y CONSTRUCCION DE VIAS DE TODA CLASE- CEM VIAL</c:v>
                </c:pt>
                <c:pt idx="3">
                  <c:v>CONCESIONES VIALES</c:v>
                </c:pt>
                <c:pt idx="4">
                  <c:v>PRESTACIÓN DE SERVICIOS</c:v>
                </c:pt>
                <c:pt idx="5">
                  <c:v>PERMISOS, LICENCIAS Y PATENTES</c:v>
                </c:pt>
                <c:pt idx="6">
                  <c:v>VENTA DE BASES</c:v>
                </c:pt>
                <c:pt idx="7">
                  <c:v>ACCESO A LUGARES PUBLICOS</c:v>
                </c:pt>
              </c:strCache>
            </c:strRef>
          </c:cat>
          <c:val>
            <c:numRef>
              <c:f>Hoja1!$B$2:$B$9</c:f>
              <c:numCache>
                <c:formatCode>#,##0.00</c:formatCode>
                <c:ptCount val="8"/>
                <c:pt idx="0">
                  <c:v>18708945.119999997</c:v>
                </c:pt>
                <c:pt idx="1">
                  <c:v>46988.61</c:v>
                </c:pt>
                <c:pt idx="2">
                  <c:v>5977630.0300000003</c:v>
                </c:pt>
                <c:pt idx="3">
                  <c:v>1041447.84</c:v>
                </c:pt>
                <c:pt idx="4">
                  <c:v>503560.97</c:v>
                </c:pt>
                <c:pt idx="5">
                  <c:v>747411.69000000006</c:v>
                </c:pt>
                <c:pt idx="6">
                  <c:v>314608.09000000003</c:v>
                </c:pt>
                <c:pt idx="7">
                  <c:v>30089.93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F5-4CA3-B4E5-9F60E794B0D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elete val="1"/>
          </c:dLbls>
          <c:cat>
            <c:strRef>
              <c:f>Hoja1!$A$2:$A$9</c:f>
              <c:strCache>
                <c:ptCount val="8"/>
                <c:pt idx="0">
                  <c:v>PEAJE</c:v>
                </c:pt>
                <c:pt idx="1">
                  <c:v>RODEJE DE VEHICULOS MOTORIZADOS (CEM PICHINCHA)</c:v>
                </c:pt>
                <c:pt idx="2">
                  <c:v>APERTURA PAVIMENTACION ENSANCHE Y CONSTRUCCION DE VIAS DE TODA CLASE- CEM VIAL</c:v>
                </c:pt>
                <c:pt idx="3">
                  <c:v>CONCESIONES VIALES</c:v>
                </c:pt>
                <c:pt idx="4">
                  <c:v>PRESTACIÓN DE SERVICIOS</c:v>
                </c:pt>
                <c:pt idx="5">
                  <c:v>PERMISOS, LICENCIAS Y PATENTES</c:v>
                </c:pt>
                <c:pt idx="6">
                  <c:v>VENTA DE BASES</c:v>
                </c:pt>
                <c:pt idx="7">
                  <c:v>ACCESO A LUGARES PUBLICOS</c:v>
                </c:pt>
              </c:strCache>
            </c:strRef>
          </c:cat>
          <c:val>
            <c:numRef>
              <c:f>Hoja1!$C$2:$C$9</c:f>
              <c:numCache>
                <c:formatCode>#,##0.00</c:formatCode>
                <c:ptCount val="8"/>
                <c:pt idx="0">
                  <c:v>21725621.77</c:v>
                </c:pt>
                <c:pt idx="1">
                  <c:v>19779.93</c:v>
                </c:pt>
                <c:pt idx="2">
                  <c:v>6277227.0899999999</c:v>
                </c:pt>
                <c:pt idx="3">
                  <c:v>1409237.8</c:v>
                </c:pt>
                <c:pt idx="4">
                  <c:v>632494.35</c:v>
                </c:pt>
                <c:pt idx="5">
                  <c:v>1235900.5299999998</c:v>
                </c:pt>
                <c:pt idx="6">
                  <c:v>312708.03000000003</c:v>
                </c:pt>
                <c:pt idx="7">
                  <c:v>33267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DB-4BF9-A7C0-B32080167CA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elete val="1"/>
          </c:dLbls>
          <c:cat>
            <c:strRef>
              <c:f>Hoja1!$A$2:$A$9</c:f>
              <c:strCache>
                <c:ptCount val="8"/>
                <c:pt idx="0">
                  <c:v>PEAJE</c:v>
                </c:pt>
                <c:pt idx="1">
                  <c:v>RODEJE DE VEHICULOS MOTORIZADOS (CEM PICHINCHA)</c:v>
                </c:pt>
                <c:pt idx="2">
                  <c:v>APERTURA PAVIMENTACION ENSANCHE Y CONSTRUCCION DE VIAS DE TODA CLASE- CEM VIAL</c:v>
                </c:pt>
                <c:pt idx="3">
                  <c:v>CONCESIONES VIALES</c:v>
                </c:pt>
                <c:pt idx="4">
                  <c:v>PRESTACIÓN DE SERVICIOS</c:v>
                </c:pt>
                <c:pt idx="5">
                  <c:v>PERMISOS, LICENCIAS Y PATENTES</c:v>
                </c:pt>
                <c:pt idx="6">
                  <c:v>VENTA DE BASES</c:v>
                </c:pt>
                <c:pt idx="7">
                  <c:v>ACCESO A LUGARES PUBLICOS</c:v>
                </c:pt>
              </c:strCache>
            </c:strRef>
          </c:cat>
          <c:val>
            <c:numRef>
              <c:f>Hoja1!$D$2:$D$9</c:f>
              <c:numCache>
                <c:formatCode>#,##0.00</c:formatCode>
                <c:ptCount val="8"/>
                <c:pt idx="0">
                  <c:v>22926200.68</c:v>
                </c:pt>
                <c:pt idx="1">
                  <c:v>7914765.1600000001</c:v>
                </c:pt>
                <c:pt idx="2">
                  <c:v>5895314.79</c:v>
                </c:pt>
                <c:pt idx="3">
                  <c:v>1464755.94</c:v>
                </c:pt>
                <c:pt idx="4">
                  <c:v>1404101.06</c:v>
                </c:pt>
                <c:pt idx="5">
                  <c:v>1235937.03</c:v>
                </c:pt>
                <c:pt idx="6">
                  <c:v>714580.97</c:v>
                </c:pt>
                <c:pt idx="7">
                  <c:v>41991.950000000004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14DB-4BF9-A7C0-B32080167CA3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elete val="1"/>
          </c:dLbls>
          <c:cat>
            <c:strRef>
              <c:f>Hoja1!$A$2:$A$9</c:f>
              <c:strCache>
                <c:ptCount val="8"/>
                <c:pt idx="0">
                  <c:v>PEAJE</c:v>
                </c:pt>
                <c:pt idx="1">
                  <c:v>RODEJE DE VEHICULOS MOTORIZADOS (CEM PICHINCHA)</c:v>
                </c:pt>
                <c:pt idx="2">
                  <c:v>APERTURA PAVIMENTACION ENSANCHE Y CONSTRUCCION DE VIAS DE TODA CLASE- CEM VIAL</c:v>
                </c:pt>
                <c:pt idx="3">
                  <c:v>CONCESIONES VIALES</c:v>
                </c:pt>
                <c:pt idx="4">
                  <c:v>PRESTACIÓN DE SERVICIOS</c:v>
                </c:pt>
                <c:pt idx="5">
                  <c:v>PERMISOS, LICENCIAS Y PATENTES</c:v>
                </c:pt>
                <c:pt idx="6">
                  <c:v>VENTA DE BASES</c:v>
                </c:pt>
                <c:pt idx="7">
                  <c:v>ACCESO A LUGARES PUBLICOS</c:v>
                </c:pt>
              </c:strCache>
            </c:strRef>
          </c:cat>
          <c:val>
            <c:numRef>
              <c:f>Hoja1!$E$2:$E$9</c:f>
              <c:numCache>
                <c:formatCode>#,##0.00</c:formatCode>
                <c:ptCount val="8"/>
                <c:pt idx="0">
                  <c:v>30458804.380000003</c:v>
                </c:pt>
                <c:pt idx="1">
                  <c:v>10083744.01</c:v>
                </c:pt>
                <c:pt idx="2">
                  <c:v>6429582.5999999996</c:v>
                </c:pt>
                <c:pt idx="3">
                  <c:v>1488855.37</c:v>
                </c:pt>
                <c:pt idx="4">
                  <c:v>1349642.48</c:v>
                </c:pt>
                <c:pt idx="5">
                  <c:v>1111308</c:v>
                </c:pt>
                <c:pt idx="6">
                  <c:v>341918.48</c:v>
                </c:pt>
                <c:pt idx="7">
                  <c:v>64741.91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DB-4BF9-A7C0-B32080167C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box"/>
        <c:axId val="-14642992"/>
        <c:axId val="-14653328"/>
        <c:axId val="0"/>
      </c:bar3DChart>
      <c:valAx>
        <c:axId val="-1465332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-14642992"/>
        <c:crosses val="autoZero"/>
        <c:crossBetween val="between"/>
      </c:valAx>
      <c:catAx>
        <c:axId val="-1464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-14653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C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CHIMBORAZO</c:v>
                </c:pt>
                <c:pt idx="1">
                  <c:v>COTOPAXI</c:v>
                </c:pt>
                <c:pt idx="2">
                  <c:v>IMBABURA</c:v>
                </c:pt>
                <c:pt idx="3">
                  <c:v>LOS RIOS</c:v>
                </c:pt>
                <c:pt idx="4">
                  <c:v>MANABI</c:v>
                </c:pt>
                <c:pt idx="5">
                  <c:v>PASTAZA</c:v>
                </c:pt>
                <c:pt idx="6">
                  <c:v>TUNGURAHUA</c:v>
                </c:pt>
                <c:pt idx="7">
                  <c:v>PICHINCHA</c:v>
                </c:pt>
              </c:strCache>
            </c:strRef>
          </c:cat>
          <c:val>
            <c:numRef>
              <c:f>Hoja1!$B$2:$B$9</c:f>
              <c:numCache>
                <c:formatCode>#,##0.00</c:formatCode>
                <c:ptCount val="8"/>
                <c:pt idx="0">
                  <c:v>1024394.22</c:v>
                </c:pt>
                <c:pt idx="1">
                  <c:v>980532.86</c:v>
                </c:pt>
                <c:pt idx="2">
                  <c:v>518915.16</c:v>
                </c:pt>
                <c:pt idx="3">
                  <c:v>429.45</c:v>
                </c:pt>
                <c:pt idx="4">
                  <c:v>2030708.56</c:v>
                </c:pt>
                <c:pt idx="5">
                  <c:v>161372</c:v>
                </c:pt>
                <c:pt idx="6">
                  <c:v>1261277.78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60-43B6-87E8-12A7D79AD68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CHIMBORAZO</c:v>
                </c:pt>
                <c:pt idx="1">
                  <c:v>COTOPAXI</c:v>
                </c:pt>
                <c:pt idx="2">
                  <c:v>IMBABURA</c:v>
                </c:pt>
                <c:pt idx="3">
                  <c:v>LOS RIOS</c:v>
                </c:pt>
                <c:pt idx="4">
                  <c:v>MANABI</c:v>
                </c:pt>
                <c:pt idx="5">
                  <c:v>PASTAZA</c:v>
                </c:pt>
                <c:pt idx="6">
                  <c:v>TUNGURAHUA</c:v>
                </c:pt>
                <c:pt idx="7">
                  <c:v>PICHINCHA</c:v>
                </c:pt>
              </c:strCache>
            </c:strRef>
          </c:cat>
          <c:val>
            <c:numRef>
              <c:f>Hoja1!$C$2:$C$9</c:f>
              <c:numCache>
                <c:formatCode>#,##0.00</c:formatCode>
                <c:ptCount val="8"/>
                <c:pt idx="0">
                  <c:v>1300237.6600000001</c:v>
                </c:pt>
                <c:pt idx="1">
                  <c:v>1225838.95</c:v>
                </c:pt>
                <c:pt idx="2">
                  <c:v>525420</c:v>
                </c:pt>
                <c:pt idx="3">
                  <c:v>188.19</c:v>
                </c:pt>
                <c:pt idx="4">
                  <c:v>1676010.29</c:v>
                </c:pt>
                <c:pt idx="5">
                  <c:v>188046</c:v>
                </c:pt>
                <c:pt idx="6">
                  <c:v>1361486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60-43B6-87E8-12A7D79AD68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CHIMBORAZO</c:v>
                </c:pt>
                <c:pt idx="1">
                  <c:v>COTOPAXI</c:v>
                </c:pt>
                <c:pt idx="2">
                  <c:v>IMBABURA</c:v>
                </c:pt>
                <c:pt idx="3">
                  <c:v>LOS RIOS</c:v>
                </c:pt>
                <c:pt idx="4">
                  <c:v>MANABI</c:v>
                </c:pt>
                <c:pt idx="5">
                  <c:v>PASTAZA</c:v>
                </c:pt>
                <c:pt idx="6">
                  <c:v>TUNGURAHUA</c:v>
                </c:pt>
                <c:pt idx="7">
                  <c:v>PICHINCHA</c:v>
                </c:pt>
              </c:strCache>
            </c:strRef>
          </c:cat>
          <c:val>
            <c:numRef>
              <c:f>Hoja1!$D$2:$D$9</c:f>
              <c:numCache>
                <c:formatCode>#,##0.00</c:formatCode>
                <c:ptCount val="8"/>
                <c:pt idx="0">
                  <c:v>1104143.75</c:v>
                </c:pt>
                <c:pt idx="1">
                  <c:v>1275999.26</c:v>
                </c:pt>
                <c:pt idx="2">
                  <c:v>435524.32</c:v>
                </c:pt>
                <c:pt idx="3">
                  <c:v>4689.5200000000004</c:v>
                </c:pt>
                <c:pt idx="4">
                  <c:v>1691267.07</c:v>
                </c:pt>
                <c:pt idx="5">
                  <c:v>200136</c:v>
                </c:pt>
                <c:pt idx="6">
                  <c:v>1182792</c:v>
                </c:pt>
                <c:pt idx="7">
                  <c:v>7914479.9400000004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60-43B6-87E8-12A7D79AD68D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CHIMBORAZO</c:v>
                </c:pt>
                <c:pt idx="1">
                  <c:v>COTOPAXI</c:v>
                </c:pt>
                <c:pt idx="2">
                  <c:v>IMBABURA</c:v>
                </c:pt>
                <c:pt idx="3">
                  <c:v>LOS RIOS</c:v>
                </c:pt>
                <c:pt idx="4">
                  <c:v>MANABI</c:v>
                </c:pt>
                <c:pt idx="5">
                  <c:v>PASTAZA</c:v>
                </c:pt>
                <c:pt idx="6">
                  <c:v>TUNGURAHUA</c:v>
                </c:pt>
                <c:pt idx="7">
                  <c:v>PICHINCHA</c:v>
                </c:pt>
              </c:strCache>
            </c:strRef>
          </c:cat>
          <c:val>
            <c:numRef>
              <c:f>Hoja1!$E$2:$E$9</c:f>
              <c:numCache>
                <c:formatCode>#,##0.00</c:formatCode>
                <c:ptCount val="8"/>
                <c:pt idx="0">
                  <c:v>1339856.8599999999</c:v>
                </c:pt>
                <c:pt idx="1">
                  <c:v>1089242.48</c:v>
                </c:pt>
                <c:pt idx="2">
                  <c:v>782100.74</c:v>
                </c:pt>
                <c:pt idx="4">
                  <c:v>1695595.3399999999</c:v>
                </c:pt>
                <c:pt idx="5">
                  <c:v>213747.18</c:v>
                </c:pt>
                <c:pt idx="6">
                  <c:v>1309040</c:v>
                </c:pt>
                <c:pt idx="7">
                  <c:v>10075574.91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60-43B6-87E8-12A7D79AD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3610959"/>
        <c:axId val="1243602639"/>
      </c:barChart>
      <c:catAx>
        <c:axId val="12436109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1243602639"/>
        <c:crosses val="autoZero"/>
        <c:auto val="1"/>
        <c:lblAlgn val="ctr"/>
        <c:lblOffset val="100"/>
        <c:noMultiLvlLbl val="0"/>
      </c:catAx>
      <c:valAx>
        <c:axId val="1243602639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124361095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 ALCABALAS</c:v>
                </c:pt>
              </c:strCache>
            </c:strRef>
          </c:tx>
          <c:spPr>
            <a:gradFill>
              <a:gsLst>
                <a:gs pos="0">
                  <a:schemeClr val="accent5"/>
                </a:gs>
                <a:gs pos="100000">
                  <a:schemeClr val="accent5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chemeClr val="accent5"/>
                  </a:gs>
                  <a:gs pos="100000">
                    <a:schemeClr val="accent5">
                      <a:lumMod val="84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624-4F0F-A7F2-DE2B6618D25F}"/>
              </c:ext>
            </c:extLst>
          </c:dPt>
          <c:dPt>
            <c:idx val="1"/>
            <c:invertIfNegative val="0"/>
            <c:bubble3D val="0"/>
            <c:spPr>
              <a:gradFill>
                <a:gsLst>
                  <a:gs pos="0">
                    <a:schemeClr val="accent5"/>
                  </a:gs>
                  <a:gs pos="100000">
                    <a:schemeClr val="accent5">
                      <a:lumMod val="84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624-4F0F-A7F2-DE2B6618D25F}"/>
              </c:ext>
            </c:extLst>
          </c:dPt>
          <c:dPt>
            <c:idx val="2"/>
            <c:invertIfNegative val="0"/>
            <c:bubble3D val="0"/>
            <c:spPr>
              <a:gradFill>
                <a:gsLst>
                  <a:gs pos="0">
                    <a:schemeClr val="accent5"/>
                  </a:gs>
                  <a:gs pos="100000">
                    <a:schemeClr val="accent5">
                      <a:lumMod val="84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624-4F0F-A7F2-DE2B6618D25F}"/>
              </c:ext>
            </c:extLst>
          </c:dPt>
          <c:dPt>
            <c:idx val="3"/>
            <c:invertIfNegative val="0"/>
            <c:bubble3D val="0"/>
            <c:spPr>
              <a:gradFill>
                <a:gsLst>
                  <a:gs pos="0">
                    <a:schemeClr val="accent5"/>
                  </a:gs>
                  <a:gs pos="100000">
                    <a:schemeClr val="accent5">
                      <a:lumMod val="84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624-4F0F-A7F2-DE2B6618D25F}"/>
              </c:ext>
            </c:extLst>
          </c:dPt>
          <c:dLbls>
            <c:dLbl>
              <c:idx val="0"/>
              <c:layout>
                <c:manualLayout>
                  <c:x val="3.7878787878787763E-3"/>
                  <c:y val="2.99273519969844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C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24-4F0F-A7F2-DE2B6618D25F}"/>
                </c:ext>
              </c:extLst>
            </c:dLbl>
            <c:dLbl>
              <c:idx val="1"/>
              <c:layout>
                <c:manualLayout>
                  <c:x val="-4.6295761483709066E-17"/>
                  <c:y val="-9.123215401567463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C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24-4F0F-A7F2-DE2B6618D25F}"/>
                </c:ext>
              </c:extLst>
            </c:dLbl>
            <c:dLbl>
              <c:idx val="2"/>
              <c:layout>
                <c:manualLayout>
                  <c:x val="8.8383838383837461E-3"/>
                  <c:y val="-1.85364504080787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C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24-4F0F-A7F2-DE2B6618D25F}"/>
                </c:ext>
              </c:extLst>
            </c:dLbl>
            <c:dLbl>
              <c:idx val="3"/>
              <c:layout>
                <c:manualLayout>
                  <c:x val="5.0505050505050509E-3"/>
                  <c:y val="5.6954507944533754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C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24-4F0F-A7F2-DE2B6618D2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#,##0.00</c:formatCode>
                <c:ptCount val="4"/>
                <c:pt idx="0">
                  <c:v>1734218.39</c:v>
                </c:pt>
                <c:pt idx="1">
                  <c:v>2993396.84</c:v>
                </c:pt>
                <c:pt idx="2">
                  <c:v>3444429.98</c:v>
                </c:pt>
                <c:pt idx="3">
                  <c:v>3112468.25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624-4F0F-A7F2-DE2B6618D25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7018496"/>
        <c:axId val="2037014752"/>
      </c:barChart>
      <c:catAx>
        <c:axId val="203701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EC"/>
          </a:p>
        </c:txPr>
        <c:crossAx val="2037014752"/>
        <c:crosses val="autoZero"/>
        <c:auto val="1"/>
        <c:lblAlgn val="ctr"/>
        <c:lblOffset val="100"/>
        <c:noMultiLvlLbl val="0"/>
      </c:catAx>
      <c:valAx>
        <c:axId val="2037014752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03701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Hoja1!$A$2:$A$10</c:f>
              <c:strCache>
                <c:ptCount val="9"/>
                <c:pt idx="0">
                  <c:v>Agropecuarios Y Forestales</c:v>
                </c:pt>
                <c:pt idx="1">
                  <c:v>De Oficina Didácticos y Publicaciones</c:v>
                </c:pt>
                <c:pt idx="2">
                  <c:v>De Instrumental Medico Menor, Insumos Medicos y Medicinas</c:v>
                </c:pt>
                <c:pt idx="3">
                  <c:v>Otras Ventas De Productos Y Materiales</c:v>
                </c:pt>
                <c:pt idx="4">
                  <c:v>Agua De Fuentes Naturales</c:v>
                </c:pt>
                <c:pt idx="5">
                  <c:v>Energia Electrica</c:v>
                </c:pt>
                <c:pt idx="6">
                  <c:v>Telecomunicaciones</c:v>
                </c:pt>
                <c:pt idx="7">
                  <c:v>De Espectaculos Publicos</c:v>
                </c:pt>
                <c:pt idx="8">
                  <c:v>Otros Servicios Tecnicos y Especializados</c:v>
                </c:pt>
              </c:strCache>
            </c:strRef>
          </c:cat>
          <c:val>
            <c:numRef>
              <c:f>Hoja1!$B$2:$B$10</c:f>
              <c:numCache>
                <c:formatCode>_("$"* #,##0.00_);_("$"* \(#,##0.00\);_("$"* "-"??_);_(@_)</c:formatCode>
                <c:ptCount val="9"/>
                <c:pt idx="0">
                  <c:v>124263.3</c:v>
                </c:pt>
                <c:pt idx="1">
                  <c:v>6935.2000000000007</c:v>
                </c:pt>
                <c:pt idx="2">
                  <c:v>31103.1</c:v>
                </c:pt>
                <c:pt idx="3">
                  <c:v>12243.65</c:v>
                </c:pt>
                <c:pt idx="4">
                  <c:v>630014.54999999993</c:v>
                </c:pt>
                <c:pt idx="5">
                  <c:v>8765.4</c:v>
                </c:pt>
                <c:pt idx="6">
                  <c:v>0</c:v>
                </c:pt>
                <c:pt idx="7">
                  <c:v>30081.11</c:v>
                </c:pt>
                <c:pt idx="8">
                  <c:v>42870.78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1-48A0-A466-B94DE030DE2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Hoja1!$A$2:$A$10</c:f>
              <c:strCache>
                <c:ptCount val="9"/>
                <c:pt idx="0">
                  <c:v>Agropecuarios Y Forestales</c:v>
                </c:pt>
                <c:pt idx="1">
                  <c:v>De Oficina Didácticos y Publicaciones</c:v>
                </c:pt>
                <c:pt idx="2">
                  <c:v>De Instrumental Medico Menor, Insumos Medicos y Medicinas</c:v>
                </c:pt>
                <c:pt idx="3">
                  <c:v>Otras Ventas De Productos Y Materiales</c:v>
                </c:pt>
                <c:pt idx="4">
                  <c:v>Agua De Fuentes Naturales</c:v>
                </c:pt>
                <c:pt idx="5">
                  <c:v>Energia Electrica</c:v>
                </c:pt>
                <c:pt idx="6">
                  <c:v>Telecomunicaciones</c:v>
                </c:pt>
                <c:pt idx="7">
                  <c:v>De Espectaculos Publicos</c:v>
                </c:pt>
                <c:pt idx="8">
                  <c:v>Otros Servicios Tecnicos y Especializados</c:v>
                </c:pt>
              </c:strCache>
            </c:strRef>
          </c:cat>
          <c:val>
            <c:numRef>
              <c:f>Hoja1!$C$2:$C$10</c:f>
              <c:numCache>
                <c:formatCode>_("$"* #,##0.00_);_("$"* \(#,##0.00\);_("$"* "-"??_);_(@_)</c:formatCode>
                <c:ptCount val="9"/>
                <c:pt idx="0">
                  <c:v>163998.15</c:v>
                </c:pt>
                <c:pt idx="1">
                  <c:v>8708.65</c:v>
                </c:pt>
                <c:pt idx="2">
                  <c:v>13006.93</c:v>
                </c:pt>
                <c:pt idx="3">
                  <c:v>5150.83</c:v>
                </c:pt>
                <c:pt idx="4">
                  <c:v>658635.19999999995</c:v>
                </c:pt>
                <c:pt idx="5">
                  <c:v>12312.300000000001</c:v>
                </c:pt>
                <c:pt idx="6">
                  <c:v>1099.6000000000001</c:v>
                </c:pt>
                <c:pt idx="7">
                  <c:v>76713.570000000007</c:v>
                </c:pt>
                <c:pt idx="8">
                  <c:v>72183.48000000001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41-48A0-A466-B94DE030DE2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20222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Hoja1!$A$2:$A$10</c:f>
              <c:strCache>
                <c:ptCount val="9"/>
                <c:pt idx="0">
                  <c:v>Agropecuarios Y Forestales</c:v>
                </c:pt>
                <c:pt idx="1">
                  <c:v>De Oficina Didácticos y Publicaciones</c:v>
                </c:pt>
                <c:pt idx="2">
                  <c:v>De Instrumental Medico Menor, Insumos Medicos y Medicinas</c:v>
                </c:pt>
                <c:pt idx="3">
                  <c:v>Otras Ventas De Productos Y Materiales</c:v>
                </c:pt>
                <c:pt idx="4">
                  <c:v>Agua De Fuentes Naturales</c:v>
                </c:pt>
                <c:pt idx="5">
                  <c:v>Energia Electrica</c:v>
                </c:pt>
                <c:pt idx="6">
                  <c:v>Telecomunicaciones</c:v>
                </c:pt>
                <c:pt idx="7">
                  <c:v>De Espectaculos Publicos</c:v>
                </c:pt>
                <c:pt idx="8">
                  <c:v>Otros Servicios Tecnicos y Especializados</c:v>
                </c:pt>
              </c:strCache>
            </c:strRef>
          </c:cat>
          <c:val>
            <c:numRef>
              <c:f>Hoja1!$D$2:$D$10</c:f>
              <c:numCache>
                <c:formatCode>_("$"* #,##0.00_);_("$"* \(#,##0.00\);_("$"* "-"??_);_(@_)</c:formatCode>
                <c:ptCount val="9"/>
                <c:pt idx="0">
                  <c:v>152231.97</c:v>
                </c:pt>
                <c:pt idx="1">
                  <c:v>13941.060000000001</c:v>
                </c:pt>
                <c:pt idx="2">
                  <c:v>10207.780000000001</c:v>
                </c:pt>
                <c:pt idx="3">
                  <c:v>30037.119999999999</c:v>
                </c:pt>
                <c:pt idx="4">
                  <c:v>1274905.75</c:v>
                </c:pt>
                <c:pt idx="5">
                  <c:v>9880.5</c:v>
                </c:pt>
                <c:pt idx="6">
                  <c:v>0</c:v>
                </c:pt>
                <c:pt idx="7">
                  <c:v>81634.509999999995</c:v>
                </c:pt>
                <c:pt idx="8">
                  <c:v>62664.36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41-48A0-A466-B94DE030DE2E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Hoja1!$A$2:$A$10</c:f>
              <c:strCache>
                <c:ptCount val="9"/>
                <c:pt idx="0">
                  <c:v>Agropecuarios Y Forestales</c:v>
                </c:pt>
                <c:pt idx="1">
                  <c:v>De Oficina Didácticos y Publicaciones</c:v>
                </c:pt>
                <c:pt idx="2">
                  <c:v>De Instrumental Medico Menor, Insumos Medicos y Medicinas</c:v>
                </c:pt>
                <c:pt idx="3">
                  <c:v>Otras Ventas De Productos Y Materiales</c:v>
                </c:pt>
                <c:pt idx="4">
                  <c:v>Agua De Fuentes Naturales</c:v>
                </c:pt>
                <c:pt idx="5">
                  <c:v>Energia Electrica</c:v>
                </c:pt>
                <c:pt idx="6">
                  <c:v>Telecomunicaciones</c:v>
                </c:pt>
                <c:pt idx="7">
                  <c:v>De Espectaculos Publicos</c:v>
                </c:pt>
                <c:pt idx="8">
                  <c:v>Otros Servicios Tecnicos y Especializados</c:v>
                </c:pt>
              </c:strCache>
            </c:strRef>
          </c:cat>
          <c:val>
            <c:numRef>
              <c:f>Hoja1!$E$2:$E$10</c:f>
              <c:numCache>
                <c:formatCode>_("$"* #,##0.00_);_("$"* \(#,##0.00\);_("$"* "-"??_);_(@_)</c:formatCode>
                <c:ptCount val="9"/>
                <c:pt idx="0">
                  <c:v>103108.87</c:v>
                </c:pt>
                <c:pt idx="1">
                  <c:v>10218.65</c:v>
                </c:pt>
                <c:pt idx="2">
                  <c:v>8750.24</c:v>
                </c:pt>
                <c:pt idx="3">
                  <c:v>46256.28</c:v>
                </c:pt>
                <c:pt idx="4">
                  <c:v>1004454.9</c:v>
                </c:pt>
                <c:pt idx="5">
                  <c:v>10208.1</c:v>
                </c:pt>
                <c:pt idx="6">
                  <c:v>2942.71</c:v>
                </c:pt>
                <c:pt idx="7">
                  <c:v>88971.98</c:v>
                </c:pt>
                <c:pt idx="8">
                  <c:v>52362.399999999994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41-48A0-A466-B94DE030D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57652272"/>
        <c:axId val="1957638128"/>
      </c:barChart>
      <c:catAx>
        <c:axId val="1957652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1957638128"/>
        <c:crosses val="autoZero"/>
        <c:auto val="1"/>
        <c:lblAlgn val="ctr"/>
        <c:lblOffset val="100"/>
        <c:noMultiLvlLbl val="0"/>
      </c:catAx>
      <c:valAx>
        <c:axId val="1957638128"/>
        <c:scaling>
          <c:orientation val="minMax"/>
        </c:scaling>
        <c:delete val="1"/>
        <c:axPos val="b"/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19576522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33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EL ORO</c:v>
                </c:pt>
                <c:pt idx="1">
                  <c:v>LOS RIOS</c:v>
                </c:pt>
                <c:pt idx="2">
                  <c:v>MANABI</c:v>
                </c:pt>
              </c:strCache>
            </c:strRef>
          </c:cat>
          <c:val>
            <c:numRef>
              <c:f>Hoja1!$B$2:$B$4</c:f>
              <c:numCache>
                <c:formatCode>#,##0.00</c:formatCode>
                <c:ptCount val="3"/>
                <c:pt idx="0">
                  <c:v>584875.06999999995</c:v>
                </c:pt>
                <c:pt idx="1">
                  <c:v>42708.51</c:v>
                </c:pt>
                <c:pt idx="2">
                  <c:v>2430.9699999999998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D-42DE-B198-738F33F845C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EL ORO</c:v>
                </c:pt>
                <c:pt idx="1">
                  <c:v>LOS RIOS</c:v>
                </c:pt>
                <c:pt idx="2">
                  <c:v>MANABI</c:v>
                </c:pt>
              </c:strCache>
            </c:strRef>
          </c:cat>
          <c:val>
            <c:numRef>
              <c:f>Hoja1!$C$2:$C$4</c:f>
              <c:numCache>
                <c:formatCode>#,##0.00</c:formatCode>
                <c:ptCount val="3"/>
                <c:pt idx="0">
                  <c:v>621336.47</c:v>
                </c:pt>
                <c:pt idx="1">
                  <c:v>37229.730000000003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D-42DE-B198-738F33F845C0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EL ORO</c:v>
                </c:pt>
                <c:pt idx="1">
                  <c:v>LOS RIOS</c:v>
                </c:pt>
                <c:pt idx="2">
                  <c:v>MANABI</c:v>
                </c:pt>
              </c:strCache>
            </c:strRef>
          </c:cat>
          <c:val>
            <c:numRef>
              <c:f>Hoja1!$D$2:$D$4</c:f>
              <c:numCache>
                <c:formatCode>#,##0.00</c:formatCode>
                <c:ptCount val="3"/>
                <c:pt idx="0">
                  <c:v>1226170.3600000001</c:v>
                </c:pt>
                <c:pt idx="1">
                  <c:v>47957.99</c:v>
                </c:pt>
                <c:pt idx="2">
                  <c:v>777.4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7D-42DE-B198-738F33F845C0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EL ORO</c:v>
                </c:pt>
                <c:pt idx="1">
                  <c:v>LOS RIOS</c:v>
                </c:pt>
                <c:pt idx="2">
                  <c:v>MANABI</c:v>
                </c:pt>
              </c:strCache>
            </c:strRef>
          </c:cat>
          <c:val>
            <c:numRef>
              <c:f>Hoja1!$E$2:$E$4</c:f>
              <c:numCache>
                <c:formatCode>#,##0.00</c:formatCode>
                <c:ptCount val="3"/>
                <c:pt idx="0">
                  <c:v>967133.05</c:v>
                </c:pt>
                <c:pt idx="1">
                  <c:v>37038.870000000003</c:v>
                </c:pt>
                <c:pt idx="2">
                  <c:v>282.98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7D-42DE-B198-738F33F845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090338480"/>
        <c:axId val="2090340144"/>
      </c:barChart>
      <c:catAx>
        <c:axId val="209033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2090340144"/>
        <c:crosses val="autoZero"/>
        <c:auto val="1"/>
        <c:lblAlgn val="ctr"/>
        <c:lblOffset val="100"/>
        <c:noMultiLvlLbl val="0"/>
      </c:catAx>
      <c:valAx>
        <c:axId val="2090340144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09033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C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/>
      </a:pPr>
      <a:endParaRPr lang="es-EC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Hoja1!$A$2:$A$7</c:f>
              <c:strCache>
                <c:ptCount val="6"/>
                <c:pt idx="0">
                  <c:v>CAÑAR</c:v>
                </c:pt>
                <c:pt idx="1">
                  <c:v>EL ORO</c:v>
                </c:pt>
                <c:pt idx="2">
                  <c:v>LOJA</c:v>
                </c:pt>
                <c:pt idx="3">
                  <c:v>PICHINCHA</c:v>
                </c:pt>
                <c:pt idx="4">
                  <c:v>SANTO DOMINGO DE LOS TSÁCHILAS</c:v>
                </c:pt>
                <c:pt idx="5">
                  <c:v>TUNGURAHUA</c:v>
                </c:pt>
              </c:strCache>
            </c:strRef>
          </c:cat>
          <c:val>
            <c:numRef>
              <c:f>Hoja1!$B$2:$B$7</c:f>
              <c:numCache>
                <c:formatCode>#,##0.00</c:formatCode>
                <c:ptCount val="6"/>
                <c:pt idx="0">
                  <c:v>22911.19</c:v>
                </c:pt>
                <c:pt idx="1">
                  <c:v>3965</c:v>
                </c:pt>
                <c:pt idx="2">
                  <c:v>18919.18</c:v>
                </c:pt>
                <c:pt idx="3">
                  <c:v>46199.79</c:v>
                </c:pt>
                <c:pt idx="4">
                  <c:v>2836.5</c:v>
                </c:pt>
                <c:pt idx="5">
                  <c:v>29431.64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3B-4E0F-91E3-7674F7387A1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Hoja1!$A$2:$A$7</c:f>
              <c:strCache>
                <c:ptCount val="6"/>
                <c:pt idx="0">
                  <c:v>CAÑAR</c:v>
                </c:pt>
                <c:pt idx="1">
                  <c:v>EL ORO</c:v>
                </c:pt>
                <c:pt idx="2">
                  <c:v>LOJA</c:v>
                </c:pt>
                <c:pt idx="3">
                  <c:v>PICHINCHA</c:v>
                </c:pt>
                <c:pt idx="4">
                  <c:v>SANTO DOMINGO DE LOS TSÁCHILAS</c:v>
                </c:pt>
                <c:pt idx="5">
                  <c:v>TUNGURAHUA</c:v>
                </c:pt>
              </c:strCache>
            </c:strRef>
          </c:cat>
          <c:val>
            <c:numRef>
              <c:f>Hoja1!$C$2:$C$7</c:f>
              <c:numCache>
                <c:formatCode>#,##0.00</c:formatCode>
                <c:ptCount val="6"/>
                <c:pt idx="0">
                  <c:v>25727.48</c:v>
                </c:pt>
                <c:pt idx="1">
                  <c:v>16989.5</c:v>
                </c:pt>
                <c:pt idx="2">
                  <c:v>25228.75</c:v>
                </c:pt>
                <c:pt idx="3">
                  <c:v>69406.899999999994</c:v>
                </c:pt>
                <c:pt idx="4">
                  <c:v>2973.8</c:v>
                </c:pt>
                <c:pt idx="5">
                  <c:v>23671.72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3B-4E0F-91E3-7674F7387A1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322751209022492E-17"/>
                  <c:y val="-4.21874974048045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3B-4E0F-91E3-7674F7387A19}"/>
                </c:ext>
              </c:extLst>
            </c:dLbl>
            <c:dLbl>
              <c:idx val="1"/>
              <c:layout>
                <c:manualLayout>
                  <c:x val="2.1874999999999999E-2"/>
                  <c:y val="-1.87499988465797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3B-4E0F-91E3-7674F7387A19}"/>
                </c:ext>
              </c:extLst>
            </c:dLbl>
            <c:dLbl>
              <c:idx val="2"/>
              <c:layout>
                <c:manualLayout>
                  <c:x val="2.6060227168573417E-2"/>
                  <c:y val="-3.9843747548982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3B-4E0F-91E3-7674F7387A19}"/>
                </c:ext>
              </c:extLst>
            </c:dLbl>
            <c:dLbl>
              <c:idx val="4"/>
              <c:layout>
                <c:manualLayout>
                  <c:x val="-2.6060227168573417E-2"/>
                  <c:y val="-5.1562496828094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3B-4E0F-91E3-7674F7387A19}"/>
                </c:ext>
              </c:extLst>
            </c:dLbl>
            <c:dLbl>
              <c:idx val="5"/>
              <c:layout>
                <c:manualLayout>
                  <c:x val="-2.8955807965082639E-3"/>
                  <c:y val="-5.1562496828094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3B-4E0F-91E3-7674F7387A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CAÑAR</c:v>
                </c:pt>
                <c:pt idx="1">
                  <c:v>EL ORO</c:v>
                </c:pt>
                <c:pt idx="2">
                  <c:v>LOJA</c:v>
                </c:pt>
                <c:pt idx="3">
                  <c:v>PICHINCHA</c:v>
                </c:pt>
                <c:pt idx="4">
                  <c:v>SANTO DOMINGO DE LOS TSÁCHILAS</c:v>
                </c:pt>
                <c:pt idx="5">
                  <c:v>TUNGURAHUA</c:v>
                </c:pt>
              </c:strCache>
            </c:strRef>
          </c:cat>
          <c:val>
            <c:numRef>
              <c:f>Hoja1!$D$2:$D$7</c:f>
              <c:numCache>
                <c:formatCode>#,##0.00</c:formatCode>
                <c:ptCount val="6"/>
                <c:pt idx="0">
                  <c:v>26446.510000000002</c:v>
                </c:pt>
                <c:pt idx="1">
                  <c:v>15007</c:v>
                </c:pt>
                <c:pt idx="2">
                  <c:v>15659.6</c:v>
                </c:pt>
                <c:pt idx="3">
                  <c:v>76863.59</c:v>
                </c:pt>
                <c:pt idx="4">
                  <c:v>1481.65</c:v>
                </c:pt>
                <c:pt idx="5">
                  <c:v>16773.62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3B-4E0F-91E3-7674F7387A19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3124999999999999E-2"/>
                  <c:y val="3.74999976931595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3B-4E0F-91E3-7674F7387A19}"/>
                </c:ext>
              </c:extLst>
            </c:dLbl>
            <c:dLbl>
              <c:idx val="4"/>
              <c:layout>
                <c:manualLayout>
                  <c:x val="5.7911615930163153E-3"/>
                  <c:y val="-1.87499988465798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3B-4E0F-91E3-7674F7387A19}"/>
                </c:ext>
              </c:extLst>
            </c:dLbl>
            <c:dLbl>
              <c:idx val="5"/>
              <c:layout>
                <c:manualLayout>
                  <c:x val="1.0937499999999885E-2"/>
                  <c:y val="-6.79687458188518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3B-4E0F-91E3-7674F7387A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CAÑAR</c:v>
                </c:pt>
                <c:pt idx="1">
                  <c:v>EL ORO</c:v>
                </c:pt>
                <c:pt idx="2">
                  <c:v>LOJA</c:v>
                </c:pt>
                <c:pt idx="3">
                  <c:v>PICHINCHA</c:v>
                </c:pt>
                <c:pt idx="4">
                  <c:v>SANTO DOMINGO DE LOS TSÁCHILAS</c:v>
                </c:pt>
                <c:pt idx="5">
                  <c:v>TUNGURAHUA</c:v>
                </c:pt>
              </c:strCache>
            </c:strRef>
          </c:cat>
          <c:val>
            <c:numRef>
              <c:f>Hoja1!$E$2:$E$7</c:f>
              <c:numCache>
                <c:formatCode>#,##0.00</c:formatCode>
                <c:ptCount val="6"/>
                <c:pt idx="0">
                  <c:v>26427.53</c:v>
                </c:pt>
                <c:pt idx="1">
                  <c:v>3640</c:v>
                </c:pt>
                <c:pt idx="2">
                  <c:v>13900.24</c:v>
                </c:pt>
                <c:pt idx="3">
                  <c:v>39395.74</c:v>
                </c:pt>
                <c:pt idx="4">
                  <c:v>481.5</c:v>
                </c:pt>
                <c:pt idx="5">
                  <c:v>19263.86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3B-4E0F-91E3-7674F7387A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3518080"/>
        <c:axId val="273525568"/>
      </c:barChart>
      <c:catAx>
        <c:axId val="27351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273525568"/>
        <c:crosses val="autoZero"/>
        <c:auto val="1"/>
        <c:lblAlgn val="ctr"/>
        <c:lblOffset val="100"/>
        <c:noMultiLvlLbl val="0"/>
      </c:catAx>
      <c:valAx>
        <c:axId val="27352556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7351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201233289420825E-2"/>
          <c:y val="0.14110020047365893"/>
          <c:w val="0.25997128587043211"/>
          <c:h val="4.7962349411764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C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5E626B-71A1-49A0-8C82-C7A65B71D3B1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3988F012-E07F-4C6E-B1FC-D8F2E32F3751}">
      <dgm:prSet phldrT="[Texto]" custT="1"/>
      <dgm:spPr/>
      <dgm:t>
        <a:bodyPr/>
        <a:lstStyle/>
        <a:p>
          <a:r>
            <a:rPr lang="es-EC" sz="1400" b="1" dirty="0">
              <a:solidFill>
                <a:srgbClr val="FFFF00"/>
              </a:solidFill>
            </a:rPr>
            <a:t>PEAJE</a:t>
          </a:r>
        </a:p>
        <a:p>
          <a:r>
            <a:rPr lang="es-EC" sz="1400" b="0" i="0" u="none" dirty="0"/>
            <a:t>30,458,804.38</a:t>
          </a:r>
          <a:endParaRPr lang="es-EC" sz="1400" dirty="0"/>
        </a:p>
      </dgm:t>
    </dgm:pt>
    <dgm:pt modelId="{E475B5F2-D947-4B49-8F68-FF2360D09C3F}" type="parTrans" cxnId="{B649415C-927F-444D-AEF4-F719683F90FC}">
      <dgm:prSet/>
      <dgm:spPr/>
      <dgm:t>
        <a:bodyPr/>
        <a:lstStyle/>
        <a:p>
          <a:endParaRPr lang="es-EC"/>
        </a:p>
      </dgm:t>
    </dgm:pt>
    <dgm:pt modelId="{C9829979-190C-4A84-A9AA-5826E462D045}" type="sibTrans" cxnId="{B649415C-927F-444D-AEF4-F719683F90FC}">
      <dgm:prSet/>
      <dgm:spPr/>
      <dgm:t>
        <a:bodyPr/>
        <a:lstStyle/>
        <a:p>
          <a:endParaRPr lang="es-EC"/>
        </a:p>
      </dgm:t>
    </dgm:pt>
    <dgm:pt modelId="{35C3C62D-6F0A-49C5-B36A-DDA24AC278D2}">
      <dgm:prSet phldrT="[Texto]" custT="1"/>
      <dgm:spPr/>
      <dgm:t>
        <a:bodyPr/>
        <a:lstStyle/>
        <a:p>
          <a:r>
            <a:rPr lang="es-EC" sz="1250" dirty="0"/>
            <a:t>Pichincha         $ </a:t>
          </a:r>
          <a:r>
            <a:rPr lang="es-EC" sz="1250" b="0" i="0" u="none" dirty="0"/>
            <a:t>21,928,258.46</a:t>
          </a:r>
          <a:r>
            <a:rPr lang="es-EC" sz="1250" dirty="0"/>
            <a:t>           </a:t>
          </a:r>
        </a:p>
      </dgm:t>
    </dgm:pt>
    <dgm:pt modelId="{F1FEB3A3-9558-458B-894C-C81A77136105}" type="parTrans" cxnId="{EC3FF7D6-A45B-4EF6-A459-7DAF89A52BC0}">
      <dgm:prSet/>
      <dgm:spPr/>
      <dgm:t>
        <a:bodyPr/>
        <a:lstStyle/>
        <a:p>
          <a:endParaRPr lang="es-EC"/>
        </a:p>
      </dgm:t>
    </dgm:pt>
    <dgm:pt modelId="{9BC85815-CFCC-44DB-BA73-650A6FE51D2A}" type="sibTrans" cxnId="{EC3FF7D6-A45B-4EF6-A459-7DAF89A52BC0}">
      <dgm:prSet/>
      <dgm:spPr/>
      <dgm:t>
        <a:bodyPr/>
        <a:lstStyle/>
        <a:p>
          <a:endParaRPr lang="es-EC"/>
        </a:p>
      </dgm:t>
    </dgm:pt>
    <dgm:pt modelId="{75847009-5768-48B6-8EE1-39C38B96A576}">
      <dgm:prSet phldrT="[Texto]" custT="1"/>
      <dgm:spPr/>
      <dgm:t>
        <a:bodyPr/>
        <a:lstStyle/>
        <a:p>
          <a:r>
            <a:rPr lang="es-ES" sz="1000" b="1" dirty="0">
              <a:solidFill>
                <a:srgbClr val="FFFF00"/>
              </a:solidFill>
            </a:rPr>
            <a:t>CEM VIAL</a:t>
          </a:r>
        </a:p>
        <a:p>
          <a:r>
            <a:rPr lang="es-ES" sz="1000" dirty="0"/>
            <a:t>APERTURA PAVIMENTACION ENSANCHE Y CONSTRUCCION DE VIAS DE TODA CLASE</a:t>
          </a:r>
        </a:p>
        <a:p>
          <a:r>
            <a:rPr lang="es-EC" sz="1000" b="0" i="0" u="none" dirty="0"/>
            <a:t>16,505,157.51</a:t>
          </a:r>
          <a:endParaRPr lang="es-EC" sz="1000" dirty="0"/>
        </a:p>
      </dgm:t>
    </dgm:pt>
    <dgm:pt modelId="{2C6BE5D4-1903-4E52-AF83-BB54852601F4}" type="parTrans" cxnId="{6D9F803F-843B-4F53-B167-1F8E95E8AEA7}">
      <dgm:prSet/>
      <dgm:spPr/>
      <dgm:t>
        <a:bodyPr/>
        <a:lstStyle/>
        <a:p>
          <a:endParaRPr lang="es-EC"/>
        </a:p>
      </dgm:t>
    </dgm:pt>
    <dgm:pt modelId="{B7795E5B-23D0-42CA-B769-97A3E8DDD689}" type="sibTrans" cxnId="{6D9F803F-843B-4F53-B167-1F8E95E8AEA7}">
      <dgm:prSet/>
      <dgm:spPr/>
      <dgm:t>
        <a:bodyPr/>
        <a:lstStyle/>
        <a:p>
          <a:endParaRPr lang="es-EC"/>
        </a:p>
      </dgm:t>
    </dgm:pt>
    <dgm:pt modelId="{3EFF80AC-0A01-4943-BCDE-798AEDB27794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250" dirty="0"/>
            <a:t>Pichincha         $ </a:t>
          </a:r>
          <a:r>
            <a:rPr lang="es-EC" sz="1250" b="0" i="0" u="none" dirty="0"/>
            <a:t>10,075,574.91</a:t>
          </a:r>
          <a:endParaRPr lang="es-EC" sz="1250" dirty="0"/>
        </a:p>
      </dgm:t>
    </dgm:pt>
    <dgm:pt modelId="{564423E0-B0BD-4A09-9226-BA39F2031651}" type="parTrans" cxnId="{35166E19-6BB6-4032-ADD7-2BA9EB4038CB}">
      <dgm:prSet/>
      <dgm:spPr/>
      <dgm:t>
        <a:bodyPr/>
        <a:lstStyle/>
        <a:p>
          <a:endParaRPr lang="es-EC"/>
        </a:p>
      </dgm:t>
    </dgm:pt>
    <dgm:pt modelId="{4A5D5AC6-A879-404A-8A75-0835990E92DF}" type="sibTrans" cxnId="{35166E19-6BB6-4032-ADD7-2BA9EB4038CB}">
      <dgm:prSet/>
      <dgm:spPr/>
      <dgm:t>
        <a:bodyPr/>
        <a:lstStyle/>
        <a:p>
          <a:endParaRPr lang="es-EC"/>
        </a:p>
      </dgm:t>
    </dgm:pt>
    <dgm:pt modelId="{17C044A3-E5F0-45CC-B660-89BE7CC713C8}">
      <dgm:prSet phldrT="[Texto]" custT="1"/>
      <dgm:spPr/>
      <dgm:t>
        <a:bodyPr/>
        <a:lstStyle/>
        <a:p>
          <a:r>
            <a:rPr lang="es-EC" sz="1250" dirty="0"/>
            <a:t>Santo Domingo $ </a:t>
          </a:r>
          <a:r>
            <a:rPr lang="es-EC" sz="1250" b="0" i="0" u="none" dirty="0"/>
            <a:t>8,266,425.92</a:t>
          </a:r>
          <a:endParaRPr lang="es-EC" sz="1250" dirty="0"/>
        </a:p>
      </dgm:t>
    </dgm:pt>
    <dgm:pt modelId="{1AEED321-76EB-4EBA-AF43-978CEFA6C89C}" type="parTrans" cxnId="{D04138FF-A04F-402F-B3D1-3AE3B0141325}">
      <dgm:prSet/>
      <dgm:spPr/>
      <dgm:t>
        <a:bodyPr/>
        <a:lstStyle/>
        <a:p>
          <a:endParaRPr lang="es-EC"/>
        </a:p>
      </dgm:t>
    </dgm:pt>
    <dgm:pt modelId="{B25382B1-2100-4941-9D75-368648211101}" type="sibTrans" cxnId="{D04138FF-A04F-402F-B3D1-3AE3B0141325}">
      <dgm:prSet/>
      <dgm:spPr/>
      <dgm:t>
        <a:bodyPr/>
        <a:lstStyle/>
        <a:p>
          <a:endParaRPr lang="es-EC"/>
        </a:p>
      </dgm:t>
    </dgm:pt>
    <dgm:pt modelId="{26C982AE-F050-4101-B71A-B7ACD1DF81A4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1250" dirty="0"/>
            <a:t>Tungurahua        $ </a:t>
          </a:r>
          <a:r>
            <a:rPr lang="es-EC" sz="1250" b="0" i="0" u="none" dirty="0"/>
            <a:t>1,309,040.00</a:t>
          </a:r>
          <a:endParaRPr lang="es-EC" sz="1250" dirty="0"/>
        </a:p>
      </dgm:t>
    </dgm:pt>
    <dgm:pt modelId="{8F6B9A74-7CA7-4B81-959C-356180F37B09}" type="parTrans" cxnId="{714ECBE8-2652-4122-B27A-064A51A3C285}">
      <dgm:prSet/>
      <dgm:spPr/>
      <dgm:t>
        <a:bodyPr/>
        <a:lstStyle/>
        <a:p>
          <a:endParaRPr lang="es-ES"/>
        </a:p>
      </dgm:t>
    </dgm:pt>
    <dgm:pt modelId="{9B9F6A08-701F-4339-9DD8-776B1C054A81}" type="sibTrans" cxnId="{714ECBE8-2652-4122-B27A-064A51A3C285}">
      <dgm:prSet/>
      <dgm:spPr/>
      <dgm:t>
        <a:bodyPr/>
        <a:lstStyle/>
        <a:p>
          <a:endParaRPr lang="es-ES"/>
        </a:p>
      </dgm:t>
    </dgm:pt>
    <dgm:pt modelId="{C6C098A2-DB7C-4036-BD36-EF6CC8A1C8BB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1250" dirty="0"/>
            <a:t>Imbabura                $ </a:t>
          </a:r>
          <a:r>
            <a:rPr lang="es-EC" sz="1250" b="0" i="0" u="none" dirty="0"/>
            <a:t>782,100.74</a:t>
          </a:r>
          <a:endParaRPr lang="es-EC" sz="1250" dirty="0"/>
        </a:p>
      </dgm:t>
    </dgm:pt>
    <dgm:pt modelId="{F28723E6-ED59-4B08-8958-F80BFF2501CF}" type="parTrans" cxnId="{2BC499A5-C130-43D6-9D99-F6093542870F}">
      <dgm:prSet/>
      <dgm:spPr/>
      <dgm:t>
        <a:bodyPr/>
        <a:lstStyle/>
        <a:p>
          <a:endParaRPr lang="es-ES"/>
        </a:p>
      </dgm:t>
    </dgm:pt>
    <dgm:pt modelId="{27CE225E-CA44-435B-93A1-EF831F1F7018}" type="sibTrans" cxnId="{2BC499A5-C130-43D6-9D99-F6093542870F}">
      <dgm:prSet/>
      <dgm:spPr/>
      <dgm:t>
        <a:bodyPr/>
        <a:lstStyle/>
        <a:p>
          <a:endParaRPr lang="es-ES"/>
        </a:p>
      </dgm:t>
    </dgm:pt>
    <dgm:pt modelId="{3AB97DFB-A3A5-4DB3-904A-43834E424A98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1250" dirty="0"/>
            <a:t>Pastaza                    $ </a:t>
          </a:r>
          <a:r>
            <a:rPr lang="es-EC" sz="1250" b="0" i="0" u="none" dirty="0"/>
            <a:t>213,747.18</a:t>
          </a:r>
          <a:endParaRPr lang="es-EC" sz="1250" dirty="0"/>
        </a:p>
      </dgm:t>
    </dgm:pt>
    <dgm:pt modelId="{980AE9B2-D227-4D72-A23C-BB32FF2407D8}" type="parTrans" cxnId="{CB7B0B0B-2044-4E47-85FA-1BED4D83D478}">
      <dgm:prSet/>
      <dgm:spPr/>
      <dgm:t>
        <a:bodyPr/>
        <a:lstStyle/>
        <a:p>
          <a:endParaRPr lang="es-ES"/>
        </a:p>
      </dgm:t>
    </dgm:pt>
    <dgm:pt modelId="{A5227FB5-C39E-481D-8391-AE7274FFAC63}" type="sibTrans" cxnId="{CB7B0B0B-2044-4E47-85FA-1BED4D83D478}">
      <dgm:prSet/>
      <dgm:spPr/>
      <dgm:t>
        <a:bodyPr/>
        <a:lstStyle/>
        <a:p>
          <a:endParaRPr lang="es-ES"/>
        </a:p>
      </dgm:t>
    </dgm:pt>
    <dgm:pt modelId="{8C856939-E815-47EB-AE35-A9849C24E206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1250" dirty="0"/>
            <a:t>Chimborazo        $ </a:t>
          </a:r>
          <a:r>
            <a:rPr lang="es-EC" sz="1250" b="0" i="0" u="none" dirty="0"/>
            <a:t>1,339,856.86</a:t>
          </a:r>
          <a:endParaRPr lang="es-EC" sz="1250" dirty="0"/>
        </a:p>
      </dgm:t>
    </dgm:pt>
    <dgm:pt modelId="{1C7ECFE6-B575-4BFD-BB95-73A83BC0BBFE}" type="parTrans" cxnId="{0FF7E206-AE1E-413B-9F72-C1FA2DE35D39}">
      <dgm:prSet/>
      <dgm:spPr/>
      <dgm:t>
        <a:bodyPr/>
        <a:lstStyle/>
        <a:p>
          <a:endParaRPr lang="es-ES"/>
        </a:p>
      </dgm:t>
    </dgm:pt>
    <dgm:pt modelId="{DF830E0B-BA3B-4BE7-AA97-46118F793B18}" type="sibTrans" cxnId="{0FF7E206-AE1E-413B-9F72-C1FA2DE35D39}">
      <dgm:prSet/>
      <dgm:spPr/>
      <dgm:t>
        <a:bodyPr/>
        <a:lstStyle/>
        <a:p>
          <a:endParaRPr lang="es-ES"/>
        </a:p>
      </dgm:t>
    </dgm:pt>
    <dgm:pt modelId="{9B1FE8E9-16B3-477F-A129-7323770C297D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sz="1250" dirty="0"/>
            <a:t>Cotopaxi              $ </a:t>
          </a:r>
          <a:r>
            <a:rPr lang="es-EC" sz="1250" b="0" i="0" u="none" dirty="0"/>
            <a:t>1,089,242.48</a:t>
          </a:r>
          <a:endParaRPr lang="es-EC" sz="1250" dirty="0"/>
        </a:p>
      </dgm:t>
    </dgm:pt>
    <dgm:pt modelId="{EA2C17B4-E77B-468C-B0BF-0983976BDC3A}" type="parTrans" cxnId="{BC2F0289-0C53-4623-8CF0-60A3540AD8CC}">
      <dgm:prSet/>
      <dgm:spPr/>
      <dgm:t>
        <a:bodyPr/>
        <a:lstStyle/>
        <a:p>
          <a:endParaRPr lang="es-ES"/>
        </a:p>
      </dgm:t>
    </dgm:pt>
    <dgm:pt modelId="{C86F33E8-338D-471B-974F-7A6B7BD1283C}" type="sibTrans" cxnId="{BC2F0289-0C53-4623-8CF0-60A3540AD8CC}">
      <dgm:prSet/>
      <dgm:spPr/>
      <dgm:t>
        <a:bodyPr/>
        <a:lstStyle/>
        <a:p>
          <a:endParaRPr lang="es-ES"/>
        </a:p>
      </dgm:t>
    </dgm:pt>
    <dgm:pt modelId="{DD1FBBE9-D737-4BC3-A181-DC6B5BDB5239}">
      <dgm:prSet phldrT="[Texto]" custT="1"/>
      <dgm:spPr/>
      <dgm:t>
        <a:bodyPr/>
        <a:lstStyle/>
        <a:p>
          <a:r>
            <a:rPr lang="es-EC" sz="1250" dirty="0"/>
            <a:t>El Oro                     $ </a:t>
          </a:r>
          <a:r>
            <a:rPr lang="es-EC" sz="1250" b="0" i="0" u="none" dirty="0"/>
            <a:t>264,120.00</a:t>
          </a:r>
          <a:r>
            <a:rPr lang="es-EC" sz="1250" dirty="0"/>
            <a:t>                </a:t>
          </a:r>
        </a:p>
      </dgm:t>
    </dgm:pt>
    <dgm:pt modelId="{C01EEFD2-CDC3-4BC2-9415-B21B5AFEA170}" type="parTrans" cxnId="{906CA004-80F9-4FB5-BCCC-03369E293EF3}">
      <dgm:prSet/>
      <dgm:spPr/>
      <dgm:t>
        <a:bodyPr/>
        <a:lstStyle/>
        <a:p>
          <a:endParaRPr lang="es-ES"/>
        </a:p>
      </dgm:t>
    </dgm:pt>
    <dgm:pt modelId="{CC6D7C5A-C9D1-4873-97AC-5E7BA74BE6F5}" type="sibTrans" cxnId="{906CA004-80F9-4FB5-BCCC-03369E293EF3}">
      <dgm:prSet/>
      <dgm:spPr/>
      <dgm:t>
        <a:bodyPr/>
        <a:lstStyle/>
        <a:p>
          <a:endParaRPr lang="es-ES"/>
        </a:p>
      </dgm:t>
    </dgm:pt>
    <dgm:pt modelId="{5EEB6919-E11A-4EB7-9C43-C08B20B02888}">
      <dgm:prSet phldrT="[Texto]" custT="1"/>
      <dgm:spPr/>
      <dgm:t>
        <a:bodyPr/>
        <a:lstStyle/>
        <a:p>
          <a:r>
            <a:rPr lang="es-MX" sz="1250" dirty="0"/>
            <a:t>Manabí               $ </a:t>
          </a:r>
          <a:r>
            <a:rPr lang="es-EC" sz="1250" b="0" i="0" u="none" dirty="0"/>
            <a:t>1,695,595.34</a:t>
          </a:r>
          <a:endParaRPr lang="es-ES" dirty="0"/>
        </a:p>
      </dgm:t>
    </dgm:pt>
    <dgm:pt modelId="{C0C2E35F-8E3A-4824-9658-871834EC7D10}" type="parTrans" cxnId="{4ED45CFD-A484-4690-B923-09F1B6CDCF48}">
      <dgm:prSet/>
      <dgm:spPr/>
      <dgm:t>
        <a:bodyPr/>
        <a:lstStyle/>
        <a:p>
          <a:endParaRPr lang="es-ES"/>
        </a:p>
      </dgm:t>
    </dgm:pt>
    <dgm:pt modelId="{7331C1CD-A01C-4915-8604-91A3E23035DE}" type="sibTrans" cxnId="{4ED45CFD-A484-4690-B923-09F1B6CDCF48}">
      <dgm:prSet/>
      <dgm:spPr/>
      <dgm:t>
        <a:bodyPr/>
        <a:lstStyle/>
        <a:p>
          <a:endParaRPr lang="es-ES"/>
        </a:p>
      </dgm:t>
    </dgm:pt>
    <dgm:pt modelId="{FFE1D018-8A41-494C-A404-174307586DA3}" type="pres">
      <dgm:prSet presAssocID="{D85E626B-71A1-49A0-8C82-C7A65B71D3B1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B6A342DB-960F-480A-8C3D-9D14238F3D91}" type="pres">
      <dgm:prSet presAssocID="{D85E626B-71A1-49A0-8C82-C7A65B71D3B1}" presName="cycle" presStyleCnt="0"/>
      <dgm:spPr/>
    </dgm:pt>
    <dgm:pt modelId="{29A2AB34-05BD-476C-9DF9-8CE52514A0A5}" type="pres">
      <dgm:prSet presAssocID="{D85E626B-71A1-49A0-8C82-C7A65B71D3B1}" presName="centerShape" presStyleCnt="0"/>
      <dgm:spPr/>
    </dgm:pt>
    <dgm:pt modelId="{BF4A894D-BAE7-4F18-935D-0CD52EDACA74}" type="pres">
      <dgm:prSet presAssocID="{D85E626B-71A1-49A0-8C82-C7A65B71D3B1}" presName="connSite" presStyleLbl="node1" presStyleIdx="0" presStyleCnt="3"/>
      <dgm:spPr/>
    </dgm:pt>
    <dgm:pt modelId="{EE0F3DC8-6204-4261-A1CC-A7F33DEBBAA8}" type="pres">
      <dgm:prSet presAssocID="{D85E626B-71A1-49A0-8C82-C7A65B71D3B1}" presName="visible" presStyleLbl="node1" presStyleIdx="0" presStyleCnt="3" custLinFactNeighborX="-12466" custLinFactNeighborY="-174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BC689ACC-B401-447D-80C7-4561B309084E}" type="pres">
      <dgm:prSet presAssocID="{E475B5F2-D947-4B49-8F68-FF2360D09C3F}" presName="Name25" presStyleLbl="parChTrans1D1" presStyleIdx="0" presStyleCnt="2"/>
      <dgm:spPr/>
    </dgm:pt>
    <dgm:pt modelId="{450812FB-1F2D-4178-9A5B-A5F1260A5470}" type="pres">
      <dgm:prSet presAssocID="{3988F012-E07F-4C6E-B1FC-D8F2E32F3751}" presName="node" presStyleCnt="0"/>
      <dgm:spPr/>
    </dgm:pt>
    <dgm:pt modelId="{6526A1AE-FC6C-43A5-BD00-E9815D446944}" type="pres">
      <dgm:prSet presAssocID="{3988F012-E07F-4C6E-B1FC-D8F2E32F3751}" presName="parentNode" presStyleLbl="node1" presStyleIdx="1" presStyleCnt="3" custScaleX="103844" custScaleY="85028" custLinFactX="7338" custLinFactNeighborX="100000" custLinFactNeighborY="-1967">
        <dgm:presLayoutVars>
          <dgm:chMax val="1"/>
          <dgm:bulletEnabled val="1"/>
        </dgm:presLayoutVars>
      </dgm:prSet>
      <dgm:spPr/>
    </dgm:pt>
    <dgm:pt modelId="{4B8E212E-0870-48F2-A7FB-8680B10C7B7C}" type="pres">
      <dgm:prSet presAssocID="{3988F012-E07F-4C6E-B1FC-D8F2E32F3751}" presName="childNode" presStyleLbl="revTx" presStyleIdx="0" presStyleCnt="2">
        <dgm:presLayoutVars>
          <dgm:bulletEnabled val="1"/>
        </dgm:presLayoutVars>
      </dgm:prSet>
      <dgm:spPr/>
    </dgm:pt>
    <dgm:pt modelId="{79367759-ABD0-4B7A-9221-5AE2B710D056}" type="pres">
      <dgm:prSet presAssocID="{2C6BE5D4-1903-4E52-AF83-BB54852601F4}" presName="Name25" presStyleLbl="parChTrans1D1" presStyleIdx="1" presStyleCnt="2"/>
      <dgm:spPr/>
    </dgm:pt>
    <dgm:pt modelId="{7EC8DDEC-69A7-4CFA-B2E4-AA03A56E22E1}" type="pres">
      <dgm:prSet presAssocID="{75847009-5768-48B6-8EE1-39C38B96A576}" presName="node" presStyleCnt="0"/>
      <dgm:spPr/>
    </dgm:pt>
    <dgm:pt modelId="{F10494DE-3EFE-449A-BF22-84E9E01A9C5A}" type="pres">
      <dgm:prSet presAssocID="{75847009-5768-48B6-8EE1-39C38B96A576}" presName="parentNode" presStyleLbl="node1" presStyleIdx="2" presStyleCnt="3" custLinFactX="11331" custLinFactNeighborX="100000" custLinFactNeighborY="-45836">
        <dgm:presLayoutVars>
          <dgm:chMax val="1"/>
          <dgm:bulletEnabled val="1"/>
        </dgm:presLayoutVars>
      </dgm:prSet>
      <dgm:spPr/>
    </dgm:pt>
    <dgm:pt modelId="{35151E17-2856-4597-9762-D3743CFBC223}" type="pres">
      <dgm:prSet presAssocID="{75847009-5768-48B6-8EE1-39C38B96A576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906CA004-80F9-4FB5-BCCC-03369E293EF3}" srcId="{3988F012-E07F-4C6E-B1FC-D8F2E32F3751}" destId="{DD1FBBE9-D737-4BC3-A181-DC6B5BDB5239}" srcOrd="2" destOrd="0" parTransId="{C01EEFD2-CDC3-4BC2-9415-B21B5AFEA170}" sibTransId="{CC6D7C5A-C9D1-4873-97AC-5E7BA74BE6F5}"/>
    <dgm:cxn modelId="{0FF7E206-AE1E-413B-9F72-C1FA2DE35D39}" srcId="{75847009-5768-48B6-8EE1-39C38B96A576}" destId="{8C856939-E815-47EB-AE35-A9849C24E206}" srcOrd="2" destOrd="0" parTransId="{1C7ECFE6-B575-4BFD-BB95-73A83BC0BBFE}" sibTransId="{DF830E0B-BA3B-4BE7-AA97-46118F793B18}"/>
    <dgm:cxn modelId="{81744607-D864-49F4-A8E0-BB0C75946BB2}" type="presOf" srcId="{2C6BE5D4-1903-4E52-AF83-BB54852601F4}" destId="{79367759-ABD0-4B7A-9221-5AE2B710D056}" srcOrd="0" destOrd="0" presId="urn:microsoft.com/office/officeart/2005/8/layout/radial2"/>
    <dgm:cxn modelId="{CB7B0B0B-2044-4E47-85FA-1BED4D83D478}" srcId="{75847009-5768-48B6-8EE1-39C38B96A576}" destId="{3AB97DFB-A3A5-4DB3-904A-43834E424A98}" srcOrd="6" destOrd="0" parTransId="{980AE9B2-D227-4D72-A23C-BB32FF2407D8}" sibTransId="{A5227FB5-C39E-481D-8391-AE7274FFAC63}"/>
    <dgm:cxn modelId="{35166E19-6BB6-4032-ADD7-2BA9EB4038CB}" srcId="{75847009-5768-48B6-8EE1-39C38B96A576}" destId="{3EFF80AC-0A01-4943-BCDE-798AEDB27794}" srcOrd="0" destOrd="0" parTransId="{564423E0-B0BD-4A09-9226-BA39F2031651}" sibTransId="{4A5D5AC6-A879-404A-8A75-0835990E92DF}"/>
    <dgm:cxn modelId="{5E439C1C-3AEE-4945-9577-4D2C0021EEA5}" type="presOf" srcId="{9B1FE8E9-16B3-477F-A129-7323770C297D}" destId="{35151E17-2856-4597-9762-D3743CFBC223}" srcOrd="0" destOrd="4" presId="urn:microsoft.com/office/officeart/2005/8/layout/radial2"/>
    <dgm:cxn modelId="{3EFEB727-ADAE-4380-8BF1-F90E3D0DB86A}" type="presOf" srcId="{D85E626B-71A1-49A0-8C82-C7A65B71D3B1}" destId="{FFE1D018-8A41-494C-A404-174307586DA3}" srcOrd="0" destOrd="0" presId="urn:microsoft.com/office/officeart/2005/8/layout/radial2"/>
    <dgm:cxn modelId="{6D9F803F-843B-4F53-B167-1F8E95E8AEA7}" srcId="{D85E626B-71A1-49A0-8C82-C7A65B71D3B1}" destId="{75847009-5768-48B6-8EE1-39C38B96A576}" srcOrd="1" destOrd="0" parTransId="{2C6BE5D4-1903-4E52-AF83-BB54852601F4}" sibTransId="{B7795E5B-23D0-42CA-B769-97A3E8DDD689}"/>
    <dgm:cxn modelId="{B649415C-927F-444D-AEF4-F719683F90FC}" srcId="{D85E626B-71A1-49A0-8C82-C7A65B71D3B1}" destId="{3988F012-E07F-4C6E-B1FC-D8F2E32F3751}" srcOrd="0" destOrd="0" parTransId="{E475B5F2-D947-4B49-8F68-FF2360D09C3F}" sibTransId="{C9829979-190C-4A84-A9AA-5826E462D045}"/>
    <dgm:cxn modelId="{2CB4D15D-9B97-4AB8-8FD7-2CCD3E5028E2}" type="presOf" srcId="{5EEB6919-E11A-4EB7-9C43-C08B20B02888}" destId="{35151E17-2856-4597-9762-D3743CFBC223}" srcOrd="0" destOrd="1" presId="urn:microsoft.com/office/officeart/2005/8/layout/radial2"/>
    <dgm:cxn modelId="{FB2A2442-9854-4537-8AB7-21C5B5E3BAB7}" type="presOf" srcId="{8C856939-E815-47EB-AE35-A9849C24E206}" destId="{35151E17-2856-4597-9762-D3743CFBC223}" srcOrd="0" destOrd="2" presId="urn:microsoft.com/office/officeart/2005/8/layout/radial2"/>
    <dgm:cxn modelId="{F2BA7343-FBBC-4294-9FC8-685A06A7A6A8}" type="presOf" srcId="{35C3C62D-6F0A-49C5-B36A-DDA24AC278D2}" destId="{4B8E212E-0870-48F2-A7FB-8680B10C7B7C}" srcOrd="0" destOrd="0" presId="urn:microsoft.com/office/officeart/2005/8/layout/radial2"/>
    <dgm:cxn modelId="{1505BE73-9100-475E-A1B8-B1CA2E2F86F5}" type="presOf" srcId="{26C982AE-F050-4101-B71A-B7ACD1DF81A4}" destId="{35151E17-2856-4597-9762-D3743CFBC223}" srcOrd="0" destOrd="3" presId="urn:microsoft.com/office/officeart/2005/8/layout/radial2"/>
    <dgm:cxn modelId="{A019D173-AD4C-45E1-8313-B6F76C62AD9F}" type="presOf" srcId="{3EFF80AC-0A01-4943-BCDE-798AEDB27794}" destId="{35151E17-2856-4597-9762-D3743CFBC223}" srcOrd="0" destOrd="0" presId="urn:microsoft.com/office/officeart/2005/8/layout/radial2"/>
    <dgm:cxn modelId="{BF1CEB88-FF48-4E2A-8E7A-3514C0790AAE}" type="presOf" srcId="{DD1FBBE9-D737-4BC3-A181-DC6B5BDB5239}" destId="{4B8E212E-0870-48F2-A7FB-8680B10C7B7C}" srcOrd="0" destOrd="2" presId="urn:microsoft.com/office/officeart/2005/8/layout/radial2"/>
    <dgm:cxn modelId="{BC2F0289-0C53-4623-8CF0-60A3540AD8CC}" srcId="{75847009-5768-48B6-8EE1-39C38B96A576}" destId="{9B1FE8E9-16B3-477F-A129-7323770C297D}" srcOrd="4" destOrd="0" parTransId="{EA2C17B4-E77B-468C-B0BF-0983976BDC3A}" sibTransId="{C86F33E8-338D-471B-974F-7A6B7BD1283C}"/>
    <dgm:cxn modelId="{93F7CDA3-7FFB-4B0F-B77D-4F9F85A1A199}" type="presOf" srcId="{C6C098A2-DB7C-4036-BD36-EF6CC8A1C8BB}" destId="{35151E17-2856-4597-9762-D3743CFBC223}" srcOrd="0" destOrd="5" presId="urn:microsoft.com/office/officeart/2005/8/layout/radial2"/>
    <dgm:cxn modelId="{2BC499A5-C130-43D6-9D99-F6093542870F}" srcId="{75847009-5768-48B6-8EE1-39C38B96A576}" destId="{C6C098A2-DB7C-4036-BD36-EF6CC8A1C8BB}" srcOrd="5" destOrd="0" parTransId="{F28723E6-ED59-4B08-8958-F80BFF2501CF}" sibTransId="{27CE225E-CA44-435B-93A1-EF831F1F7018}"/>
    <dgm:cxn modelId="{0D0BF0B4-5DFE-4D46-A0EE-A6EECA69D3FB}" type="presOf" srcId="{3AB97DFB-A3A5-4DB3-904A-43834E424A98}" destId="{35151E17-2856-4597-9762-D3743CFBC223}" srcOrd="0" destOrd="6" presId="urn:microsoft.com/office/officeart/2005/8/layout/radial2"/>
    <dgm:cxn modelId="{651FBBBE-FAFC-4E59-A6B5-246370B4F7F7}" type="presOf" srcId="{75847009-5768-48B6-8EE1-39C38B96A576}" destId="{F10494DE-3EFE-449A-BF22-84E9E01A9C5A}" srcOrd="0" destOrd="0" presId="urn:microsoft.com/office/officeart/2005/8/layout/radial2"/>
    <dgm:cxn modelId="{7F3252C4-49D1-462D-BB4D-AE56335B0149}" type="presOf" srcId="{E475B5F2-D947-4B49-8F68-FF2360D09C3F}" destId="{BC689ACC-B401-447D-80C7-4561B309084E}" srcOrd="0" destOrd="0" presId="urn:microsoft.com/office/officeart/2005/8/layout/radial2"/>
    <dgm:cxn modelId="{EC3FF7D6-A45B-4EF6-A459-7DAF89A52BC0}" srcId="{3988F012-E07F-4C6E-B1FC-D8F2E32F3751}" destId="{35C3C62D-6F0A-49C5-B36A-DDA24AC278D2}" srcOrd="0" destOrd="0" parTransId="{F1FEB3A3-9558-458B-894C-C81A77136105}" sibTransId="{9BC85815-CFCC-44DB-BA73-650A6FE51D2A}"/>
    <dgm:cxn modelId="{4BC576DA-D50C-48BC-8711-59DDB49AA282}" type="presOf" srcId="{17C044A3-E5F0-45CC-B660-89BE7CC713C8}" destId="{4B8E212E-0870-48F2-A7FB-8680B10C7B7C}" srcOrd="0" destOrd="1" presId="urn:microsoft.com/office/officeart/2005/8/layout/radial2"/>
    <dgm:cxn modelId="{7A4752E1-E847-43B3-B34C-9F0B0DEDB1BD}" type="presOf" srcId="{3988F012-E07F-4C6E-B1FC-D8F2E32F3751}" destId="{6526A1AE-FC6C-43A5-BD00-E9815D446944}" srcOrd="0" destOrd="0" presId="urn:microsoft.com/office/officeart/2005/8/layout/radial2"/>
    <dgm:cxn modelId="{714ECBE8-2652-4122-B27A-064A51A3C285}" srcId="{75847009-5768-48B6-8EE1-39C38B96A576}" destId="{26C982AE-F050-4101-B71A-B7ACD1DF81A4}" srcOrd="3" destOrd="0" parTransId="{8F6B9A74-7CA7-4B81-959C-356180F37B09}" sibTransId="{9B9F6A08-701F-4339-9DD8-776B1C054A81}"/>
    <dgm:cxn modelId="{4ED45CFD-A484-4690-B923-09F1B6CDCF48}" srcId="{75847009-5768-48B6-8EE1-39C38B96A576}" destId="{5EEB6919-E11A-4EB7-9C43-C08B20B02888}" srcOrd="1" destOrd="0" parTransId="{C0C2E35F-8E3A-4824-9658-871834EC7D10}" sibTransId="{7331C1CD-A01C-4915-8604-91A3E23035DE}"/>
    <dgm:cxn modelId="{D04138FF-A04F-402F-B3D1-3AE3B0141325}" srcId="{3988F012-E07F-4C6E-B1FC-D8F2E32F3751}" destId="{17C044A3-E5F0-45CC-B660-89BE7CC713C8}" srcOrd="1" destOrd="0" parTransId="{1AEED321-76EB-4EBA-AF43-978CEFA6C89C}" sibTransId="{B25382B1-2100-4941-9D75-368648211101}"/>
    <dgm:cxn modelId="{E4085E8A-456F-4E06-B3CA-6CBE3A7D8E51}" type="presParOf" srcId="{FFE1D018-8A41-494C-A404-174307586DA3}" destId="{B6A342DB-960F-480A-8C3D-9D14238F3D91}" srcOrd="0" destOrd="0" presId="urn:microsoft.com/office/officeart/2005/8/layout/radial2"/>
    <dgm:cxn modelId="{ACFF7E25-1A14-4A4B-862D-3930978E2825}" type="presParOf" srcId="{B6A342DB-960F-480A-8C3D-9D14238F3D91}" destId="{29A2AB34-05BD-476C-9DF9-8CE52514A0A5}" srcOrd="0" destOrd="0" presId="urn:microsoft.com/office/officeart/2005/8/layout/radial2"/>
    <dgm:cxn modelId="{CF7762CD-7E32-443C-BFF0-EB55E4AD11D8}" type="presParOf" srcId="{29A2AB34-05BD-476C-9DF9-8CE52514A0A5}" destId="{BF4A894D-BAE7-4F18-935D-0CD52EDACA74}" srcOrd="0" destOrd="0" presId="urn:microsoft.com/office/officeart/2005/8/layout/radial2"/>
    <dgm:cxn modelId="{FEB151D0-437E-430E-9AA0-1F92C879E804}" type="presParOf" srcId="{29A2AB34-05BD-476C-9DF9-8CE52514A0A5}" destId="{EE0F3DC8-6204-4261-A1CC-A7F33DEBBAA8}" srcOrd="1" destOrd="0" presId="urn:microsoft.com/office/officeart/2005/8/layout/radial2"/>
    <dgm:cxn modelId="{24FD730E-16BF-491C-83E8-CD1643CC8376}" type="presParOf" srcId="{B6A342DB-960F-480A-8C3D-9D14238F3D91}" destId="{BC689ACC-B401-447D-80C7-4561B309084E}" srcOrd="1" destOrd="0" presId="urn:microsoft.com/office/officeart/2005/8/layout/radial2"/>
    <dgm:cxn modelId="{7A398C28-02EB-4CFF-99D0-4C60AFB4CC79}" type="presParOf" srcId="{B6A342DB-960F-480A-8C3D-9D14238F3D91}" destId="{450812FB-1F2D-4178-9A5B-A5F1260A5470}" srcOrd="2" destOrd="0" presId="urn:microsoft.com/office/officeart/2005/8/layout/radial2"/>
    <dgm:cxn modelId="{0972B510-AC38-479B-993D-24C121074C57}" type="presParOf" srcId="{450812FB-1F2D-4178-9A5B-A5F1260A5470}" destId="{6526A1AE-FC6C-43A5-BD00-E9815D446944}" srcOrd="0" destOrd="0" presId="urn:microsoft.com/office/officeart/2005/8/layout/radial2"/>
    <dgm:cxn modelId="{29CA3669-FFED-49FC-980B-3E4B7A847FFF}" type="presParOf" srcId="{450812FB-1F2D-4178-9A5B-A5F1260A5470}" destId="{4B8E212E-0870-48F2-A7FB-8680B10C7B7C}" srcOrd="1" destOrd="0" presId="urn:microsoft.com/office/officeart/2005/8/layout/radial2"/>
    <dgm:cxn modelId="{DDCCCF0E-86A2-4450-B3E5-7D6236ED0265}" type="presParOf" srcId="{B6A342DB-960F-480A-8C3D-9D14238F3D91}" destId="{79367759-ABD0-4B7A-9221-5AE2B710D056}" srcOrd="3" destOrd="0" presId="urn:microsoft.com/office/officeart/2005/8/layout/radial2"/>
    <dgm:cxn modelId="{7A84D1DF-63DD-4074-AC3C-FFACF735F152}" type="presParOf" srcId="{B6A342DB-960F-480A-8C3D-9D14238F3D91}" destId="{7EC8DDEC-69A7-4CFA-B2E4-AA03A56E22E1}" srcOrd="4" destOrd="0" presId="urn:microsoft.com/office/officeart/2005/8/layout/radial2"/>
    <dgm:cxn modelId="{5B5DC5E4-41AA-430A-85B3-C392F8A2F944}" type="presParOf" srcId="{7EC8DDEC-69A7-4CFA-B2E4-AA03A56E22E1}" destId="{F10494DE-3EFE-449A-BF22-84E9E01A9C5A}" srcOrd="0" destOrd="0" presId="urn:microsoft.com/office/officeart/2005/8/layout/radial2"/>
    <dgm:cxn modelId="{46E197AA-AC92-4681-B42C-B3A512515647}" type="presParOf" srcId="{7EC8DDEC-69A7-4CFA-B2E4-AA03A56E22E1}" destId="{35151E17-2856-4597-9762-D3743CFBC22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67759-ABD0-4B7A-9221-5AE2B710D056}">
      <dsp:nvSpPr>
        <dsp:cNvPr id="0" name=""/>
        <dsp:cNvSpPr/>
      </dsp:nvSpPr>
      <dsp:spPr>
        <a:xfrm rot="475765">
          <a:off x="4177251" y="2781891"/>
          <a:ext cx="2852983" cy="50712"/>
        </a:xfrm>
        <a:custGeom>
          <a:avLst/>
          <a:gdLst/>
          <a:ahLst/>
          <a:cxnLst/>
          <a:rect l="0" t="0" r="0" b="0"/>
          <a:pathLst>
            <a:path>
              <a:moveTo>
                <a:pt x="0" y="25356"/>
              </a:moveTo>
              <a:lnTo>
                <a:pt x="2852983" y="253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89ACC-B401-447D-80C7-4561B309084E}">
      <dsp:nvSpPr>
        <dsp:cNvPr id="0" name=""/>
        <dsp:cNvSpPr/>
      </dsp:nvSpPr>
      <dsp:spPr>
        <a:xfrm rot="20495640">
          <a:off x="4116299" y="1595027"/>
          <a:ext cx="2916164" cy="50712"/>
        </a:xfrm>
        <a:custGeom>
          <a:avLst/>
          <a:gdLst/>
          <a:ahLst/>
          <a:cxnLst/>
          <a:rect l="0" t="0" r="0" b="0"/>
          <a:pathLst>
            <a:path>
              <a:moveTo>
                <a:pt x="0" y="25356"/>
              </a:moveTo>
              <a:lnTo>
                <a:pt x="2916164" y="253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3DC8-6204-4261-A1CC-A7F33DEBBAA8}">
      <dsp:nvSpPr>
        <dsp:cNvPr id="0" name=""/>
        <dsp:cNvSpPr/>
      </dsp:nvSpPr>
      <dsp:spPr>
        <a:xfrm>
          <a:off x="1066173" y="795183"/>
          <a:ext cx="3205956" cy="320595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26A1AE-FC6C-43A5-BD00-E9815D446944}">
      <dsp:nvSpPr>
        <dsp:cNvPr id="0" name=""/>
        <dsp:cNvSpPr/>
      </dsp:nvSpPr>
      <dsp:spPr>
        <a:xfrm>
          <a:off x="6884378" y="34307"/>
          <a:ext cx="1997515" cy="16355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b="1" kern="1200" dirty="0">
              <a:solidFill>
                <a:srgbClr val="FFFF00"/>
              </a:solidFill>
            </a:rPr>
            <a:t>PEAJE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b="0" i="0" u="none" kern="1200" dirty="0"/>
            <a:t>30,458,804.38</a:t>
          </a:r>
          <a:endParaRPr lang="es-EC" sz="1400" kern="1200" dirty="0"/>
        </a:p>
      </dsp:txBody>
      <dsp:txXfrm>
        <a:off x="7176907" y="273832"/>
        <a:ext cx="1412457" cy="1156526"/>
      </dsp:txXfrm>
    </dsp:sp>
    <dsp:sp modelId="{4B8E212E-0870-48F2-A7FB-8680B10C7B7C}">
      <dsp:nvSpPr>
        <dsp:cNvPr id="0" name=""/>
        <dsp:cNvSpPr/>
      </dsp:nvSpPr>
      <dsp:spPr>
        <a:xfrm>
          <a:off x="8981823" y="34307"/>
          <a:ext cx="2996273" cy="1635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250" kern="1200" dirty="0"/>
            <a:t>Pichincha         $ </a:t>
          </a:r>
          <a:r>
            <a:rPr lang="es-EC" sz="1250" b="0" i="0" u="none" kern="1200" dirty="0"/>
            <a:t>21,928,258.46</a:t>
          </a:r>
          <a:r>
            <a:rPr lang="es-EC" sz="1250" kern="1200" dirty="0"/>
            <a:t>           </a:t>
          </a:r>
        </a:p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250" kern="1200" dirty="0"/>
            <a:t>Santo Domingo $ </a:t>
          </a:r>
          <a:r>
            <a:rPr lang="es-EC" sz="1250" b="0" i="0" u="none" kern="1200" dirty="0"/>
            <a:t>8,266,425.92</a:t>
          </a:r>
          <a:endParaRPr lang="es-EC" sz="1250" kern="1200" dirty="0"/>
        </a:p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250" kern="1200" dirty="0"/>
            <a:t>El Oro                     $ </a:t>
          </a:r>
          <a:r>
            <a:rPr lang="es-EC" sz="1250" b="0" i="0" u="none" kern="1200" dirty="0"/>
            <a:t>264,120.00</a:t>
          </a:r>
          <a:r>
            <a:rPr lang="es-EC" sz="1250" kern="1200" dirty="0"/>
            <a:t>                </a:t>
          </a:r>
        </a:p>
      </dsp:txBody>
      <dsp:txXfrm>
        <a:off x="8981823" y="34307"/>
        <a:ext cx="2996273" cy="1635576"/>
      </dsp:txXfrm>
    </dsp:sp>
    <dsp:sp modelId="{F10494DE-3EFE-449A-BF22-84E9E01A9C5A}">
      <dsp:nvSpPr>
        <dsp:cNvPr id="0" name=""/>
        <dsp:cNvSpPr/>
      </dsp:nvSpPr>
      <dsp:spPr>
        <a:xfrm>
          <a:off x="7007400" y="2174930"/>
          <a:ext cx="1923573" cy="19235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solidFill>
                <a:srgbClr val="FFFF00"/>
              </a:solidFill>
            </a:rPr>
            <a:t>CEM VIAL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APERTURA PAVIMENTACION ENSANCHE Y CONSTRUCCION DE VIAS DE TODA CLASE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000" b="0" i="0" u="none" kern="1200" dirty="0"/>
            <a:t>16,505,157.51</a:t>
          </a:r>
          <a:endParaRPr lang="es-EC" sz="1000" kern="1200" dirty="0"/>
        </a:p>
      </dsp:txBody>
      <dsp:txXfrm>
        <a:off x="7289101" y="2456631"/>
        <a:ext cx="1360171" cy="1360171"/>
      </dsp:txXfrm>
    </dsp:sp>
    <dsp:sp modelId="{35151E17-2856-4597-9762-D3743CFBC223}">
      <dsp:nvSpPr>
        <dsp:cNvPr id="0" name=""/>
        <dsp:cNvSpPr/>
      </dsp:nvSpPr>
      <dsp:spPr>
        <a:xfrm>
          <a:off x="9123331" y="2174930"/>
          <a:ext cx="2885360" cy="1923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1250" kern="1200" dirty="0"/>
            <a:t>Pichincha         $ </a:t>
          </a:r>
          <a:r>
            <a:rPr lang="es-EC" sz="1250" b="0" i="0" u="none" kern="1200" dirty="0"/>
            <a:t>10,075,574.91</a:t>
          </a:r>
          <a:endParaRPr lang="es-EC" sz="1250" kern="1200" dirty="0"/>
        </a:p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50" kern="1200" dirty="0"/>
            <a:t>Manabí               $ </a:t>
          </a:r>
          <a:r>
            <a:rPr lang="es-EC" sz="1250" b="0" i="0" u="none" kern="1200" dirty="0"/>
            <a:t>1,695,595.34</a:t>
          </a:r>
          <a:endParaRPr lang="es-ES" kern="1200" dirty="0"/>
        </a:p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MX" sz="1250" kern="1200" dirty="0"/>
            <a:t>Chimborazo        $ </a:t>
          </a:r>
          <a:r>
            <a:rPr lang="es-EC" sz="1250" b="0" i="0" u="none" kern="1200" dirty="0"/>
            <a:t>1,339,856.86</a:t>
          </a:r>
          <a:endParaRPr lang="es-EC" sz="1250" kern="1200" dirty="0"/>
        </a:p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MX" sz="1250" kern="1200" dirty="0"/>
            <a:t>Tungurahua        $ </a:t>
          </a:r>
          <a:r>
            <a:rPr lang="es-EC" sz="1250" b="0" i="0" u="none" kern="1200" dirty="0"/>
            <a:t>1,309,040.00</a:t>
          </a:r>
          <a:endParaRPr lang="es-EC" sz="1250" kern="1200" dirty="0"/>
        </a:p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MX" sz="1250" kern="1200" dirty="0"/>
            <a:t>Cotopaxi              $ </a:t>
          </a:r>
          <a:r>
            <a:rPr lang="es-EC" sz="1250" b="0" i="0" u="none" kern="1200" dirty="0"/>
            <a:t>1,089,242.48</a:t>
          </a:r>
          <a:endParaRPr lang="es-EC" sz="1250" kern="1200" dirty="0"/>
        </a:p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MX" sz="1250" kern="1200" dirty="0"/>
            <a:t>Imbabura                $ </a:t>
          </a:r>
          <a:r>
            <a:rPr lang="es-EC" sz="1250" b="0" i="0" u="none" kern="1200" dirty="0"/>
            <a:t>782,100.74</a:t>
          </a:r>
          <a:endParaRPr lang="es-EC" sz="1250" kern="1200" dirty="0"/>
        </a:p>
        <a:p>
          <a:pPr marL="114300" lvl="1" indent="-1143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MX" sz="1250" kern="1200" dirty="0"/>
            <a:t>Pastaza                    $ </a:t>
          </a:r>
          <a:r>
            <a:rPr lang="es-EC" sz="1250" b="0" i="0" u="none" kern="1200" dirty="0"/>
            <a:t>213,747.18</a:t>
          </a:r>
          <a:endParaRPr lang="es-EC" sz="1250" kern="1200" dirty="0"/>
        </a:p>
      </dsp:txBody>
      <dsp:txXfrm>
        <a:off x="9123331" y="2174930"/>
        <a:ext cx="2885360" cy="192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0.28721</cdr:x>
      <cdr:y>0.7678</cdr:y>
    </cdr:from>
    <cdr:to>
      <cdr:x>0.34357</cdr:x>
      <cdr:y>0.8143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C39274ED-00DB-63F4-E05A-DC7A2A921972}"/>
            </a:ext>
          </a:extLst>
        </cdr:cNvPr>
        <cdr:cNvSpPr txBox="1"/>
      </cdr:nvSpPr>
      <cdr:spPr>
        <a:xfrm xmlns:a="http://schemas.openxmlformats.org/drawingml/2006/main">
          <a:off x="3276601" y="4440919"/>
          <a:ext cx="642938" cy="2689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C" sz="1100" dirty="0"/>
        </a:p>
      </cdr:txBody>
    </cdr:sp>
  </cdr:relSizeAnchor>
  <cdr:relSizeAnchor xmlns:cdr="http://schemas.openxmlformats.org/drawingml/2006/chartDrawing">
    <cdr:from>
      <cdr:x>0.65291</cdr:x>
      <cdr:y>0.77521</cdr:y>
    </cdr:from>
    <cdr:to>
      <cdr:x>0.73306</cdr:x>
      <cdr:y>0.9333</cdr:y>
    </cdr:to>
    <cdr:sp macro="" textlink="">
      <cdr:nvSpPr>
        <cdr:cNvPr id="10" name="CuadroTexto 9">
          <a:extLst xmlns:a="http://schemas.openxmlformats.org/drawingml/2006/main">
            <a:ext uri="{FF2B5EF4-FFF2-40B4-BE49-F238E27FC236}">
              <a16:creationId xmlns:a16="http://schemas.microsoft.com/office/drawing/2014/main" id="{61BE3E00-8C93-67AB-E76B-8361607D1F04}"/>
            </a:ext>
          </a:extLst>
        </cdr:cNvPr>
        <cdr:cNvSpPr txBox="1"/>
      </cdr:nvSpPr>
      <cdr:spPr>
        <a:xfrm xmlns:a="http://schemas.openxmlformats.org/drawingml/2006/main">
          <a:off x="7448551" y="448378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EC" sz="1100"/>
        </a:p>
      </cdr:txBody>
    </cdr:sp>
  </cdr:relSizeAnchor>
  <cdr:relSizeAnchor xmlns:cdr="http://schemas.openxmlformats.org/drawingml/2006/chartDrawing">
    <cdr:from>
      <cdr:x>0.93219</cdr:x>
      <cdr:y>0.72938</cdr:y>
    </cdr:from>
    <cdr:to>
      <cdr:x>0.98229</cdr:x>
      <cdr:y>0.7925</cdr:y>
    </cdr:to>
    <cdr:sp macro="" textlink="">
      <cdr:nvSpPr>
        <cdr:cNvPr id="15" name="CuadroTexto 14">
          <a:extLst xmlns:a="http://schemas.openxmlformats.org/drawingml/2006/main">
            <a:ext uri="{FF2B5EF4-FFF2-40B4-BE49-F238E27FC236}">
              <a16:creationId xmlns:a16="http://schemas.microsoft.com/office/drawing/2014/main" id="{71E5B34E-B541-4409-1708-D854945429B7}"/>
            </a:ext>
          </a:extLst>
        </cdr:cNvPr>
        <cdr:cNvSpPr txBox="1"/>
      </cdr:nvSpPr>
      <cdr:spPr>
        <a:xfrm xmlns:a="http://schemas.openxmlformats.org/drawingml/2006/main">
          <a:off x="10634664" y="4218669"/>
          <a:ext cx="571500" cy="365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C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0.28721</cdr:x>
      <cdr:y>0.7678</cdr:y>
    </cdr:from>
    <cdr:to>
      <cdr:x>0.34357</cdr:x>
      <cdr:y>0.8143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C39274ED-00DB-63F4-E05A-DC7A2A921972}"/>
            </a:ext>
          </a:extLst>
        </cdr:cNvPr>
        <cdr:cNvSpPr txBox="1"/>
      </cdr:nvSpPr>
      <cdr:spPr>
        <a:xfrm xmlns:a="http://schemas.openxmlformats.org/drawingml/2006/main">
          <a:off x="3276601" y="4440919"/>
          <a:ext cx="642938" cy="2689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C" sz="1100" dirty="0"/>
        </a:p>
      </cdr:txBody>
    </cdr:sp>
  </cdr:relSizeAnchor>
  <cdr:relSizeAnchor xmlns:cdr="http://schemas.openxmlformats.org/drawingml/2006/chartDrawing">
    <cdr:from>
      <cdr:x>0.65291</cdr:x>
      <cdr:y>0.77521</cdr:y>
    </cdr:from>
    <cdr:to>
      <cdr:x>0.73306</cdr:x>
      <cdr:y>0.9333</cdr:y>
    </cdr:to>
    <cdr:sp macro="" textlink="">
      <cdr:nvSpPr>
        <cdr:cNvPr id="10" name="CuadroTexto 9">
          <a:extLst xmlns:a="http://schemas.openxmlformats.org/drawingml/2006/main">
            <a:ext uri="{FF2B5EF4-FFF2-40B4-BE49-F238E27FC236}">
              <a16:creationId xmlns:a16="http://schemas.microsoft.com/office/drawing/2014/main" id="{61BE3E00-8C93-67AB-E76B-8361607D1F04}"/>
            </a:ext>
          </a:extLst>
        </cdr:cNvPr>
        <cdr:cNvSpPr txBox="1"/>
      </cdr:nvSpPr>
      <cdr:spPr>
        <a:xfrm xmlns:a="http://schemas.openxmlformats.org/drawingml/2006/main">
          <a:off x="7448551" y="448378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EC" sz="1100"/>
        </a:p>
      </cdr:txBody>
    </cdr:sp>
  </cdr:relSizeAnchor>
  <cdr:relSizeAnchor xmlns:cdr="http://schemas.openxmlformats.org/drawingml/2006/chartDrawing">
    <cdr:from>
      <cdr:x>0.93219</cdr:x>
      <cdr:y>0.72938</cdr:y>
    </cdr:from>
    <cdr:to>
      <cdr:x>0.98229</cdr:x>
      <cdr:y>0.7925</cdr:y>
    </cdr:to>
    <cdr:sp macro="" textlink="">
      <cdr:nvSpPr>
        <cdr:cNvPr id="15" name="CuadroTexto 14">
          <a:extLst xmlns:a="http://schemas.openxmlformats.org/drawingml/2006/main">
            <a:ext uri="{FF2B5EF4-FFF2-40B4-BE49-F238E27FC236}">
              <a16:creationId xmlns:a16="http://schemas.microsoft.com/office/drawing/2014/main" id="{71E5B34E-B541-4409-1708-D854945429B7}"/>
            </a:ext>
          </a:extLst>
        </cdr:cNvPr>
        <cdr:cNvSpPr txBox="1"/>
      </cdr:nvSpPr>
      <cdr:spPr>
        <a:xfrm xmlns:a="http://schemas.openxmlformats.org/drawingml/2006/main">
          <a:off x="10634664" y="4218669"/>
          <a:ext cx="571500" cy="365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C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0.28653</cdr:x>
      <cdr:y>0.53662</cdr:y>
    </cdr:from>
    <cdr:to>
      <cdr:x>0.3672</cdr:x>
      <cdr:y>0.69353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D3DFA136-49F4-49DF-0208-5A73ABA18CAF}"/>
            </a:ext>
          </a:extLst>
        </cdr:cNvPr>
        <cdr:cNvSpPr txBox="1"/>
      </cdr:nvSpPr>
      <cdr:spPr>
        <a:xfrm xmlns:a="http://schemas.openxmlformats.org/drawingml/2006/main">
          <a:off x="3248026" y="31271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EC" sz="1100" dirty="0"/>
        </a:p>
      </cdr:txBody>
    </cdr:sp>
  </cdr:relSizeAnchor>
  <cdr:relSizeAnchor xmlns:cdr="http://schemas.openxmlformats.org/drawingml/2006/chartDrawing">
    <cdr:from>
      <cdr:x>0.37819</cdr:x>
      <cdr:y>0.51093</cdr:y>
    </cdr:from>
    <cdr:to>
      <cdr:x>0.45045</cdr:x>
      <cdr:y>0.56758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185B6346-9A09-9CC5-D209-53517BD02401}"/>
            </a:ext>
          </a:extLst>
        </cdr:cNvPr>
        <cdr:cNvSpPr txBox="1"/>
      </cdr:nvSpPr>
      <cdr:spPr>
        <a:xfrm xmlns:a="http://schemas.openxmlformats.org/drawingml/2006/main">
          <a:off x="4517539" y="3043925"/>
          <a:ext cx="863165" cy="3375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200" dirty="0"/>
            <a:t>91,52%</a:t>
          </a:r>
          <a:endParaRPr lang="es-EC" sz="1200" dirty="0"/>
        </a:p>
      </cdr:txBody>
    </cdr:sp>
  </cdr:relSizeAnchor>
  <cdr:relSizeAnchor xmlns:cdr="http://schemas.openxmlformats.org/drawingml/2006/chartDrawing">
    <cdr:from>
      <cdr:x>0.31585</cdr:x>
      <cdr:y>0.33545</cdr:y>
    </cdr:from>
    <cdr:to>
      <cdr:x>0.38896</cdr:x>
      <cdr:y>0.36977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132D5446-1AB2-59A7-BC6F-C23652429575}"/>
            </a:ext>
          </a:extLst>
        </cdr:cNvPr>
        <cdr:cNvSpPr txBox="1"/>
      </cdr:nvSpPr>
      <cdr:spPr>
        <a:xfrm xmlns:a="http://schemas.openxmlformats.org/drawingml/2006/main">
          <a:off x="3772910" y="1998472"/>
          <a:ext cx="873318" cy="204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dirty="0"/>
            <a:t>5,61%</a:t>
          </a:r>
          <a:endParaRPr lang="es-EC" sz="1200" dirty="0"/>
        </a:p>
      </cdr:txBody>
    </cdr:sp>
  </cdr:relSizeAnchor>
  <cdr:relSizeAnchor xmlns:cdr="http://schemas.openxmlformats.org/drawingml/2006/chartDrawing">
    <cdr:from>
      <cdr:x>0.41224</cdr:x>
      <cdr:y>0.23763</cdr:y>
    </cdr:from>
    <cdr:to>
      <cdr:x>0.46724</cdr:x>
      <cdr:y>0.28912</cdr:y>
    </cdr:to>
    <cdr:sp macro="" textlink="">
      <cdr:nvSpPr>
        <cdr:cNvPr id="8" name="CuadroTexto 7">
          <a:extLst xmlns:a="http://schemas.openxmlformats.org/drawingml/2006/main">
            <a:ext uri="{FF2B5EF4-FFF2-40B4-BE49-F238E27FC236}">
              <a16:creationId xmlns:a16="http://schemas.microsoft.com/office/drawing/2014/main" id="{7D070FEA-D2F7-969F-9299-1EC01A2867D4}"/>
            </a:ext>
          </a:extLst>
        </cdr:cNvPr>
        <cdr:cNvSpPr txBox="1"/>
      </cdr:nvSpPr>
      <cdr:spPr>
        <a:xfrm xmlns:a="http://schemas.openxmlformats.org/drawingml/2006/main">
          <a:off x="4924260" y="1348411"/>
          <a:ext cx="656989" cy="2921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dirty="0"/>
            <a:t>2,87%</a:t>
          </a:r>
          <a:endParaRPr lang="es-EC" sz="1200" dirty="0"/>
        </a:p>
      </cdr:txBody>
    </cdr:sp>
  </cdr:relSizeAnchor>
  <cdr:relSizeAnchor xmlns:cdr="http://schemas.openxmlformats.org/drawingml/2006/chartDrawing">
    <cdr:from>
      <cdr:x>0.5</cdr:x>
      <cdr:y>0.53441</cdr:y>
    </cdr:from>
    <cdr:to>
      <cdr:x>0.56876</cdr:x>
      <cdr:y>0.57839</cdr:y>
    </cdr:to>
    <cdr:sp macro="" textlink="">
      <cdr:nvSpPr>
        <cdr:cNvPr id="9" name="CuadroTexto 8">
          <a:extLst xmlns:a="http://schemas.openxmlformats.org/drawingml/2006/main">
            <a:ext uri="{FF2B5EF4-FFF2-40B4-BE49-F238E27FC236}">
              <a16:creationId xmlns:a16="http://schemas.microsoft.com/office/drawing/2014/main" id="{361E937F-2B83-CAAA-0A7C-A355039B7CE6}"/>
            </a:ext>
          </a:extLst>
        </cdr:cNvPr>
        <cdr:cNvSpPr txBox="1"/>
      </cdr:nvSpPr>
      <cdr:spPr>
        <a:xfrm xmlns:a="http://schemas.openxmlformats.org/drawingml/2006/main">
          <a:off x="5972629" y="3183815"/>
          <a:ext cx="821356" cy="262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dirty="0"/>
            <a:t>89,14%</a:t>
          </a:r>
          <a:endParaRPr lang="es-EC" sz="1200" dirty="0"/>
        </a:p>
      </cdr:txBody>
    </cdr:sp>
  </cdr:relSizeAnchor>
  <cdr:relSizeAnchor xmlns:cdr="http://schemas.openxmlformats.org/drawingml/2006/chartDrawing">
    <cdr:from>
      <cdr:x>0.5</cdr:x>
      <cdr:y>0.31322</cdr:y>
    </cdr:from>
    <cdr:to>
      <cdr:x>0.55741</cdr:x>
      <cdr:y>0.35</cdr:y>
    </cdr:to>
    <cdr:sp macro="" textlink="">
      <cdr:nvSpPr>
        <cdr:cNvPr id="10" name="CuadroTexto 9">
          <a:extLst xmlns:a="http://schemas.openxmlformats.org/drawingml/2006/main">
            <a:ext uri="{FF2B5EF4-FFF2-40B4-BE49-F238E27FC236}">
              <a16:creationId xmlns:a16="http://schemas.microsoft.com/office/drawing/2014/main" id="{1C289837-4EB8-68F2-828D-040DC0D8311B}"/>
            </a:ext>
          </a:extLst>
        </cdr:cNvPr>
        <cdr:cNvSpPr txBox="1"/>
      </cdr:nvSpPr>
      <cdr:spPr>
        <a:xfrm xmlns:a="http://schemas.openxmlformats.org/drawingml/2006/main">
          <a:off x="5972629" y="1866049"/>
          <a:ext cx="685777" cy="2191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dirty="0"/>
            <a:t>8,12%</a:t>
          </a:r>
          <a:endParaRPr lang="es-EC" sz="1200" dirty="0"/>
        </a:p>
      </cdr:txBody>
    </cdr:sp>
  </cdr:relSizeAnchor>
  <cdr:relSizeAnchor xmlns:cdr="http://schemas.openxmlformats.org/drawingml/2006/chartDrawing">
    <cdr:from>
      <cdr:x>0.52951</cdr:x>
      <cdr:y>0.20247</cdr:y>
    </cdr:from>
    <cdr:to>
      <cdr:x>0.61144</cdr:x>
      <cdr:y>0.23925</cdr:y>
    </cdr:to>
    <cdr:sp macro="" textlink="">
      <cdr:nvSpPr>
        <cdr:cNvPr id="11" name="CuadroTexto 10">
          <a:extLst xmlns:a="http://schemas.openxmlformats.org/drawingml/2006/main">
            <a:ext uri="{FF2B5EF4-FFF2-40B4-BE49-F238E27FC236}">
              <a16:creationId xmlns:a16="http://schemas.microsoft.com/office/drawing/2014/main" id="{E78EE121-8EBD-DFC4-5AC1-84EB1CD59D2B}"/>
            </a:ext>
          </a:extLst>
        </cdr:cNvPr>
        <cdr:cNvSpPr txBox="1"/>
      </cdr:nvSpPr>
      <cdr:spPr>
        <a:xfrm xmlns:a="http://schemas.openxmlformats.org/drawingml/2006/main">
          <a:off x="6325080" y="1148901"/>
          <a:ext cx="978675" cy="208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dirty="0"/>
            <a:t>2,74%</a:t>
          </a:r>
          <a:endParaRPr lang="es-EC" sz="1200" dirty="0"/>
        </a:p>
      </cdr:txBody>
    </cdr:sp>
  </cdr:relSizeAnchor>
  <cdr:relSizeAnchor xmlns:cdr="http://schemas.openxmlformats.org/drawingml/2006/chartDrawing">
    <cdr:from>
      <cdr:x>0.63839</cdr:x>
      <cdr:y>0.55015</cdr:y>
    </cdr:from>
    <cdr:to>
      <cdr:x>0.69637</cdr:x>
      <cdr:y>0.60097</cdr:y>
    </cdr:to>
    <cdr:sp macro="" textlink="">
      <cdr:nvSpPr>
        <cdr:cNvPr id="12" name="CuadroTexto 11">
          <a:extLst xmlns:a="http://schemas.openxmlformats.org/drawingml/2006/main">
            <a:ext uri="{FF2B5EF4-FFF2-40B4-BE49-F238E27FC236}">
              <a16:creationId xmlns:a16="http://schemas.microsoft.com/office/drawing/2014/main" id="{133D228D-5C48-6F59-673D-A538B3FF7887}"/>
            </a:ext>
          </a:extLst>
        </cdr:cNvPr>
        <cdr:cNvSpPr txBox="1"/>
      </cdr:nvSpPr>
      <cdr:spPr>
        <a:xfrm xmlns:a="http://schemas.openxmlformats.org/drawingml/2006/main">
          <a:off x="7625755" y="3277616"/>
          <a:ext cx="692586" cy="3027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dirty="0"/>
            <a:t>89,39%</a:t>
          </a:r>
          <a:endParaRPr lang="es-EC" sz="1200" dirty="0"/>
        </a:p>
      </cdr:txBody>
    </cdr:sp>
  </cdr:relSizeAnchor>
  <cdr:relSizeAnchor xmlns:cdr="http://schemas.openxmlformats.org/drawingml/2006/chartDrawing">
    <cdr:from>
      <cdr:x>0.64033</cdr:x>
      <cdr:y>0.25755</cdr:y>
    </cdr:from>
    <cdr:to>
      <cdr:x>0.6948</cdr:x>
      <cdr:y>0.29488</cdr:y>
    </cdr:to>
    <cdr:sp macro="" textlink="">
      <cdr:nvSpPr>
        <cdr:cNvPr id="13" name="CuadroTexto 12">
          <a:extLst xmlns:a="http://schemas.openxmlformats.org/drawingml/2006/main">
            <a:ext uri="{FF2B5EF4-FFF2-40B4-BE49-F238E27FC236}">
              <a16:creationId xmlns:a16="http://schemas.microsoft.com/office/drawing/2014/main" id="{5430607E-3715-282F-98C0-3A51D17D05AA}"/>
            </a:ext>
          </a:extLst>
        </cdr:cNvPr>
        <cdr:cNvSpPr txBox="1"/>
      </cdr:nvSpPr>
      <cdr:spPr>
        <a:xfrm xmlns:a="http://schemas.openxmlformats.org/drawingml/2006/main">
          <a:off x="7648904" y="1534395"/>
          <a:ext cx="650659" cy="22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dirty="0"/>
            <a:t>7,19%</a:t>
          </a:r>
          <a:endParaRPr lang="es-EC" sz="1200" dirty="0"/>
        </a:p>
      </cdr:txBody>
    </cdr:sp>
  </cdr:relSizeAnchor>
  <cdr:relSizeAnchor xmlns:cdr="http://schemas.openxmlformats.org/drawingml/2006/chartDrawing">
    <cdr:from>
      <cdr:x>0.66873</cdr:x>
      <cdr:y>0.13982</cdr:y>
    </cdr:from>
    <cdr:to>
      <cdr:x>0.72293</cdr:x>
      <cdr:y>0.20247</cdr:y>
    </cdr:to>
    <cdr:sp macro="" textlink="">
      <cdr:nvSpPr>
        <cdr:cNvPr id="14" name="CuadroTexto 13">
          <a:extLst xmlns:a="http://schemas.openxmlformats.org/drawingml/2006/main">
            <a:ext uri="{FF2B5EF4-FFF2-40B4-BE49-F238E27FC236}">
              <a16:creationId xmlns:a16="http://schemas.microsoft.com/office/drawing/2014/main" id="{53D27E93-5BF7-2E0A-B8FF-706DB13A7780}"/>
            </a:ext>
          </a:extLst>
        </cdr:cNvPr>
        <cdr:cNvSpPr txBox="1"/>
      </cdr:nvSpPr>
      <cdr:spPr>
        <a:xfrm xmlns:a="http://schemas.openxmlformats.org/drawingml/2006/main">
          <a:off x="7988099" y="793403"/>
          <a:ext cx="647433" cy="355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dirty="0"/>
            <a:t>3,42%</a:t>
          </a:r>
          <a:endParaRPr lang="es-EC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23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23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DA39C-89A8-4105-916F-A258935D15EC}" type="datetimeFigureOut">
              <a:rPr lang="es-EC" smtClean="0"/>
              <a:t>12/12/2024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5700"/>
            <a:ext cx="5540375" cy="3116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713" y="4444483"/>
            <a:ext cx="5608975" cy="363652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3754"/>
            <a:ext cx="3038604" cy="462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159" y="8773754"/>
            <a:ext cx="3038604" cy="462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A0138-A757-4A68-B4EC-5BF5CD7FCCA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106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280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128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374900"/>
            <a:ext cx="10972800" cy="375126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2279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70000"/>
            <a:ext cx="2743200" cy="485617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70000"/>
            <a:ext cx="8026400" cy="485617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6438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36800"/>
            <a:ext cx="10972800" cy="378936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3923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880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9554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297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617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47999"/>
            <a:ext cx="5386917" cy="307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240823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3047999"/>
            <a:ext cx="5389033" cy="3078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488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5042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371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03325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03325"/>
            <a:ext cx="6815667" cy="49228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365376"/>
            <a:ext cx="4011084" cy="39909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6911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30299"/>
            <a:ext cx="7315200" cy="3597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051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63F06-3C93-49E2-8547-149B7A371BF0}" type="slidenum">
              <a:rPr lang="es-EC" smtClean="0"/>
              <a:pPr/>
              <a:t>‹#›</a:t>
            </a:fld>
            <a:endParaRPr lang="es-EC" dirty="0"/>
          </a:p>
        </p:txBody>
      </p:sp>
      <p:pic>
        <p:nvPicPr>
          <p:cNvPr id="7" name="Picture 6" descr="plantill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5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97D11-4FFC-4486-9F6C-538D8EBD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D19C55-E4B7-4691-BD9F-C5028D4B5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Picture 4" descr="plantilla-principal.jpg">
            <a:extLst>
              <a:ext uri="{FF2B5EF4-FFF2-40B4-BE49-F238E27FC236}">
                <a16:creationId xmlns:a16="http://schemas.microsoft.com/office/drawing/2014/main" id="{CDE542E6-A866-48EC-B13E-DF2471293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8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DCE3C315-B531-48AB-8CC4-DE4EAD823D5E}"/>
              </a:ext>
            </a:extLst>
          </p:cNvPr>
          <p:cNvSpPr/>
          <p:nvPr/>
        </p:nvSpPr>
        <p:spPr>
          <a:xfrm>
            <a:off x="1867742" y="2435740"/>
            <a:ext cx="87066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INGRESOS DE LOS GOBIERNOS AUTÓNOMOS DESCENTRALIZADOS PROVINCIALES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AA8AE9-F249-4286-B77E-B1C35760009F}"/>
              </a:ext>
            </a:extLst>
          </p:cNvPr>
          <p:cNvSpPr txBox="1"/>
          <p:nvPr/>
        </p:nvSpPr>
        <p:spPr>
          <a:xfrm>
            <a:off x="8533585" y="4987466"/>
            <a:ext cx="3298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DICIEMBRE 2023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3695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04383" y="676366"/>
            <a:ext cx="8787617" cy="434982"/>
          </a:xfrm>
        </p:spPr>
        <p:txBody>
          <a:bodyPr>
            <a:noAutofit/>
          </a:bodyPr>
          <a:lstStyle/>
          <a:p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VENTA DE BIENES Y SERVICIOS 2020 - 2023</a:t>
            </a:r>
            <a:endParaRPr lang="es-EC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10</a:t>
            </a:fld>
            <a:endParaRPr lang="es-EC" dirty="0"/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846503431"/>
              </p:ext>
            </p:extLst>
          </p:nvPr>
        </p:nvGraphicFramePr>
        <p:xfrm>
          <a:off x="182879" y="1111348"/>
          <a:ext cx="11648049" cy="5610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4097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479006"/>
            <a:ext cx="10972800" cy="434982"/>
          </a:xfrm>
        </p:spPr>
        <p:txBody>
          <a:bodyPr>
            <a:noAutofit/>
          </a:bodyPr>
          <a:lstStyle/>
          <a:p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VENTA DE AGUA DE FUENTES NATURALES 2020 - 2023</a:t>
            </a:r>
            <a:b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11</a:t>
            </a:fld>
            <a:endParaRPr lang="es-EC" dirty="0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609600" y="1480457"/>
            <a:ext cx="10152185" cy="18817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C" sz="2800" dirty="0"/>
          </a:p>
          <a:p>
            <a:pPr algn="just"/>
            <a:r>
              <a:rPr lang="es-EC" sz="1600" dirty="0"/>
              <a:t>De los montos totales recaudados del 2020 al 2023 por venta de agua de fuentes naturales, los valores corresponden a los siguientes GAD provinciales:</a:t>
            </a:r>
          </a:p>
        </p:txBody>
      </p:sp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761702904"/>
              </p:ext>
            </p:extLst>
          </p:nvPr>
        </p:nvGraphicFramePr>
        <p:xfrm>
          <a:off x="2670517" y="2883877"/>
          <a:ext cx="6234332" cy="383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5523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547" y="994062"/>
            <a:ext cx="10972800" cy="434982"/>
          </a:xfrm>
        </p:spPr>
        <p:txBody>
          <a:bodyPr>
            <a:noAutofit/>
          </a:bodyPr>
          <a:lstStyle/>
          <a:p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VENTA DE AGROPECUARIOS Y FORESTALES 2020 - 2023</a:t>
            </a:r>
            <a:endParaRPr lang="es-EC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12</a:t>
            </a:fld>
            <a:endParaRPr lang="es-EC" dirty="0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806547" y="1429044"/>
            <a:ext cx="10152185" cy="942087"/>
          </a:xfrm>
        </p:spPr>
        <p:txBody>
          <a:bodyPr>
            <a:normAutofit/>
          </a:bodyPr>
          <a:lstStyle/>
          <a:p>
            <a:pPr algn="just"/>
            <a:r>
              <a:rPr lang="es-EC" sz="2400" dirty="0"/>
              <a:t>De los montos totales recaudados del 2020 al 2023 los valores corresponden a los siguientes GAD provinciales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887107459"/>
              </p:ext>
            </p:extLst>
          </p:nvPr>
        </p:nvGraphicFramePr>
        <p:xfrm>
          <a:off x="1906953" y="1787827"/>
          <a:ext cx="8771988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66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112541" y="521140"/>
          <a:ext cx="11905286" cy="5835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2</a:t>
            </a:fld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3570472" y="384623"/>
            <a:ext cx="8261753" cy="41179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INGRESOS GAD PROVINCIALES </a:t>
            </a:r>
            <a:r>
              <a:rPr lang="es-EC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FINANCIAMIENTO </a:t>
            </a:r>
            <a:r>
              <a:rPr lang="es-EC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2020 - 2023</a:t>
            </a:r>
          </a:p>
        </p:txBody>
      </p:sp>
    </p:spTree>
    <p:extLst>
      <p:ext uri="{BB962C8B-B14F-4D97-AF65-F5344CB8AC3E}">
        <p14:creationId xmlns:p14="http://schemas.microsoft.com/office/powerpoint/2010/main" val="197737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112541" y="521140"/>
          <a:ext cx="11905286" cy="5835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3</a:t>
            </a:fld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3643532" y="156015"/>
            <a:ext cx="8261753" cy="7596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INGRESOS GAD PROVINCIALES </a:t>
            </a:r>
            <a:r>
              <a:rPr lang="es-EC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FINANCIAMIENTO </a:t>
            </a:r>
            <a:r>
              <a:rPr lang="es-EC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2020 - 2023</a:t>
            </a:r>
          </a:p>
        </p:txBody>
      </p:sp>
    </p:spTree>
    <p:extLst>
      <p:ext uri="{BB962C8B-B14F-4D97-AF65-F5344CB8AC3E}">
        <p14:creationId xmlns:p14="http://schemas.microsoft.com/office/powerpoint/2010/main" val="398501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680606"/>
              </p:ext>
            </p:extLst>
          </p:nvPr>
        </p:nvGraphicFramePr>
        <p:xfrm>
          <a:off x="123371" y="1047135"/>
          <a:ext cx="11945258" cy="5674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4</a:t>
            </a:fld>
            <a:endParaRPr lang="es-EC" dirty="0"/>
          </a:p>
        </p:txBody>
      </p:sp>
      <p:sp>
        <p:nvSpPr>
          <p:cNvPr id="5" name="CuadroTexto 1">
            <a:extLst>
              <a:ext uri="{FF2B5EF4-FFF2-40B4-BE49-F238E27FC236}">
                <a16:creationId xmlns:a16="http://schemas.microsoft.com/office/drawing/2014/main" id="{133D228D-5C48-6F59-673D-A538B3FF7887}"/>
              </a:ext>
            </a:extLst>
          </p:cNvPr>
          <p:cNvSpPr txBox="1"/>
          <p:nvPr/>
        </p:nvSpPr>
        <p:spPr>
          <a:xfrm>
            <a:off x="9171760" y="4172769"/>
            <a:ext cx="657242" cy="30487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/>
              <a:t>92,25%</a:t>
            </a:r>
            <a:endParaRPr lang="es-EC" sz="1200" dirty="0"/>
          </a:p>
        </p:txBody>
      </p:sp>
      <p:sp>
        <p:nvSpPr>
          <p:cNvPr id="6" name="CuadroTexto 1">
            <a:extLst>
              <a:ext uri="{FF2B5EF4-FFF2-40B4-BE49-F238E27FC236}">
                <a16:creationId xmlns:a16="http://schemas.microsoft.com/office/drawing/2014/main" id="{133D228D-5C48-6F59-673D-A538B3FF7887}"/>
              </a:ext>
            </a:extLst>
          </p:cNvPr>
          <p:cNvSpPr txBox="1"/>
          <p:nvPr/>
        </p:nvSpPr>
        <p:spPr>
          <a:xfrm>
            <a:off x="9446925" y="1997946"/>
            <a:ext cx="657242" cy="2961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/>
              <a:t>5,43%</a:t>
            </a:r>
            <a:endParaRPr lang="es-EC" sz="1200" dirty="0"/>
          </a:p>
        </p:txBody>
      </p:sp>
      <p:sp>
        <p:nvSpPr>
          <p:cNvPr id="7" name="CuadroTexto 1">
            <a:extLst>
              <a:ext uri="{FF2B5EF4-FFF2-40B4-BE49-F238E27FC236}">
                <a16:creationId xmlns:a16="http://schemas.microsoft.com/office/drawing/2014/main" id="{133D228D-5C48-6F59-673D-A538B3FF7887}"/>
              </a:ext>
            </a:extLst>
          </p:cNvPr>
          <p:cNvSpPr txBox="1"/>
          <p:nvPr/>
        </p:nvSpPr>
        <p:spPr>
          <a:xfrm>
            <a:off x="9775546" y="1581764"/>
            <a:ext cx="657242" cy="2961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/>
              <a:t>2,32%</a:t>
            </a:r>
            <a:endParaRPr lang="es-EC" sz="1200" dirty="0"/>
          </a:p>
        </p:txBody>
      </p:sp>
    </p:spTree>
    <p:extLst>
      <p:ext uri="{BB962C8B-B14F-4D97-AF65-F5344CB8AC3E}">
        <p14:creationId xmlns:p14="http://schemas.microsoft.com/office/powerpoint/2010/main" val="231921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176777"/>
              </p:ext>
            </p:extLst>
          </p:nvPr>
        </p:nvGraphicFramePr>
        <p:xfrm>
          <a:off x="0" y="1132114"/>
          <a:ext cx="11959770" cy="540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5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9249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031631" y="1049338"/>
            <a:ext cx="9884898" cy="619806"/>
          </a:xfrm>
        </p:spPr>
        <p:txBody>
          <a:bodyPr>
            <a:normAutofit/>
          </a:bodyPr>
          <a:lstStyle/>
          <a:p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Contribuciones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mayor </a:t>
            </a:r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recaudación en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endParaRPr lang="es-EC" sz="24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558926"/>
              </p:ext>
            </p:extLst>
          </p:nvPr>
        </p:nvGraphicFramePr>
        <p:xfrm>
          <a:off x="-462671" y="1805662"/>
          <a:ext cx="11379200" cy="505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6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4564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9429" y="366877"/>
            <a:ext cx="10972800" cy="434982"/>
          </a:xfrm>
        </p:spPr>
        <p:txBody>
          <a:bodyPr>
            <a:noAutofit/>
          </a:bodyPr>
          <a:lstStyle/>
          <a:p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CEM VIAL 2020 - 2023</a:t>
            </a:r>
            <a:endParaRPr lang="es-EC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7</a:t>
            </a:fld>
            <a:endParaRPr lang="es-EC" dirty="0"/>
          </a:p>
        </p:txBody>
      </p:sp>
      <p:graphicFrame>
        <p:nvGraphicFramePr>
          <p:cNvPr id="6" name="Gráfico 5"/>
          <p:cNvGraphicFramePr/>
          <p:nvPr/>
        </p:nvGraphicFramePr>
        <p:xfrm>
          <a:off x="365760" y="1195754"/>
          <a:ext cx="10283483" cy="5553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08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26412" y="784665"/>
            <a:ext cx="8365588" cy="434982"/>
          </a:xfrm>
        </p:spPr>
        <p:txBody>
          <a:bodyPr>
            <a:noAutofit/>
          </a:bodyPr>
          <a:lstStyle/>
          <a:p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INGRESOS POR ALCABALA MAYORES VALORES GAD PROVINCIALES 2020 - 2023</a:t>
            </a:r>
            <a:b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517332"/>
              </p:ext>
            </p:extLst>
          </p:nvPr>
        </p:nvGraphicFramePr>
        <p:xfrm>
          <a:off x="914400" y="1480457"/>
          <a:ext cx="10058400" cy="524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8</a:t>
            </a:fld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1674055" y="4839286"/>
            <a:ext cx="1294227" cy="101287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Pichincha</a:t>
            </a:r>
          </a:p>
          <a:p>
            <a:pPr algn="ctr"/>
            <a:r>
              <a:rPr lang="es-MX" sz="1200" dirty="0"/>
              <a:t>Los Ríos</a:t>
            </a:r>
          </a:p>
          <a:p>
            <a:pPr algn="ctr"/>
            <a:r>
              <a:rPr lang="es-MX" sz="1200" dirty="0"/>
              <a:t>Cañar</a:t>
            </a:r>
          </a:p>
          <a:p>
            <a:pPr algn="ctr"/>
            <a:r>
              <a:rPr lang="es-MX" sz="1200" dirty="0"/>
              <a:t>Guayas</a:t>
            </a:r>
          </a:p>
          <a:p>
            <a:pPr algn="ctr"/>
            <a:r>
              <a:rPr lang="es-MX" sz="1200" dirty="0"/>
              <a:t>Imbabura</a:t>
            </a:r>
          </a:p>
          <a:p>
            <a:pPr algn="ctr"/>
            <a:r>
              <a:rPr lang="es-MX" sz="1200" dirty="0"/>
              <a:t>Loja</a:t>
            </a:r>
          </a:p>
          <a:p>
            <a:pPr algn="ctr"/>
            <a:r>
              <a:rPr lang="es-MX" sz="1200" dirty="0"/>
              <a:t>Manabí</a:t>
            </a:r>
          </a:p>
          <a:p>
            <a:pPr algn="ctr"/>
            <a:r>
              <a:rPr lang="es-MX" sz="1200" dirty="0"/>
              <a:t>Orellana</a:t>
            </a:r>
          </a:p>
          <a:p>
            <a:pPr algn="ctr"/>
            <a:r>
              <a:rPr lang="es-MX" sz="1200" dirty="0"/>
              <a:t>Tungurahua</a:t>
            </a:r>
            <a:endParaRPr lang="es-EC" sz="1200" dirty="0"/>
          </a:p>
        </p:txBody>
      </p:sp>
      <p:sp>
        <p:nvSpPr>
          <p:cNvPr id="6" name="Rectángulo 5"/>
          <p:cNvSpPr/>
          <p:nvPr/>
        </p:nvSpPr>
        <p:spPr>
          <a:xfrm>
            <a:off x="4063218" y="4839286"/>
            <a:ext cx="1294227" cy="101287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Pichincha</a:t>
            </a:r>
          </a:p>
          <a:p>
            <a:pPr algn="ctr"/>
            <a:r>
              <a:rPr lang="es-MX" sz="1200" dirty="0"/>
              <a:t>Guayas</a:t>
            </a:r>
          </a:p>
          <a:p>
            <a:pPr algn="ctr"/>
            <a:r>
              <a:rPr lang="es-MX" sz="1200" dirty="0"/>
              <a:t>Cañar</a:t>
            </a:r>
          </a:p>
          <a:p>
            <a:pPr algn="ctr"/>
            <a:r>
              <a:rPr lang="es-MX" sz="1200" dirty="0"/>
              <a:t>Imbabura</a:t>
            </a:r>
          </a:p>
          <a:p>
            <a:pPr algn="ctr"/>
            <a:r>
              <a:rPr lang="es-MX" sz="1200" dirty="0"/>
              <a:t>Loja</a:t>
            </a:r>
          </a:p>
          <a:p>
            <a:pPr algn="ctr"/>
            <a:r>
              <a:rPr lang="es-MX" sz="1200" dirty="0"/>
              <a:t>Los Ríos</a:t>
            </a:r>
          </a:p>
          <a:p>
            <a:pPr algn="ctr"/>
            <a:r>
              <a:rPr lang="es-MX" sz="1200" dirty="0"/>
              <a:t>Manabí</a:t>
            </a:r>
          </a:p>
          <a:p>
            <a:pPr algn="ctr"/>
            <a:r>
              <a:rPr lang="es-MX" sz="1200" dirty="0"/>
              <a:t>Orellana</a:t>
            </a:r>
          </a:p>
          <a:p>
            <a:pPr algn="ctr"/>
            <a:r>
              <a:rPr lang="es-MX" sz="1200" dirty="0"/>
              <a:t>Tungurahua</a:t>
            </a:r>
            <a:endParaRPr lang="es-EC" sz="1200" dirty="0"/>
          </a:p>
        </p:txBody>
      </p:sp>
      <p:sp>
        <p:nvSpPr>
          <p:cNvPr id="7" name="Rectángulo 6"/>
          <p:cNvSpPr/>
          <p:nvPr/>
        </p:nvSpPr>
        <p:spPr>
          <a:xfrm>
            <a:off x="6452381" y="4839286"/>
            <a:ext cx="1294227" cy="101287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Pichincha</a:t>
            </a:r>
          </a:p>
          <a:p>
            <a:pPr algn="ctr"/>
            <a:r>
              <a:rPr lang="es-MX" sz="1200" dirty="0"/>
              <a:t>Orellana</a:t>
            </a:r>
          </a:p>
          <a:p>
            <a:pPr algn="ctr"/>
            <a:r>
              <a:rPr lang="es-MX" sz="1200" dirty="0"/>
              <a:t>Cañar</a:t>
            </a:r>
          </a:p>
          <a:p>
            <a:pPr algn="ctr"/>
            <a:r>
              <a:rPr lang="es-MX" sz="1200" dirty="0"/>
              <a:t>Guayas</a:t>
            </a:r>
          </a:p>
          <a:p>
            <a:pPr algn="ctr"/>
            <a:r>
              <a:rPr lang="es-MX" sz="1200" dirty="0"/>
              <a:t>Imbabura</a:t>
            </a:r>
          </a:p>
          <a:p>
            <a:pPr algn="ctr"/>
            <a:r>
              <a:rPr lang="es-MX" sz="1200" dirty="0"/>
              <a:t>Los Ríos</a:t>
            </a:r>
          </a:p>
          <a:p>
            <a:pPr algn="ctr"/>
            <a:r>
              <a:rPr lang="es-MX" sz="1200" dirty="0"/>
              <a:t>Manabí</a:t>
            </a:r>
          </a:p>
          <a:p>
            <a:pPr algn="ctr"/>
            <a:r>
              <a:rPr lang="es-MX" sz="1200" dirty="0"/>
              <a:t>Orellana</a:t>
            </a:r>
          </a:p>
          <a:p>
            <a:pPr algn="ctr"/>
            <a:r>
              <a:rPr lang="es-MX" sz="1200" dirty="0"/>
              <a:t>Tungurahua</a:t>
            </a:r>
            <a:endParaRPr lang="es-EC" sz="1200" dirty="0"/>
          </a:p>
          <a:p>
            <a:pPr algn="ctr"/>
            <a:endParaRPr lang="es-EC" sz="1200" dirty="0"/>
          </a:p>
          <a:p>
            <a:pPr algn="ctr"/>
            <a:endParaRPr lang="es-MX" sz="1200" dirty="0"/>
          </a:p>
        </p:txBody>
      </p:sp>
      <p:sp>
        <p:nvSpPr>
          <p:cNvPr id="9" name="Rectángulo 8"/>
          <p:cNvSpPr/>
          <p:nvPr/>
        </p:nvSpPr>
        <p:spPr>
          <a:xfrm>
            <a:off x="9052559" y="4839286"/>
            <a:ext cx="1294227" cy="101287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Pichincha</a:t>
            </a:r>
          </a:p>
          <a:p>
            <a:pPr algn="ctr"/>
            <a:r>
              <a:rPr lang="es-MX" sz="1200" dirty="0"/>
              <a:t>Orellana</a:t>
            </a:r>
          </a:p>
          <a:p>
            <a:pPr algn="ctr"/>
            <a:r>
              <a:rPr lang="es-MX" sz="1200" dirty="0"/>
              <a:t>Cañar</a:t>
            </a:r>
          </a:p>
          <a:p>
            <a:pPr algn="ctr"/>
            <a:r>
              <a:rPr lang="es-MX" sz="1200" dirty="0"/>
              <a:t>Cotopaxi</a:t>
            </a:r>
          </a:p>
          <a:p>
            <a:pPr algn="ctr"/>
            <a:r>
              <a:rPr lang="es-MX" sz="1200" dirty="0"/>
              <a:t>Guayas</a:t>
            </a:r>
          </a:p>
          <a:p>
            <a:pPr algn="ctr"/>
            <a:r>
              <a:rPr lang="es-MX" sz="1200" dirty="0"/>
              <a:t>Imbabura</a:t>
            </a:r>
          </a:p>
          <a:p>
            <a:pPr algn="ctr"/>
            <a:r>
              <a:rPr lang="es-MX" sz="1200" dirty="0"/>
              <a:t>Manabí</a:t>
            </a:r>
          </a:p>
          <a:p>
            <a:pPr algn="ctr"/>
            <a:r>
              <a:rPr lang="es-MX" sz="1200" dirty="0"/>
              <a:t>Tungurahua</a:t>
            </a:r>
            <a:endParaRPr lang="es-EC" sz="1200" dirty="0"/>
          </a:p>
          <a:p>
            <a:pPr algn="ctr"/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20768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262966"/>
            <a:ext cx="10972800" cy="434982"/>
          </a:xfrm>
        </p:spPr>
        <p:txBody>
          <a:bodyPr>
            <a:noAutofit/>
          </a:bodyPr>
          <a:lstStyle/>
          <a:p>
            <a:r>
              <a:rPr lang="es-EC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INGRESOS DE ALCABALA 2020 - 2023</a:t>
            </a:r>
            <a:endParaRPr lang="es-EC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9</a:t>
            </a:fld>
            <a:endParaRPr lang="es-EC" dirty="0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609600" y="1480457"/>
            <a:ext cx="10152185" cy="18817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C" sz="2800" dirty="0"/>
          </a:p>
          <a:p>
            <a:pPr algn="just"/>
            <a:r>
              <a:rPr lang="es-EC" sz="2800" dirty="0"/>
              <a:t>De los montos totales recaudados del 2020 al 2023 los valores considerables corresponde a los siguientes GAD provinciales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80112"/>
              </p:ext>
            </p:extLst>
          </p:nvPr>
        </p:nvGraphicFramePr>
        <p:xfrm>
          <a:off x="956602" y="3362177"/>
          <a:ext cx="9638421" cy="1972863"/>
        </p:xfrm>
        <a:graphic>
          <a:graphicData uri="http://schemas.openxmlformats.org/drawingml/2006/table">
            <a:tbl>
              <a:tblPr/>
              <a:tblGrid>
                <a:gridCol w="2062140">
                  <a:extLst>
                    <a:ext uri="{9D8B030D-6E8A-4147-A177-3AD203B41FA5}">
                      <a16:colId xmlns:a16="http://schemas.microsoft.com/office/drawing/2014/main" val="1914227029"/>
                    </a:ext>
                  </a:extLst>
                </a:gridCol>
                <a:gridCol w="1233105">
                  <a:extLst>
                    <a:ext uri="{9D8B030D-6E8A-4147-A177-3AD203B41FA5}">
                      <a16:colId xmlns:a16="http://schemas.microsoft.com/office/drawing/2014/main" val="3656668590"/>
                    </a:ext>
                  </a:extLst>
                </a:gridCol>
                <a:gridCol w="700153">
                  <a:extLst>
                    <a:ext uri="{9D8B030D-6E8A-4147-A177-3AD203B41FA5}">
                      <a16:colId xmlns:a16="http://schemas.microsoft.com/office/drawing/2014/main" val="3074790883"/>
                    </a:ext>
                  </a:extLst>
                </a:gridCol>
                <a:gridCol w="1233105">
                  <a:extLst>
                    <a:ext uri="{9D8B030D-6E8A-4147-A177-3AD203B41FA5}">
                      <a16:colId xmlns:a16="http://schemas.microsoft.com/office/drawing/2014/main" val="2685110697"/>
                    </a:ext>
                  </a:extLst>
                </a:gridCol>
                <a:gridCol w="700153">
                  <a:extLst>
                    <a:ext uri="{9D8B030D-6E8A-4147-A177-3AD203B41FA5}">
                      <a16:colId xmlns:a16="http://schemas.microsoft.com/office/drawing/2014/main" val="1802378581"/>
                    </a:ext>
                  </a:extLst>
                </a:gridCol>
                <a:gridCol w="1233105">
                  <a:extLst>
                    <a:ext uri="{9D8B030D-6E8A-4147-A177-3AD203B41FA5}">
                      <a16:colId xmlns:a16="http://schemas.microsoft.com/office/drawing/2014/main" val="1928862162"/>
                    </a:ext>
                  </a:extLst>
                </a:gridCol>
                <a:gridCol w="700153">
                  <a:extLst>
                    <a:ext uri="{9D8B030D-6E8A-4147-A177-3AD203B41FA5}">
                      <a16:colId xmlns:a16="http://schemas.microsoft.com/office/drawing/2014/main" val="4018918470"/>
                    </a:ext>
                  </a:extLst>
                </a:gridCol>
                <a:gridCol w="1233105">
                  <a:extLst>
                    <a:ext uri="{9D8B030D-6E8A-4147-A177-3AD203B41FA5}">
                      <a16:colId xmlns:a16="http://schemas.microsoft.com/office/drawing/2014/main" val="1968256362"/>
                    </a:ext>
                  </a:extLst>
                </a:gridCol>
                <a:gridCol w="543402">
                  <a:extLst>
                    <a:ext uri="{9D8B030D-6E8A-4147-A177-3AD203B41FA5}">
                      <a16:colId xmlns:a16="http://schemas.microsoft.com/office/drawing/2014/main" val="507567092"/>
                    </a:ext>
                  </a:extLst>
                </a:gridCol>
              </a:tblGrid>
              <a:tr h="30801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GAD PROVINCIALES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C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361336"/>
                  </a:ext>
                </a:extLst>
              </a:tr>
              <a:tr h="416212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PICHINCHA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$1,549,473.18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89 %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$2,708,708.46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90 %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$3,180,271.22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92 %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$2,842,413.87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91 %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470758"/>
                  </a:ext>
                </a:extLst>
              </a:tr>
              <a:tr h="416212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 RIOS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$34,244.65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436303"/>
                  </a:ext>
                </a:extLst>
              </a:tr>
              <a:tr h="416212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GUAYAS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$44,948.52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870637"/>
                  </a:ext>
                </a:extLst>
              </a:tr>
              <a:tr h="416212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ORELLANA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$48,615.15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$66,639.39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357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631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CONGOPE [solo lectura]" id="{35D79337-08EF-4E6D-A07D-B8583DD5A919}" vid="{DE210592-152F-4D3F-9A5E-CC05F0DB5E0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CONGOPE</Template>
  <TotalTime>16327</TotalTime>
  <Words>441</Words>
  <Application>Microsoft Office PowerPoint</Application>
  <PresentationFormat>Widescreen</PresentationFormat>
  <Paragraphs>180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Tasas y Contribuciones con mayor recaudación en 2023 </vt:lpstr>
      <vt:lpstr> CEM VIAL 2020 - 2023</vt:lpstr>
      <vt:lpstr> INGRESOS POR ALCABALA MAYORES VALORES GAD PROVINCIALES 2020 - 2023 </vt:lpstr>
      <vt:lpstr> INGRESOS DE ALCABALA 2020 - 2023</vt:lpstr>
      <vt:lpstr> VENTA DE BIENES Y SERVICIOS 2020 - 2023</vt:lpstr>
      <vt:lpstr> VENTA DE AGUA DE FUENTES NATURALES 2020 - 2023 </vt:lpstr>
      <vt:lpstr> VENTA DE AGROPECUARIOS Y FORESTALES 2020 - 2023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Política</dc:title>
  <dc:creator>Marcela del Rocio Andino Ramos</dc:creator>
  <cp:lastModifiedBy>Paola Elizabeth Cadena Ortuno</cp:lastModifiedBy>
  <cp:revision>407</cp:revision>
  <cp:lastPrinted>2018-03-27T14:47:57Z</cp:lastPrinted>
  <dcterms:created xsi:type="dcterms:W3CDTF">2017-07-20T22:35:52Z</dcterms:created>
  <dcterms:modified xsi:type="dcterms:W3CDTF">2024-12-12T17:39:48Z</dcterms:modified>
</cp:coreProperties>
</file>