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288" r:id="rId6"/>
    <p:sldId id="289" r:id="rId7"/>
    <p:sldId id="290" r:id="rId8"/>
    <p:sldId id="310" r:id="rId9"/>
    <p:sldId id="31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12" r:id="rId22"/>
    <p:sldId id="276" r:id="rId23"/>
    <p:sldId id="277" r:id="rId24"/>
    <p:sldId id="270" r:id="rId25"/>
    <p:sldId id="271" r:id="rId26"/>
    <p:sldId id="272" r:id="rId27"/>
    <p:sldId id="273" r:id="rId28"/>
    <p:sldId id="304" r:id="rId29"/>
    <p:sldId id="303" r:id="rId30"/>
    <p:sldId id="305" r:id="rId31"/>
    <p:sldId id="291" r:id="rId32"/>
    <p:sldId id="307" r:id="rId33"/>
    <p:sldId id="313" r:id="rId34"/>
    <p:sldId id="314" r:id="rId35"/>
    <p:sldId id="315" r:id="rId36"/>
    <p:sldId id="285" r:id="rId37"/>
    <p:sldId id="306" r:id="rId38"/>
    <p:sldId id="309" r:id="rId39"/>
    <p:sldId id="316" r:id="rId40"/>
    <p:sldId id="258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2022" autoAdjust="0"/>
  </p:normalViewPr>
  <p:slideViewPr>
    <p:cSldViewPr snapToGrid="0" snapToObjects="1">
      <p:cViewPr varScale="1">
        <p:scale>
          <a:sx n="87" d="100"/>
          <a:sy n="87" d="100"/>
        </p:scale>
        <p:origin x="93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8BF65-D3CA-4C46-A356-66D9AFF3AFA0}" type="datetimeFigureOut">
              <a:rPr lang="es-EC" smtClean="0"/>
              <a:t>6/3/2024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1DAF-A697-4CE5-96AC-8FF7AA93BE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30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1DAF-A697-4CE5-96AC-8FF7AA93BE24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944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1DAF-A697-4CE5-96AC-8FF7AA93BE24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44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9E88-0BF9-4864-904F-C9BDC81D6DFD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3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DDDF-DB91-4145-AB2C-8E28C3AF27C7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67B2-4B28-40C7-8EEA-34A8E107345D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8398-64CD-451F-9D55-A5EEA9DF6AE8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0931-4715-4039-A2E2-8E5A89F5EC3F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89C4-5703-4B88-A12F-663232E99DE3}" type="datetime1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7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00FB-17E5-44C0-B778-ED6CAF2071E2}" type="datetime1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333C-540F-4AA0-A9DE-92EC1B865745}" type="datetime1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B9A6-0111-4D6B-A2DC-CDDF47E364D9}" type="datetime1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557B-4F2D-4299-B352-AAA37E666F33}" type="datetime1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2013-B0DB-4574-873E-2A35A9CF1B3C}" type="datetime1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6299-F9E9-47D8-851A-1505CB21E947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7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ificacion.gob.ec/plan-de-desarrollo-para-el-nuevo-ecuador-2024-2025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MlyrriEzx3o?si=KBN5RQIXO76s_wL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B5E8065-9B47-0B5E-C1BE-85FD0A9BE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66465"/>
            <a:ext cx="7772400" cy="1905545"/>
          </a:xfrm>
        </p:spPr>
        <p:txBody>
          <a:bodyPr>
            <a:normAutofit fontScale="90000"/>
          </a:bodyPr>
          <a:lstStyle/>
          <a:p>
            <a:r>
              <a:rPr lang="es-EC" dirty="0"/>
              <a:t>Taller de capacitación </a:t>
            </a:r>
            <a:br>
              <a:rPr lang="es-EC" dirty="0"/>
            </a:br>
            <a:r>
              <a:rPr lang="es-EC" dirty="0"/>
              <a:t>“Elaboración y mejoramiento de proyectos”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4B7674FE-2FFC-4BD5-868B-F517F85C2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8174"/>
            <a:ext cx="9144000" cy="683489"/>
          </a:xfrm>
        </p:spPr>
        <p:txBody>
          <a:bodyPr>
            <a:normAutofit lnSpcReduction="10000"/>
          </a:bodyPr>
          <a:lstStyle/>
          <a:p>
            <a:r>
              <a:rPr lang="es-ES_tradnl" sz="1800" dirty="0"/>
              <a:t>Dirección de Planificación, Seguimiento y Monitoreo</a:t>
            </a:r>
          </a:p>
          <a:p>
            <a:r>
              <a:rPr lang="es-ES_tradnl" sz="1800" dirty="0"/>
              <a:t>Quito, 07 y 08 de marzo de 2024</a:t>
            </a: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302151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>
                <a:solidFill>
                  <a:prstClr val="black"/>
                </a:solidFill>
                <a:latin typeface="Calibri Light" panose="020F0302020204030204"/>
              </a:rPr>
              <a:t>Definiciones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330879-FDE9-47A0-8436-E9FE8130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12" y="870536"/>
            <a:ext cx="7888088" cy="39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4000" dirty="0">
                <a:solidFill>
                  <a:prstClr val="black"/>
                </a:solidFill>
                <a:latin typeface="Calibri Light" panose="020F0302020204030204"/>
              </a:rPr>
              <a:t>Continuación…</a:t>
            </a:r>
            <a:endParaRPr lang="es-EC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C4D1BE-C157-4DC0-83F0-3D1BD58F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9" y="1063229"/>
            <a:ext cx="7733841" cy="38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dirty="0">
                <a:solidFill>
                  <a:prstClr val="black"/>
                </a:solidFill>
                <a:latin typeface="Calibri Light" panose="020F0302020204030204"/>
              </a:rPr>
              <a:t>La lógica del proyecto</a:t>
            </a:r>
            <a:endParaRPr lang="es-EC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51BD13-7DB2-4ECA-BD59-407B79DF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1" y="1187632"/>
            <a:ext cx="7888077" cy="36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0E8C94-0368-4EC9-990B-CF87B450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631232"/>
            <a:ext cx="8218583" cy="44335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AEC235-FB7B-49CB-8288-44F96BE4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088"/>
            <a:ext cx="9033831" cy="44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36805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Entonces, características de un proyecto…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CE7C91-AAC3-4962-94D0-BCB9581D4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41" y="1017438"/>
            <a:ext cx="7048110" cy="41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7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C3BA02-DE44-489B-AAF1-58E6F11AC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998"/>
            <a:ext cx="9144000" cy="44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E848F2-13EC-4017-AAAB-464F2450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57" y="336014"/>
            <a:ext cx="6315285" cy="44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5C1278-82B3-4F68-9C6E-EB426D7F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68" y="512286"/>
            <a:ext cx="6339463" cy="45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5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7837" y="233683"/>
            <a:ext cx="7660100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  <a:sym typeface="Arial"/>
              </a:rPr>
              <a:t>La descripción de problemas…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7836" y="1036943"/>
            <a:ext cx="4193858" cy="2504051"/>
          </a:xfrm>
          <a:prstGeom prst="rect">
            <a:avLst/>
          </a:prstGeom>
        </p:spPr>
        <p:txBody>
          <a:bodyPr vert="horz" wrap="square" lIns="0" tIns="110014" rIns="0" bIns="0" rtlCol="0">
            <a:spAutoFit/>
          </a:bodyPr>
          <a:lstStyle/>
          <a:p>
            <a:pPr marL="266700" indent="-257175">
              <a:spcBef>
                <a:spcPts val="866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8" dirty="0">
                <a:cs typeface="Calibri"/>
              </a:rPr>
              <a:t>¿Qué</a:t>
            </a:r>
            <a:r>
              <a:rPr sz="1650" spc="-19" dirty="0">
                <a:cs typeface="Calibri"/>
              </a:rPr>
              <a:t> </a:t>
            </a:r>
            <a:r>
              <a:rPr sz="1650" spc="-4" dirty="0">
                <a:cs typeface="Calibri"/>
              </a:rPr>
              <a:t>pasa?,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¿Cuáles son</a:t>
            </a:r>
            <a:r>
              <a:rPr sz="1650" spc="-15" dirty="0">
                <a:cs typeface="Calibri"/>
              </a:rPr>
              <a:t> </a:t>
            </a:r>
            <a:r>
              <a:rPr sz="1650" spc="-4" dirty="0">
                <a:cs typeface="Calibri"/>
              </a:rPr>
              <a:t>los</a:t>
            </a:r>
            <a:r>
              <a:rPr sz="1650" spc="-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síntomas?,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¿Cómo</a:t>
            </a:r>
            <a:r>
              <a:rPr sz="1650" spc="15" dirty="0">
                <a:cs typeface="Calibri"/>
              </a:rPr>
              <a:t> </a:t>
            </a:r>
            <a:r>
              <a:rPr sz="1650" dirty="0">
                <a:cs typeface="Calibri"/>
              </a:rPr>
              <a:t>se </a:t>
            </a:r>
            <a:r>
              <a:rPr sz="1650" spc="-4" dirty="0">
                <a:cs typeface="Calibri"/>
              </a:rPr>
              <a:t>manifiesta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el</a:t>
            </a:r>
            <a:r>
              <a:rPr sz="1650" dirty="0">
                <a:cs typeface="Calibri"/>
              </a:rPr>
              <a:t> </a:t>
            </a:r>
            <a:r>
              <a:rPr sz="1650" spc="-8" dirty="0">
                <a:cs typeface="Calibri"/>
              </a:rPr>
              <a:t>problema?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5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¿A qué</a:t>
            </a:r>
            <a:r>
              <a:rPr sz="1650" spc="-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o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quiénes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afecta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el problema?,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¿Cuántos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están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afectados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y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en </a:t>
            </a:r>
            <a:r>
              <a:rPr sz="1650" spc="-8" dirty="0">
                <a:cs typeface="Calibri"/>
              </a:rPr>
              <a:t>qué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magnitud?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¿Desde</a:t>
            </a:r>
            <a:r>
              <a:rPr sz="1650" spc="15" dirty="0">
                <a:cs typeface="Calibri"/>
              </a:rPr>
              <a:t> </a:t>
            </a:r>
            <a:r>
              <a:rPr sz="1650" spc="-4" dirty="0">
                <a:cs typeface="Calibri"/>
              </a:rPr>
              <a:t>cuándo?,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¿Con</a:t>
            </a:r>
            <a:r>
              <a:rPr sz="1650" dirty="0">
                <a:cs typeface="Calibri"/>
              </a:rPr>
              <a:t> </a:t>
            </a:r>
            <a:r>
              <a:rPr sz="1650" spc="-8" dirty="0">
                <a:cs typeface="Calibri"/>
              </a:rPr>
              <a:t>qué</a:t>
            </a:r>
            <a:r>
              <a:rPr sz="1650" spc="4" dirty="0">
                <a:cs typeface="Calibri"/>
              </a:rPr>
              <a:t> </a:t>
            </a:r>
            <a:r>
              <a:rPr sz="1650" spc="-8" dirty="0">
                <a:cs typeface="Calibri"/>
              </a:rPr>
              <a:t>frecuencia?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5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¿Dónde</a:t>
            </a:r>
            <a:r>
              <a:rPr sz="1650" spc="-19" dirty="0">
                <a:cs typeface="Calibri"/>
              </a:rPr>
              <a:t> </a:t>
            </a:r>
            <a:r>
              <a:rPr sz="1650" spc="-8" dirty="0">
                <a:cs typeface="Calibri"/>
              </a:rPr>
              <a:t>ocurre?</a:t>
            </a:r>
            <a:endParaRPr sz="165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836" y="4016407"/>
            <a:ext cx="1191578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Arial MT"/>
                <a:cs typeface="Arial MT"/>
              </a:rPr>
              <a:t>Ej</a:t>
            </a:r>
            <a:r>
              <a:rPr sz="2100" dirty="0">
                <a:latin typeface="Arial MT"/>
                <a:cs typeface="Arial MT"/>
              </a:rPr>
              <a:t>e</a:t>
            </a:r>
            <a:r>
              <a:rPr sz="2100" spc="-4" dirty="0">
                <a:latin typeface="Arial MT"/>
                <a:cs typeface="Arial MT"/>
              </a:rPr>
              <a:t>m</a:t>
            </a:r>
            <a:r>
              <a:rPr sz="2100" dirty="0">
                <a:latin typeface="Arial MT"/>
                <a:cs typeface="Arial MT"/>
              </a:rPr>
              <a:t>p</a:t>
            </a:r>
            <a:r>
              <a:rPr sz="2100" spc="-4" dirty="0">
                <a:latin typeface="Arial MT"/>
                <a:cs typeface="Arial MT"/>
              </a:rPr>
              <a:t>l</a:t>
            </a:r>
            <a:r>
              <a:rPr sz="2100" spc="4" dirty="0">
                <a:latin typeface="Arial MT"/>
                <a:cs typeface="Arial MT"/>
              </a:rPr>
              <a:t>o</a:t>
            </a:r>
            <a:r>
              <a:rPr sz="2100" dirty="0">
                <a:latin typeface="Arial MT"/>
                <a:cs typeface="Arial MT"/>
              </a:rPr>
              <a:t>s</a:t>
            </a:r>
            <a:r>
              <a:rPr sz="2100" spc="-4" dirty="0">
                <a:latin typeface="Arial MT"/>
                <a:cs typeface="Arial MT"/>
              </a:rPr>
              <a:t>:</a:t>
            </a:r>
            <a:endParaRPr sz="21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3070" y="3822477"/>
            <a:ext cx="1511141" cy="531395"/>
          </a:xfrm>
          <a:prstGeom prst="rect">
            <a:avLst/>
          </a:prstGeom>
          <a:solidFill>
            <a:srgbClr val="CCEBFF"/>
          </a:solidFill>
          <a:ln w="9525">
            <a:solidFill>
              <a:srgbClr val="000000"/>
            </a:solidFill>
          </a:ln>
        </p:spPr>
        <p:txBody>
          <a:bodyPr vert="horz" wrap="square" lIns="0" tIns="46196" rIns="0" bIns="0" rtlCol="0">
            <a:spAutoFit/>
          </a:bodyPr>
          <a:lstStyle/>
          <a:p>
            <a:pPr marL="384334" marR="350044" indent="57150">
              <a:spcBef>
                <a:spcPts val="363"/>
              </a:spcBef>
            </a:pPr>
            <a:r>
              <a:rPr sz="1050" b="1" dirty="0">
                <a:latin typeface="Arial"/>
                <a:cs typeface="Arial"/>
              </a:rPr>
              <a:t>2. </a:t>
            </a:r>
            <a:r>
              <a:rPr sz="1050" b="1" spc="-4" dirty="0">
                <a:latin typeface="Arial"/>
                <a:cs typeface="Arial"/>
              </a:rPr>
              <a:t>No hay 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insecticidas </a:t>
            </a:r>
            <a:r>
              <a:rPr sz="1050" b="1" spc="-28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disponibles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8727" y="3860196"/>
            <a:ext cx="1725930" cy="674224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</a:ln>
        </p:spPr>
        <p:txBody>
          <a:bodyPr vert="horz" wrap="square" lIns="0" tIns="27623" rIns="0" bIns="0" rtlCol="0">
            <a:spAutoFit/>
          </a:bodyPr>
          <a:lstStyle/>
          <a:p>
            <a:pPr marL="279559" marR="299561" indent="15716" algn="just">
              <a:spcBef>
                <a:spcPts val="217"/>
              </a:spcBef>
            </a:pPr>
            <a:r>
              <a:rPr sz="1050" b="1" dirty="0">
                <a:latin typeface="Arial"/>
                <a:cs typeface="Arial"/>
              </a:rPr>
              <a:t>3. </a:t>
            </a:r>
            <a:r>
              <a:rPr sz="1050" b="1" spc="-4" dirty="0">
                <a:latin typeface="Arial"/>
                <a:cs typeface="Arial"/>
              </a:rPr>
              <a:t>La cosecha del </a:t>
            </a:r>
            <a:r>
              <a:rPr sz="1050" b="1" spc="-281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caserío San </a:t>
            </a:r>
            <a:r>
              <a:rPr sz="1050" b="1" spc="-4" dirty="0">
                <a:latin typeface="Arial"/>
                <a:cs typeface="Arial"/>
              </a:rPr>
              <a:t>Juan </a:t>
            </a:r>
            <a:r>
              <a:rPr sz="1050" b="1" dirty="0">
                <a:latin typeface="Arial"/>
                <a:cs typeface="Arial"/>
              </a:rPr>
              <a:t> está</a:t>
            </a:r>
            <a:r>
              <a:rPr sz="1050" b="1" spc="255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infectada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de</a:t>
            </a:r>
            <a:endParaRPr sz="1050" dirty="0">
              <a:latin typeface="Arial"/>
              <a:cs typeface="Arial"/>
            </a:endParaRPr>
          </a:p>
          <a:p>
            <a:pPr marL="611029">
              <a:spcBef>
                <a:spcPts val="4"/>
              </a:spcBef>
            </a:pPr>
            <a:r>
              <a:rPr sz="1050" b="1" spc="-4" dirty="0">
                <a:latin typeface="Arial"/>
                <a:cs typeface="Arial"/>
              </a:rPr>
              <a:t>insectos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4834" y="3822477"/>
            <a:ext cx="1564004" cy="523701"/>
          </a:xfrm>
          <a:prstGeom prst="rect">
            <a:avLst/>
          </a:prstGeom>
          <a:solidFill>
            <a:srgbClr val="CCFFFF"/>
          </a:solidFill>
          <a:ln w="12700">
            <a:solidFill>
              <a:srgbClr val="000000"/>
            </a:solidFill>
          </a:ln>
        </p:spPr>
        <p:txBody>
          <a:bodyPr vert="horz" wrap="square" lIns="0" tIns="4286" rIns="0" bIns="0" rtlCol="0">
            <a:spAutoFit/>
          </a:bodyPr>
          <a:lstStyle/>
          <a:p>
            <a:pPr>
              <a:spcBef>
                <a:spcPts val="34"/>
              </a:spcBef>
            </a:pPr>
            <a:endParaRPr sz="1275" dirty="0">
              <a:latin typeface="Times New Roman"/>
              <a:cs typeface="Times New Roman"/>
            </a:endParaRPr>
          </a:p>
          <a:p>
            <a:pPr marL="68104" marR="91440"/>
            <a:r>
              <a:rPr sz="1050" b="1" dirty="0">
                <a:latin typeface="Arial"/>
                <a:cs typeface="Arial"/>
              </a:rPr>
              <a:t>1. </a:t>
            </a:r>
            <a:r>
              <a:rPr sz="1050" b="1" spc="-4" dirty="0">
                <a:latin typeface="Arial"/>
                <a:cs typeface="Arial"/>
              </a:rPr>
              <a:t>La cosecha podría 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infectarse</a:t>
            </a:r>
            <a:r>
              <a:rPr sz="1050" b="1" spc="-4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de</a:t>
            </a:r>
            <a:r>
              <a:rPr sz="1050" b="1" spc="-1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insectos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F2365D1-6549-4AAB-AD69-213D178E1F52}"/>
              </a:ext>
            </a:extLst>
          </p:cNvPr>
          <p:cNvSpPr txBox="1"/>
          <p:nvPr/>
        </p:nvSpPr>
        <p:spPr>
          <a:xfrm>
            <a:off x="5658278" y="1684821"/>
            <a:ext cx="2989659" cy="1476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s-EC" sz="1350" b="1" spc="-30" dirty="0">
                <a:solidFill>
                  <a:schemeClr val="accent1">
                    <a:lumMod val="50000"/>
                  </a:schemeClr>
                </a:solidFill>
              </a:rPr>
              <a:t>El análisis de la situación</a:t>
            </a:r>
          </a:p>
          <a:p>
            <a:pPr marL="9525" marR="3810" algn="ctr">
              <a:spcBef>
                <a:spcPts val="71"/>
              </a:spcBef>
            </a:pP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Una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vez</a:t>
            </a:r>
            <a:r>
              <a:rPr sz="1350" spc="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seleccionado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un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problema,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luego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</a:t>
            </a:r>
            <a:r>
              <a:rPr sz="1350" spc="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analiza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sus</a:t>
            </a:r>
            <a:r>
              <a:rPr sz="1350" spc="36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causas</a:t>
            </a:r>
            <a:r>
              <a:rPr sz="1350" spc="36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 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consecuencias,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para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atender aquellas causas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que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puedan ser controladas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por el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grupo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organización</a:t>
            </a:r>
            <a:r>
              <a:rPr lang="es-MX"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. El </a:t>
            </a:r>
            <a:r>
              <a:rPr lang="es-MX" sz="1350" b="1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Árbol de Problemas </a:t>
            </a:r>
            <a:r>
              <a:rPr lang="es-MX"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es una herramienta muy empleada</a:t>
            </a:r>
            <a:endParaRPr sz="135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677" y="1681"/>
            <a:ext cx="7462646" cy="1117614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¿Cómo se elabora un árbol  de problemas?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67817" y="1179746"/>
            <a:ext cx="5271611" cy="275444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92869" indent="-257651">
              <a:spcBef>
                <a:spcPts val="79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Identificar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los problemas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principales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la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situación que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está</a:t>
            </a:r>
            <a:r>
              <a:rPr sz="1650" spc="-23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analizando.</a:t>
            </a:r>
          </a:p>
          <a:p>
            <a:pPr marL="266700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Colocar los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problemas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acuerdo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las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relaciones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causa-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/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efecto.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marR="111443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Tratar 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enfocar el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análisis a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través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selección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problema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central.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Elaborar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esquema que</a:t>
            </a:r>
            <a:r>
              <a:rPr sz="1650" spc="-3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muestre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las</a:t>
            </a:r>
            <a:r>
              <a:rPr sz="1650" spc="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relaciones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causa-</a:t>
            </a:r>
          </a:p>
          <a:p>
            <a:pPr marL="266700"/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efecto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forma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árbol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problemas.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marR="618173" indent="-257651">
              <a:spcBef>
                <a:spcPts val="363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Revisar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esquema completo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verificar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validez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integridad.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7977" y="4192100"/>
            <a:ext cx="5888045" cy="8059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s-MX" sz="1725" b="1" i="1" spc="-4" dirty="0">
                <a:solidFill>
                  <a:srgbClr val="006600"/>
                </a:solidFill>
                <a:latin typeface="Arial"/>
                <a:cs typeface="Arial"/>
              </a:rPr>
              <a:t>Herramienta de visualización para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la</a:t>
            </a:r>
            <a:r>
              <a:rPr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generación</a:t>
            </a:r>
            <a:r>
              <a:rPr sz="1725" b="1" i="1" spc="-3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de</a:t>
            </a:r>
            <a:r>
              <a:rPr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ideas</a:t>
            </a:r>
            <a:r>
              <a:rPr lang="es-MX" sz="1725" b="1" i="1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en</a:t>
            </a:r>
            <a:r>
              <a:rPr lang="es-EC"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la</a:t>
            </a:r>
            <a:r>
              <a:rPr lang="es-EC" sz="1725" b="1" i="1" spc="-4" dirty="0">
                <a:solidFill>
                  <a:srgbClr val="006600"/>
                </a:solidFill>
                <a:latin typeface="Arial"/>
                <a:cs typeface="Arial"/>
              </a:rPr>
              <a:t> búsqueda</a:t>
            </a:r>
            <a:r>
              <a:rPr lang="es-EC" sz="1725" b="1" i="1" spc="-26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del</a:t>
            </a:r>
            <a:r>
              <a:rPr lang="es-EC"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problema,</a:t>
            </a:r>
            <a:r>
              <a:rPr lang="es-EC"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sus</a:t>
            </a:r>
            <a:r>
              <a:rPr lang="es-EC"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causas</a:t>
            </a:r>
            <a:r>
              <a:rPr lang="es-EC" sz="1725" b="1" i="1" spc="-3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y</a:t>
            </a:r>
            <a:r>
              <a:rPr lang="es-EC" sz="1725" b="1" i="1" spc="-8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spc="-4" dirty="0">
                <a:solidFill>
                  <a:srgbClr val="006600"/>
                </a:solidFill>
                <a:latin typeface="Arial"/>
                <a:cs typeface="Arial"/>
              </a:rPr>
              <a:t>consecuencias</a:t>
            </a:r>
            <a:r>
              <a:rPr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creativas</a:t>
            </a:r>
            <a:endParaRPr sz="1725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68" y="1772603"/>
            <a:ext cx="1170432" cy="16266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13509" y="2092224"/>
            <a:ext cx="162687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solidFill>
                  <a:srgbClr val="FF0000"/>
                </a:solidFill>
                <a:latin typeface="Arial"/>
                <a:cs typeface="Arial"/>
              </a:rPr>
              <a:t>Consecuencias</a:t>
            </a:r>
            <a:endParaRPr sz="1725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3510" y="2645854"/>
            <a:ext cx="1018699" cy="7205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dirty="0">
                <a:solidFill>
                  <a:srgbClr val="3333CC"/>
                </a:solidFill>
                <a:latin typeface="Arial"/>
                <a:cs typeface="Arial"/>
              </a:rPr>
              <a:t>Prob</a:t>
            </a:r>
            <a:r>
              <a:rPr sz="1725" b="1" spc="-8" dirty="0">
                <a:solidFill>
                  <a:srgbClr val="3333CC"/>
                </a:solidFill>
                <a:latin typeface="Arial"/>
                <a:cs typeface="Arial"/>
              </a:rPr>
              <a:t>l</a:t>
            </a:r>
            <a:r>
              <a:rPr sz="1725" b="1" dirty="0">
                <a:solidFill>
                  <a:srgbClr val="3333CC"/>
                </a:solidFill>
                <a:latin typeface="Arial"/>
                <a:cs typeface="Arial"/>
              </a:rPr>
              <a:t>ema</a:t>
            </a:r>
            <a:endParaRPr sz="1725" dirty="0">
              <a:latin typeface="Arial"/>
              <a:cs typeface="Arial"/>
            </a:endParaRPr>
          </a:p>
          <a:p>
            <a:pPr marL="9525">
              <a:spcBef>
                <a:spcPts val="1361"/>
              </a:spcBef>
            </a:pPr>
            <a:r>
              <a:rPr sz="1725" b="1" dirty="0">
                <a:latin typeface="Arial"/>
                <a:cs typeface="Arial"/>
              </a:rPr>
              <a:t>Causas</a:t>
            </a:r>
            <a:endParaRPr sz="172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6F42EE-842E-78FC-459D-52628F8C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9"/>
            <a:ext cx="3580482" cy="857250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Agenda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1C1FD8A-8EE4-4A68-B54D-59A8945BC083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3733800" cy="2074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Bienvenidos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Celular en silencio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sysClr val="windowText" lastClr="000000"/>
                </a:solidFill>
                <a:latin typeface="Calibri" panose="020F0502020204030204"/>
              </a:rPr>
              <a:t>Ejercicios aplicados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Regla de oro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sysClr val="windowText" lastClr="000000"/>
                </a:solidFill>
                <a:latin typeface="Calibri" panose="020F0502020204030204"/>
              </a:rPr>
              <a:t>Puntualidad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13C606-5FD5-484F-A318-BCB402EEB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97" y="716096"/>
            <a:ext cx="40682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1" y="3200400"/>
            <a:ext cx="1248251" cy="281464"/>
          </a:xfrm>
          <a:custGeom>
            <a:avLst/>
            <a:gdLst/>
            <a:ahLst/>
            <a:cxnLst/>
            <a:rect l="l" t="t" r="r" b="b"/>
            <a:pathLst>
              <a:path w="1664334" h="375285">
                <a:moveTo>
                  <a:pt x="0" y="374904"/>
                </a:moveTo>
                <a:lnTo>
                  <a:pt x="1664207" y="374904"/>
                </a:lnTo>
                <a:lnTo>
                  <a:pt x="1664207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628900" y="3943350"/>
            <a:ext cx="1143000" cy="285750"/>
          </a:xfrm>
          <a:custGeom>
            <a:avLst/>
            <a:gdLst/>
            <a:ahLst/>
            <a:cxnLst/>
            <a:rect l="l" t="t" r="r" b="b"/>
            <a:pathLst>
              <a:path w="1524000" h="381000">
                <a:moveTo>
                  <a:pt x="0" y="381000"/>
                </a:moveTo>
                <a:lnTo>
                  <a:pt x="1524000" y="381000"/>
                </a:lnTo>
                <a:lnTo>
                  <a:pt x="152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486150" y="4629150"/>
            <a:ext cx="857250" cy="296228"/>
          </a:xfrm>
          <a:custGeom>
            <a:avLst/>
            <a:gdLst/>
            <a:ahLst/>
            <a:cxnLst/>
            <a:rect l="l" t="t" r="r" b="b"/>
            <a:pathLst>
              <a:path w="1143000" h="394970">
                <a:moveTo>
                  <a:pt x="0" y="394716"/>
                </a:moveTo>
                <a:lnTo>
                  <a:pt x="1143000" y="394716"/>
                </a:lnTo>
                <a:lnTo>
                  <a:pt x="1143000" y="0"/>
                </a:lnTo>
                <a:lnTo>
                  <a:pt x="0" y="0"/>
                </a:lnTo>
                <a:lnTo>
                  <a:pt x="0" y="3947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object 5"/>
          <p:cNvGrpSpPr/>
          <p:nvPr/>
        </p:nvGrpSpPr>
        <p:grpSpPr>
          <a:xfrm>
            <a:off x="2166938" y="4229671"/>
            <a:ext cx="1682115" cy="702945"/>
            <a:chOff x="2889250" y="5639561"/>
            <a:chExt cx="2242820" cy="937260"/>
          </a:xfrm>
        </p:grpSpPr>
        <p:sp>
          <p:nvSpPr>
            <p:cNvPr id="6" name="object 6"/>
            <p:cNvSpPr/>
            <p:nvPr/>
          </p:nvSpPr>
          <p:spPr>
            <a:xfrm>
              <a:off x="2895600" y="6172199"/>
              <a:ext cx="1143000" cy="398145"/>
            </a:xfrm>
            <a:custGeom>
              <a:avLst/>
              <a:gdLst/>
              <a:ahLst/>
              <a:cxnLst/>
              <a:rect l="l" t="t" r="r" b="b"/>
              <a:pathLst>
                <a:path w="1143000" h="398145">
                  <a:moveTo>
                    <a:pt x="0" y="397764"/>
                  </a:moveTo>
                  <a:lnTo>
                    <a:pt x="1143000" y="397764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9776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3353562" y="5868161"/>
              <a:ext cx="1752600" cy="0"/>
            </a:xfrm>
            <a:custGeom>
              <a:avLst/>
              <a:gdLst/>
              <a:ahLst/>
              <a:cxnLst/>
              <a:rect l="l" t="t" r="r" b="b"/>
              <a:pathLst>
                <a:path w="1752600">
                  <a:moveTo>
                    <a:pt x="0" y="0"/>
                  </a:moveTo>
                  <a:lnTo>
                    <a:pt x="1752600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3353562" y="5639561"/>
              <a:ext cx="1752600" cy="533400"/>
            </a:xfrm>
            <a:custGeom>
              <a:avLst/>
              <a:gdLst/>
              <a:ahLst/>
              <a:cxnLst/>
              <a:rect l="l" t="t" r="r" b="b"/>
              <a:pathLst>
                <a:path w="1752600" h="533400">
                  <a:moveTo>
                    <a:pt x="0" y="228600"/>
                  </a:moveTo>
                  <a:lnTo>
                    <a:pt x="0" y="533400"/>
                  </a:lnTo>
                </a:path>
                <a:path w="1752600" h="533400">
                  <a:moveTo>
                    <a:pt x="1752600" y="228600"/>
                  </a:moveTo>
                  <a:lnTo>
                    <a:pt x="1752600" y="533400"/>
                  </a:lnTo>
                </a:path>
                <a:path w="1752600" h="533400">
                  <a:moveTo>
                    <a:pt x="914400" y="0"/>
                  </a:moveTo>
                  <a:lnTo>
                    <a:pt x="914400" y="228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3164" y="2653551"/>
            <a:ext cx="1824514" cy="24525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2867" rIns="0" bIns="0" rtlCol="0">
            <a:spAutoFit/>
          </a:bodyPr>
          <a:lstStyle/>
          <a:p>
            <a:pPr marL="415766">
              <a:spcBef>
                <a:spcPts val="652"/>
              </a:spcBef>
            </a:pPr>
            <a:r>
              <a:rPr sz="1050" b="1" spc="-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Problema</a:t>
            </a:r>
            <a:r>
              <a:rPr sz="1050" b="1" spc="-3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Focal</a:t>
            </a:r>
            <a:endParaRPr sz="105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1714500"/>
            <a:ext cx="1657350" cy="333851"/>
          </a:xfrm>
          <a:custGeom>
            <a:avLst/>
            <a:gdLst/>
            <a:ahLst/>
            <a:cxnLst/>
            <a:rect l="l" t="t" r="r" b="b"/>
            <a:pathLst>
              <a:path w="2209800" h="445135">
                <a:moveTo>
                  <a:pt x="0" y="445008"/>
                </a:moveTo>
                <a:lnTo>
                  <a:pt x="2209800" y="445008"/>
                </a:lnTo>
                <a:lnTo>
                  <a:pt x="2209800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710053" y="2042725"/>
            <a:ext cx="4210624" cy="389799"/>
          </a:xfrm>
          <a:custGeom>
            <a:avLst/>
            <a:gdLst/>
            <a:ahLst/>
            <a:cxnLst/>
            <a:rect l="l" t="t" r="r" b="b"/>
            <a:pathLst>
              <a:path w="5486400" h="495300">
                <a:moveTo>
                  <a:pt x="2895599" y="0"/>
                </a:moveTo>
                <a:lnTo>
                  <a:pt x="2895599" y="452627"/>
                </a:lnTo>
              </a:path>
              <a:path w="5486400" h="495300">
                <a:moveTo>
                  <a:pt x="0" y="457200"/>
                </a:moveTo>
                <a:lnTo>
                  <a:pt x="5471160" y="457200"/>
                </a:lnTo>
              </a:path>
              <a:path w="5486400" h="495300">
                <a:moveTo>
                  <a:pt x="5486399" y="152400"/>
                </a:moveTo>
                <a:lnTo>
                  <a:pt x="5486399" y="4953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 flipH="1">
            <a:off x="4642577" y="2387440"/>
            <a:ext cx="34289" cy="255746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 flipH="1">
            <a:off x="2699337" y="2105406"/>
            <a:ext cx="34289" cy="298610"/>
          </a:xfrm>
          <a:custGeom>
            <a:avLst/>
            <a:gdLst/>
            <a:ahLst/>
            <a:cxnLst/>
            <a:rect l="l" t="t" r="r" b="b"/>
            <a:pathLst>
              <a:path h="398144">
                <a:moveTo>
                  <a:pt x="0" y="0"/>
                </a:moveTo>
                <a:lnTo>
                  <a:pt x="0" y="398017"/>
                </a:lnTo>
              </a:path>
            </a:pathLst>
          </a:custGeom>
          <a:ln w="52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343150" y="1771650"/>
            <a:ext cx="5143500" cy="333851"/>
          </a:xfrm>
          <a:custGeom>
            <a:avLst/>
            <a:gdLst/>
            <a:ahLst/>
            <a:cxnLst/>
            <a:rect l="l" t="t" r="r" b="b"/>
            <a:pathLst>
              <a:path w="6858000" h="445135">
                <a:moveTo>
                  <a:pt x="0" y="445008"/>
                </a:moveTo>
                <a:lnTo>
                  <a:pt x="1517903" y="445008"/>
                </a:lnTo>
                <a:lnTo>
                  <a:pt x="1517903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  <a:path w="6858000" h="445135">
                <a:moveTo>
                  <a:pt x="5111496" y="445008"/>
                </a:moveTo>
                <a:lnTo>
                  <a:pt x="6858000" y="445008"/>
                </a:lnTo>
                <a:lnTo>
                  <a:pt x="6858000" y="0"/>
                </a:lnTo>
                <a:lnTo>
                  <a:pt x="5111496" y="0"/>
                </a:lnTo>
                <a:lnTo>
                  <a:pt x="5111496" y="4450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6" name="object 16"/>
          <p:cNvGrpSpPr/>
          <p:nvPr/>
        </p:nvGrpSpPr>
        <p:grpSpPr>
          <a:xfrm>
            <a:off x="1538288" y="795338"/>
            <a:ext cx="6010275" cy="710564"/>
            <a:chOff x="2051050" y="1060450"/>
            <a:chExt cx="8013700" cy="947419"/>
          </a:xfrm>
        </p:grpSpPr>
        <p:sp>
          <p:nvSpPr>
            <p:cNvPr id="17" name="object 17"/>
            <p:cNvSpPr/>
            <p:nvPr/>
          </p:nvSpPr>
          <p:spPr>
            <a:xfrm>
              <a:off x="9068561" y="1524762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57400" y="1066800"/>
              <a:ext cx="8001000" cy="445134"/>
            </a:xfrm>
            <a:custGeom>
              <a:avLst/>
              <a:gdLst/>
              <a:ahLst/>
              <a:cxnLst/>
              <a:rect l="l" t="t" r="r" b="b"/>
              <a:pathLst>
                <a:path w="8001000" h="445134">
                  <a:moveTo>
                    <a:pt x="5943600" y="445008"/>
                  </a:moveTo>
                  <a:lnTo>
                    <a:pt x="8001000" y="445008"/>
                  </a:lnTo>
                  <a:lnTo>
                    <a:pt x="8001000" y="0"/>
                  </a:lnTo>
                  <a:lnTo>
                    <a:pt x="5943600" y="0"/>
                  </a:lnTo>
                  <a:lnTo>
                    <a:pt x="5943600" y="445008"/>
                  </a:lnTo>
                  <a:close/>
                </a:path>
                <a:path w="8001000" h="445134">
                  <a:moveTo>
                    <a:pt x="0" y="445008"/>
                  </a:moveTo>
                  <a:lnTo>
                    <a:pt x="2136648" y="445008"/>
                  </a:lnTo>
                  <a:lnTo>
                    <a:pt x="2136648" y="0"/>
                  </a:lnTo>
                  <a:lnTo>
                    <a:pt x="0" y="0"/>
                  </a:lnTo>
                  <a:lnTo>
                    <a:pt x="0" y="445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048761" y="1524762"/>
              <a:ext cx="2971800" cy="457200"/>
            </a:xfrm>
            <a:custGeom>
              <a:avLst/>
              <a:gdLst/>
              <a:ahLst/>
              <a:cxnLst/>
              <a:rect l="l" t="t" r="r" b="b"/>
              <a:pathLst>
                <a:path w="2971800" h="457200">
                  <a:moveTo>
                    <a:pt x="0" y="0"/>
                  </a:moveTo>
                  <a:lnTo>
                    <a:pt x="0" y="449579"/>
                  </a:lnTo>
                </a:path>
                <a:path w="2971800" h="457200">
                  <a:moveTo>
                    <a:pt x="2971800" y="0"/>
                  </a:moveTo>
                  <a:lnTo>
                    <a:pt x="2971800" y="4572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53000" y="1066800"/>
              <a:ext cx="2136775" cy="445134"/>
            </a:xfrm>
            <a:custGeom>
              <a:avLst/>
              <a:gdLst/>
              <a:ahLst/>
              <a:cxnLst/>
              <a:rect l="l" t="t" r="r" b="b"/>
              <a:pathLst>
                <a:path w="2136775" h="445134">
                  <a:moveTo>
                    <a:pt x="0" y="445008"/>
                  </a:moveTo>
                  <a:lnTo>
                    <a:pt x="2136648" y="445008"/>
                  </a:lnTo>
                  <a:lnTo>
                    <a:pt x="2136648" y="0"/>
                  </a:lnTo>
                  <a:lnTo>
                    <a:pt x="0" y="0"/>
                  </a:lnTo>
                  <a:lnTo>
                    <a:pt x="0" y="445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048761" y="1981961"/>
              <a:ext cx="6019800" cy="0"/>
            </a:xfrm>
            <a:custGeom>
              <a:avLst/>
              <a:gdLst/>
              <a:ahLst/>
              <a:cxnLst/>
              <a:rect l="l" t="t" r="r" b="b"/>
              <a:pathLst>
                <a:path w="6019800">
                  <a:moveTo>
                    <a:pt x="0" y="0"/>
                  </a:moveTo>
                  <a:lnTo>
                    <a:pt x="6019799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320708" y="148107"/>
            <a:ext cx="4445436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Árbol de problemas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3181921" y="3486721"/>
            <a:ext cx="2594134" cy="1203484"/>
            <a:chOff x="4242561" y="4648961"/>
            <a:chExt cx="3458845" cy="1604645"/>
          </a:xfrm>
        </p:grpSpPr>
        <p:sp>
          <p:nvSpPr>
            <p:cNvPr id="24" name="object 24"/>
            <p:cNvSpPr/>
            <p:nvPr/>
          </p:nvSpPr>
          <p:spPr>
            <a:xfrm>
              <a:off x="4267961" y="4648961"/>
              <a:ext cx="2667000" cy="609600"/>
            </a:xfrm>
            <a:custGeom>
              <a:avLst/>
              <a:gdLst/>
              <a:ahLst/>
              <a:cxnLst/>
              <a:rect l="l" t="t" r="r" b="b"/>
              <a:pathLst>
                <a:path w="2667000" h="609600">
                  <a:moveTo>
                    <a:pt x="1219200" y="0"/>
                  </a:moveTo>
                  <a:lnTo>
                    <a:pt x="1219200" y="381000"/>
                  </a:lnTo>
                </a:path>
                <a:path w="2667000" h="609600">
                  <a:moveTo>
                    <a:pt x="2666999" y="381000"/>
                  </a:moveTo>
                  <a:lnTo>
                    <a:pt x="2666999" y="608838"/>
                  </a:lnTo>
                </a:path>
                <a:path w="2667000" h="609600">
                  <a:moveTo>
                    <a:pt x="0" y="381000"/>
                  </a:moveTo>
                  <a:lnTo>
                    <a:pt x="2666999" y="381000"/>
                  </a:lnTo>
                </a:path>
                <a:path w="2667000" h="609600">
                  <a:moveTo>
                    <a:pt x="0" y="381000"/>
                  </a:moveTo>
                  <a:lnTo>
                    <a:pt x="0" y="609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400800" y="5257799"/>
              <a:ext cx="1143000" cy="375285"/>
            </a:xfrm>
            <a:custGeom>
              <a:avLst/>
              <a:gdLst/>
              <a:ahLst/>
              <a:cxnLst/>
              <a:rect l="l" t="t" r="r" b="b"/>
              <a:pathLst>
                <a:path w="1143000" h="375285">
                  <a:moveTo>
                    <a:pt x="0" y="374903"/>
                  </a:moveTo>
                  <a:lnTo>
                    <a:pt x="1143000" y="374903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7490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248400" y="58674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1447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447800" y="3810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248400" y="58674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0" y="381000"/>
                  </a:moveTo>
                  <a:lnTo>
                    <a:pt x="1447800" y="381000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934961" y="563956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40178" y="2911078"/>
            <a:ext cx="371951" cy="1597343"/>
            <a:chOff x="9520237" y="3881437"/>
            <a:chExt cx="495934" cy="2129790"/>
          </a:xfrm>
        </p:grpSpPr>
        <p:sp>
          <p:nvSpPr>
            <p:cNvPr id="30" name="object 30"/>
            <p:cNvSpPr/>
            <p:nvPr/>
          </p:nvSpPr>
          <p:spPr>
            <a:xfrm>
              <a:off x="9525000" y="3886200"/>
              <a:ext cx="486409" cy="2120265"/>
            </a:xfrm>
            <a:custGeom>
              <a:avLst/>
              <a:gdLst/>
              <a:ahLst/>
              <a:cxnLst/>
              <a:rect l="l" t="t" r="r" b="b"/>
              <a:pathLst>
                <a:path w="486409" h="2120265">
                  <a:moveTo>
                    <a:pt x="364617" y="0"/>
                  </a:moveTo>
                  <a:lnTo>
                    <a:pt x="121539" y="0"/>
                  </a:lnTo>
                  <a:lnTo>
                    <a:pt x="121539" y="1589659"/>
                  </a:lnTo>
                  <a:lnTo>
                    <a:pt x="0" y="1589659"/>
                  </a:lnTo>
                  <a:lnTo>
                    <a:pt x="243077" y="2119884"/>
                  </a:lnTo>
                  <a:lnTo>
                    <a:pt x="486155" y="1589659"/>
                  </a:lnTo>
                  <a:lnTo>
                    <a:pt x="364617" y="1589659"/>
                  </a:lnTo>
                  <a:lnTo>
                    <a:pt x="364617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525000" y="3886200"/>
              <a:ext cx="486409" cy="2120265"/>
            </a:xfrm>
            <a:custGeom>
              <a:avLst/>
              <a:gdLst/>
              <a:ahLst/>
              <a:cxnLst/>
              <a:rect l="l" t="t" r="r" b="b"/>
              <a:pathLst>
                <a:path w="486409" h="2120265">
                  <a:moveTo>
                    <a:pt x="0" y="1589659"/>
                  </a:moveTo>
                  <a:lnTo>
                    <a:pt x="121539" y="1589659"/>
                  </a:lnTo>
                  <a:lnTo>
                    <a:pt x="121539" y="0"/>
                  </a:lnTo>
                  <a:lnTo>
                    <a:pt x="364617" y="0"/>
                  </a:lnTo>
                  <a:lnTo>
                    <a:pt x="364617" y="1589659"/>
                  </a:lnTo>
                  <a:lnTo>
                    <a:pt x="486155" y="1589659"/>
                  </a:lnTo>
                  <a:lnTo>
                    <a:pt x="243077" y="2119884"/>
                  </a:lnTo>
                  <a:lnTo>
                    <a:pt x="0" y="158965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683882" y="3304699"/>
            <a:ext cx="103965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050" b="1" dirty="0">
                <a:solidFill>
                  <a:srgbClr val="008000"/>
                </a:solidFill>
                <a:latin typeface="Arial"/>
                <a:cs typeface="Arial"/>
              </a:rPr>
              <a:t>Dirección</a:t>
            </a:r>
            <a:r>
              <a:rPr sz="1050" b="1" spc="-68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008000"/>
                </a:solidFill>
                <a:latin typeface="Arial"/>
                <a:cs typeface="Arial"/>
              </a:rPr>
              <a:t>de</a:t>
            </a:r>
            <a:r>
              <a:rPr sz="1050" b="1" spc="-38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08000"/>
                </a:solidFill>
                <a:latin typeface="Arial"/>
                <a:cs typeface="Arial"/>
              </a:rPr>
              <a:t>las </a:t>
            </a:r>
            <a:r>
              <a:rPr sz="1050" b="1" spc="-28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008000"/>
                </a:solidFill>
                <a:latin typeface="Arial"/>
                <a:cs typeface="Arial"/>
              </a:rPr>
              <a:t>Causas</a:t>
            </a:r>
            <a:endParaRPr sz="1050" dirty="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368028" y="1653778"/>
            <a:ext cx="371951" cy="1654493"/>
            <a:chOff x="1824037" y="2205037"/>
            <a:chExt cx="495934" cy="2205990"/>
          </a:xfrm>
        </p:grpSpPr>
        <p:sp>
          <p:nvSpPr>
            <p:cNvPr id="34" name="object 34"/>
            <p:cNvSpPr/>
            <p:nvPr/>
          </p:nvSpPr>
          <p:spPr>
            <a:xfrm>
              <a:off x="1828800" y="2209800"/>
              <a:ext cx="486409" cy="2196465"/>
            </a:xfrm>
            <a:custGeom>
              <a:avLst/>
              <a:gdLst/>
              <a:ahLst/>
              <a:cxnLst/>
              <a:rect l="l" t="t" r="r" b="b"/>
              <a:pathLst>
                <a:path w="486410" h="2196465">
                  <a:moveTo>
                    <a:pt x="243077" y="0"/>
                  </a:moveTo>
                  <a:lnTo>
                    <a:pt x="0" y="549275"/>
                  </a:lnTo>
                  <a:lnTo>
                    <a:pt x="121538" y="549275"/>
                  </a:lnTo>
                  <a:lnTo>
                    <a:pt x="121538" y="2196084"/>
                  </a:lnTo>
                  <a:lnTo>
                    <a:pt x="364617" y="2196084"/>
                  </a:lnTo>
                  <a:lnTo>
                    <a:pt x="364617" y="549275"/>
                  </a:lnTo>
                  <a:lnTo>
                    <a:pt x="486156" y="549275"/>
                  </a:lnTo>
                  <a:lnTo>
                    <a:pt x="243077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828800" y="2209800"/>
              <a:ext cx="486409" cy="2196465"/>
            </a:xfrm>
            <a:custGeom>
              <a:avLst/>
              <a:gdLst/>
              <a:ahLst/>
              <a:cxnLst/>
              <a:rect l="l" t="t" r="r" b="b"/>
              <a:pathLst>
                <a:path w="486410" h="2196465">
                  <a:moveTo>
                    <a:pt x="0" y="549275"/>
                  </a:moveTo>
                  <a:lnTo>
                    <a:pt x="243077" y="0"/>
                  </a:lnTo>
                  <a:lnTo>
                    <a:pt x="486156" y="549275"/>
                  </a:lnTo>
                  <a:lnTo>
                    <a:pt x="364617" y="549275"/>
                  </a:lnTo>
                  <a:lnTo>
                    <a:pt x="364617" y="2196084"/>
                  </a:lnTo>
                  <a:lnTo>
                    <a:pt x="121538" y="2196084"/>
                  </a:lnTo>
                  <a:lnTo>
                    <a:pt x="121538" y="549275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0033" y="2247171"/>
            <a:ext cx="915767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solidFill>
                  <a:srgbClr val="FF5050"/>
                </a:solidFill>
                <a:latin typeface="Arial"/>
                <a:cs typeface="Arial"/>
              </a:rPr>
              <a:t>Dirección</a:t>
            </a:r>
            <a:r>
              <a:rPr sz="1050" b="1" spc="-53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FF5050"/>
                </a:solidFill>
                <a:latin typeface="Arial"/>
                <a:cs typeface="Arial"/>
              </a:rPr>
              <a:t>de</a:t>
            </a:r>
            <a:r>
              <a:rPr sz="1050" b="1" spc="-26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FF5050"/>
                </a:solidFill>
                <a:latin typeface="Arial"/>
                <a:cs typeface="Arial"/>
              </a:rPr>
              <a:t>los</a:t>
            </a:r>
            <a:r>
              <a:rPr sz="1050" b="1" spc="-3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5050"/>
                </a:solidFill>
                <a:latin typeface="Arial"/>
                <a:cs typeface="Arial"/>
              </a:rPr>
              <a:t>Efectos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289BF575-3DD6-43DD-9698-A20EE9AAE4D2}"/>
              </a:ext>
            </a:extLst>
          </p:cNvPr>
          <p:cNvSpPr txBox="1"/>
          <p:nvPr/>
        </p:nvSpPr>
        <p:spPr>
          <a:xfrm>
            <a:off x="3486150" y="3249753"/>
            <a:ext cx="156438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es-MX" sz="1050" b="1" dirty="0">
                <a:solidFill>
                  <a:srgbClr val="FF0000"/>
                </a:solidFill>
                <a:latin typeface="Arial"/>
                <a:cs typeface="Arial"/>
              </a:rPr>
              <a:t>Problema central</a:t>
            </a:r>
            <a:endParaRPr sz="10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0058940E-8703-4D80-8C54-3DAB9DD5258C}"/>
              </a:ext>
            </a:extLst>
          </p:cNvPr>
          <p:cNvSpPr/>
          <p:nvPr/>
        </p:nvSpPr>
        <p:spPr>
          <a:xfrm flipH="1">
            <a:off x="4339136" y="2913569"/>
            <a:ext cx="67295" cy="281339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EAE0F4F-4770-4020-AF71-722C960FDA1E}"/>
              </a:ext>
            </a:extLst>
          </p:cNvPr>
          <p:cNvSpPr/>
          <p:nvPr/>
        </p:nvSpPr>
        <p:spPr>
          <a:xfrm flipH="1">
            <a:off x="6885588" y="2123262"/>
            <a:ext cx="34289" cy="298610"/>
          </a:xfrm>
          <a:custGeom>
            <a:avLst/>
            <a:gdLst/>
            <a:ahLst/>
            <a:cxnLst/>
            <a:rect l="l" t="t" r="r" b="b"/>
            <a:pathLst>
              <a:path h="398144">
                <a:moveTo>
                  <a:pt x="0" y="0"/>
                </a:moveTo>
                <a:lnTo>
                  <a:pt x="0" y="398017"/>
                </a:lnTo>
              </a:path>
            </a:pathLst>
          </a:custGeom>
          <a:ln w="52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732234" y="370285"/>
            <a:ext cx="7406164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0019" rIns="0" bIns="0" rtlCol="0" anchor="ctr" anchorCtr="0">
            <a:noAutofit/>
          </a:bodyPr>
          <a:lstStyle/>
          <a:p>
            <a:pPr marL="180975" algn="l">
              <a:buClr>
                <a:schemeClr val="dk1"/>
              </a:buClr>
              <a:buSzPts val="4000"/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Casos aplicados: investigación, gestión y árbol de problemas</a:t>
            </a:r>
            <a:endParaRPr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835819" y="1364457"/>
            <a:ext cx="4682729" cy="363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123825" algn="just">
              <a:buClr>
                <a:schemeClr val="dk1"/>
              </a:buClr>
              <a:buSzPts val="2800"/>
            </a:pPr>
            <a:endParaRPr sz="21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5288" indent="-385763" algn="just">
              <a:spcBef>
                <a:spcPts val="75"/>
              </a:spcBef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Lluvia de ideas: Expertos y población preferiblemente.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3810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individual, y después grupal de todos los  problemas (estados no deseados) identificados  (Reformulación, Agrupación y jerarquización)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4286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 central: aquel al que todos de alguna forma  hacen referencia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Ubicación del resto de elementos en potenciales relaciones causa-efecto (percibidas o literatura)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3810" indent="-385763" algn="just">
              <a:buClr>
                <a:schemeClr val="dk1"/>
              </a:buClr>
              <a:buSzPts val="2800"/>
              <a:buFont typeface="Calibri"/>
              <a:buAutoNum type="arabicPeriod" startAt="5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Alimentar con información adicional alrededor de la  problemática estructurada: Generar información?</a:t>
            </a:r>
            <a:endParaRPr sz="16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B811F3-74A3-45AF-A8A1-72D6D0D7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36" y="1038691"/>
            <a:ext cx="2492630" cy="37345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318"/>
          <a:stretch/>
        </p:blipFill>
        <p:spPr>
          <a:xfrm>
            <a:off x="1619845" y="1122759"/>
            <a:ext cx="5904310" cy="374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761685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s-EC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árbol de problemas (central y secundario)</a:t>
            </a:r>
            <a:endParaRPr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/>
          <p:nvPr/>
        </p:nvSpPr>
        <p:spPr>
          <a:xfrm>
            <a:off x="93111" y="627949"/>
            <a:ext cx="3137453" cy="388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437674" marR="381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investigación puede atacar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  problema del árbol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(Recursos, tiempos,  problemas perversos)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7674" marR="381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 lo público identificar un problema  a intervenir es la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declaración de  propósito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(Ver que variable se puede  cambiar para obtener efectos  beneficiosos)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declaración de propósito es un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equivalente a una hipótesis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7"/>
          <p:cNvSpPr/>
          <p:nvPr/>
        </p:nvSpPr>
        <p:spPr>
          <a:xfrm>
            <a:off x="3230564" y="145629"/>
            <a:ext cx="5646581" cy="485224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 txBox="1">
            <a:spLocks noGrp="1"/>
          </p:cNvSpPr>
          <p:nvPr>
            <p:ph type="title"/>
          </p:nvPr>
        </p:nvSpPr>
        <p:spPr>
          <a:xfrm>
            <a:off x="516894" y="187509"/>
            <a:ext cx="8110213" cy="6867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ctr" anchorCtr="0">
            <a:spAutoFit/>
          </a:bodyPr>
          <a:lstStyle/>
          <a:p>
            <a:pPr marL="9525" algn="l"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s-EC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Síntesis</a:t>
            </a:r>
            <a:endParaRPr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516894" y="866048"/>
            <a:ext cx="7927019" cy="288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38" rIns="0" bIns="0" anchor="t" anchorCtr="0">
            <a:spAutoFit/>
          </a:bodyPr>
          <a:lstStyle/>
          <a:p>
            <a:pPr marL="9525" marR="4286" algn="just">
              <a:spcBef>
                <a:spcPts val="604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CAUSAS: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enlace entre la salud humana y la animal, mayor  contacto entre personas, animales domésticos y la fauna.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9525" marR="4286" algn="just">
              <a:spcBef>
                <a:spcPts val="604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 CENTRAL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“Aumento de enfermedades zoonóticas en  seres humanos".</a:t>
            </a:r>
          </a:p>
          <a:p>
            <a:pPr marL="9525" marR="3810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SECUNDARIOS: 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 de un brote  y la poca  </a:t>
            </a:r>
            <a:r>
              <a:rPr lang="es-EC" dirty="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integración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los sectores salud y agricultura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" marR="4286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EFECTOS: </a:t>
            </a:r>
            <a:r>
              <a:rPr lang="es-EC" dirty="0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Salud y economía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costos de brotes, caída del turismo, inversión control </a:t>
            </a:r>
          </a:p>
          <a:p>
            <a:pPr marL="9525" marR="4286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OBJETIVO: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Intervenir para promover la colaboración  intersectorial como forma de prevención y fortalecimiento ante  pandemia: 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C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MAYOR COLABORACIÓN 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INTERSECTORIAL, LOS  EFECTOS ADVERSOS EN SALUD Y ECONOMÍA </a:t>
            </a:r>
            <a:r>
              <a:rPr lang="es-EC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DISMINUIRÁN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6;p17">
            <a:extLst>
              <a:ext uri="{FF2B5EF4-FFF2-40B4-BE49-F238E27FC236}">
                <a16:creationId xmlns:a16="http://schemas.microsoft.com/office/drawing/2014/main" id="{3A39BE97-439C-4DFA-940C-38270B42852A}"/>
              </a:ext>
            </a:extLst>
          </p:cNvPr>
          <p:cNvSpPr/>
          <p:nvPr/>
        </p:nvSpPr>
        <p:spPr>
          <a:xfrm>
            <a:off x="2586226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46;p17">
            <a:extLst>
              <a:ext uri="{FF2B5EF4-FFF2-40B4-BE49-F238E27FC236}">
                <a16:creationId xmlns:a16="http://schemas.microsoft.com/office/drawing/2014/main" id="{4CB57ECB-F49A-4BD5-A1A9-AF19B2C5B90C}"/>
              </a:ext>
            </a:extLst>
          </p:cNvPr>
          <p:cNvSpPr/>
          <p:nvPr/>
        </p:nvSpPr>
        <p:spPr>
          <a:xfrm>
            <a:off x="3923834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6;p17">
            <a:extLst>
              <a:ext uri="{FF2B5EF4-FFF2-40B4-BE49-F238E27FC236}">
                <a16:creationId xmlns:a16="http://schemas.microsoft.com/office/drawing/2014/main" id="{99912565-5C06-4531-A0F1-7F56C7F1F29A}"/>
              </a:ext>
            </a:extLst>
          </p:cNvPr>
          <p:cNvSpPr/>
          <p:nvPr/>
        </p:nvSpPr>
        <p:spPr>
          <a:xfrm>
            <a:off x="5261442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794434" cy="857250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Gestión territorial: ETN, proyectos </a:t>
            </a:r>
            <a:br>
              <a:rPr lang="es-MX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e inversión pública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82EE9C-0CE3-463B-B1A5-2262705E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339"/>
            <a:ext cx="9144000" cy="24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87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805451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Fases de los proyectos de inversión </a:t>
            </a:r>
            <a:br>
              <a:rPr lang="es-EC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de los GAD Provinciales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44324D-5911-49AD-997D-C891B028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844"/>
            <a:ext cx="9144000" cy="3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9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981720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Fases de los proyectos de inversión </a:t>
            </a:r>
            <a:br>
              <a:rPr lang="es-EC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de los GAD Provinciales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8E8F5C-1689-449A-8FCC-61627AE9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" y="1211080"/>
            <a:ext cx="8901629" cy="38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42" y="316149"/>
            <a:ext cx="7656723" cy="85725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prstClr val="black"/>
                </a:solidFill>
                <a:latin typeface="Calibri Light" panose="020F0302020204030204"/>
              </a:rPr>
              <a:t>Matriz de proyectos, homologación y priorización para la Cumbre “Ecuador Territorio de Inversión”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E36C61-D21A-4291-AA08-8DACAC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7" y="1371789"/>
            <a:ext cx="8075365" cy="3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3" y="205979"/>
            <a:ext cx="7924666" cy="1049944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Ejercicio 1:  La </a:t>
            </a:r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gestión territorial y la gobernanza multinivel (Directriz 4 ETN, 2024)</a:t>
            </a:r>
            <a:endParaRPr lang="es-EC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BE0464-4BE8-4E33-83F2-9A540BF2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7" y="1660543"/>
            <a:ext cx="7924666" cy="25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E645A10-A683-52C1-229E-41463280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" y="235688"/>
            <a:ext cx="7777908" cy="857250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prstClr val="black"/>
                </a:solidFill>
                <a:latin typeface="Calibri Light" panose="020F0302020204030204"/>
              </a:rPr>
              <a:t>Marco normativo: régimen de desarrollo </a:t>
            </a:r>
            <a:br>
              <a:rPr lang="es-MX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MX" sz="3200" dirty="0">
                <a:solidFill>
                  <a:prstClr val="black"/>
                </a:solidFill>
                <a:latin typeface="Calibri Light" panose="020F0302020204030204"/>
              </a:rPr>
              <a:t>e inversión pública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331362-09C1-4D30-A24E-90654CCE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2" y="1149436"/>
            <a:ext cx="8108415" cy="37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1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EE4BD-FF72-408C-846C-448F023A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¿Qué es la Dirección de Proyectos?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5124A6-F290-4928-84FA-80D90CAFE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6132" y="1115617"/>
            <a:ext cx="5461397" cy="3754040"/>
          </a:xfrm>
        </p:spPr>
        <p:txBody>
          <a:bodyPr>
            <a:normAutofit fontScale="77500" lnSpcReduction="20000"/>
          </a:bodyPr>
          <a:lstStyle/>
          <a:p>
            <a:pPr marL="85725" indent="0">
              <a:buNone/>
            </a:pPr>
            <a:r>
              <a:rPr lang="es-ES" sz="1950" i="1" dirty="0"/>
              <a:t>PMI. 2013. Guía de los Fundamentos de la Dirección de Proyectos. Project Management </a:t>
            </a:r>
            <a:r>
              <a:rPr lang="es-ES" sz="1950" i="1" dirty="0" err="1"/>
              <a:t>Institute</a:t>
            </a:r>
            <a:r>
              <a:rPr lang="es-ES" sz="1950" i="1" dirty="0"/>
              <a:t>, EE.UU. 5ta Ed.</a:t>
            </a:r>
          </a:p>
          <a:p>
            <a:r>
              <a:rPr lang="es-ES" sz="1950" dirty="0"/>
              <a:t>“…</a:t>
            </a:r>
            <a:r>
              <a:rPr lang="es-EC" sz="1950" dirty="0"/>
              <a:t>es la aplicación de conocimientos, habilidades, herramientas y técnicas a las actividades del proyecto para cumplir con los requisitos del mismo. Se logra mediante la aplicación e integración adecuadas de los 47 procesos de la dirección de proyectos, agrupados de manera lógica, categorizados en cinco Grupos de Procesos. Estos cinco Grupos de Procesos son: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Inicio,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Planificación,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Ejecución,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Monitoreo y Control, 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Cierre (p. 4)</a:t>
            </a:r>
          </a:p>
          <a:p>
            <a:pPr>
              <a:buFont typeface="Courier New" panose="02070309020205020404" pitchFamily="49" charset="0"/>
              <a:buChar char="o"/>
            </a:pP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63A66D-D547-4C36-98EB-9B7F5E97B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223796"/>
            <a:ext cx="2336006" cy="37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3F710F-5742-4E09-BE65-4FE3E301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934" y="264788"/>
            <a:ext cx="2982516" cy="4869656"/>
          </a:xfrm>
        </p:spPr>
        <p:txBody>
          <a:bodyPr>
            <a:normAutofit fontScale="92500" lnSpcReduction="20000"/>
          </a:bodyPr>
          <a:lstStyle/>
          <a:p>
            <a:pPr marL="85725" indent="0">
              <a:buNone/>
            </a:pPr>
            <a:r>
              <a:rPr lang="es-EC" sz="1800" dirty="0"/>
              <a:t>Dirigir un proyecto por lo general incluye, entre otros aspectos:</a:t>
            </a:r>
          </a:p>
          <a:p>
            <a:pPr marL="85725" indent="0">
              <a:buNone/>
            </a:pPr>
            <a:r>
              <a:rPr lang="es-EC" sz="1500" dirty="0"/>
              <a:t>• Identificar requisitos;</a:t>
            </a:r>
          </a:p>
          <a:p>
            <a:pPr marL="85725" indent="0">
              <a:buNone/>
            </a:pPr>
            <a:r>
              <a:rPr lang="es-EC" sz="1500" dirty="0"/>
              <a:t>• Abordar las diversas necesidades, inquietudes y expectativas de los interesados en la planificación y la ejecución del proyecto;</a:t>
            </a:r>
          </a:p>
          <a:p>
            <a:pPr marL="85725" indent="0">
              <a:buNone/>
            </a:pPr>
            <a:r>
              <a:rPr lang="es-EC" sz="1500" dirty="0"/>
              <a:t>• Establecer, mantener y realizar comunicaciones activas, eficaces y de naturaleza colaborativa entre los interesados;</a:t>
            </a:r>
          </a:p>
          <a:p>
            <a:pPr marL="85725" indent="0">
              <a:buNone/>
            </a:pPr>
            <a:r>
              <a:rPr lang="es-EC" sz="1500" dirty="0"/>
              <a:t>• Gestionar a los interesados para cumplir los requisitos del proyecto y generar los entregables del mismo;</a:t>
            </a:r>
          </a:p>
          <a:p>
            <a:pPr marL="85725" indent="0">
              <a:buNone/>
            </a:pPr>
            <a:r>
              <a:rPr lang="es-EC" sz="1500" dirty="0"/>
              <a:t>• Equilibrar las restricciones contrapuestas del proyecto que incluyen, entre otras:</a:t>
            </a:r>
          </a:p>
          <a:p>
            <a:pPr marL="428625" lvl="1" indent="0">
              <a:buNone/>
            </a:pPr>
            <a:endParaRPr lang="es-EC" sz="10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alcance,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La calidad,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cronograma,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presupuesto,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Los recursos 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Los riesgos. (p. 5)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C3079A-13ED-44E2-9DE1-8AA4A2B4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88" y="56920"/>
            <a:ext cx="4629150" cy="50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E19A2-8093-441A-BE3D-37F5AF62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Relaciones entre Portafolios, Programas y Proyectos: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40EB0-80DB-4CB6-848C-4298B589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8731"/>
            <a:ext cx="7886700" cy="3263504"/>
          </a:xfrm>
        </p:spPr>
        <p:txBody>
          <a:bodyPr>
            <a:normAutofit fontScale="55000" lnSpcReduction="20000"/>
          </a:bodyPr>
          <a:lstStyle/>
          <a:p>
            <a:r>
              <a:rPr lang="es-EC" dirty="0"/>
              <a:t>La relación entre portafolios, programas y proyectos es tal que un portafolio se refiere a un conjunto de proyectos, programas, subconjuntos de portafolios y operaciones que se gestionan como un grupo para alcanzar determinados objetivos estratégicos. Los programas se agrupan en un portafolio y comprenden subprogramas, proyectos o cualesquiera otros trabajos que se gestionan de manera coordinada para contribuir al portafolio. Los proyectos individuales, estén o no incluidos en el ámbito de un programa, siempre se consideran parte de un portafolio. Aunque los proyectos o programas del portafolio no son necesariamente interdependientes ni están necesariamente relacionados de manera directa, están vinculados al plan estratégico de la organización mediante el portafolio de la misma. (p. 4)</a:t>
            </a:r>
          </a:p>
        </p:txBody>
      </p:sp>
    </p:spTree>
    <p:extLst>
      <p:ext uri="{BB962C8B-B14F-4D97-AF65-F5344CB8AC3E}">
        <p14:creationId xmlns:p14="http://schemas.microsoft.com/office/powerpoint/2010/main" val="85559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A28E72-3514-4239-8BF6-9BDA5515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3" t="16989" r="23696" b="16505"/>
          <a:stretch/>
        </p:blipFill>
        <p:spPr>
          <a:xfrm>
            <a:off x="3761185" y="722464"/>
            <a:ext cx="5096290" cy="369857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43CEB4-96B4-43FC-9BFB-18873CD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312228"/>
            <a:ext cx="3522646" cy="4831272"/>
          </a:xfrm>
        </p:spPr>
        <p:txBody>
          <a:bodyPr>
            <a:normAutofit fontScale="85000" lnSpcReduction="10000"/>
          </a:bodyPr>
          <a:lstStyle/>
          <a:p>
            <a:r>
              <a:rPr lang="es-EC" sz="1800" dirty="0"/>
              <a:t>…las estrategias y prioridades de una organización se vinculan, y se establecen relaciones entre portafolios y programas, y entre programas y proyectos individuales. La planificación de la organización ejerce un impacto en los proyectos a través del establecimiento de prioridades entre los mismos teniendo en cuenta los riesgos, el financiamiento y otras consideraciones relativas al plan estratégico de la organización. La planificación de la organización puede guiar la gestión de los recursos y el apoyo a los proyectos que componen el portafolio basándose en categorías de riesgo, líneas de negocio específicas o tipos de proyectos generales, como infraestructura y mejora de los procesos. (pp. 4-5)</a:t>
            </a:r>
          </a:p>
        </p:txBody>
      </p:sp>
    </p:spTree>
    <p:extLst>
      <p:ext uri="{BB962C8B-B14F-4D97-AF65-F5344CB8AC3E}">
        <p14:creationId xmlns:p14="http://schemas.microsoft.com/office/powerpoint/2010/main" val="972965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474945" cy="1049944"/>
          </a:xfrm>
        </p:spPr>
        <p:txBody>
          <a:bodyPr>
            <a:noAutofit/>
          </a:bodyPr>
          <a:lstStyle/>
          <a:p>
            <a:r>
              <a:rPr lang="es-ES_tradnl" sz="3600" dirty="0">
                <a:solidFill>
                  <a:prstClr val="black"/>
                </a:solidFill>
                <a:latin typeface="Calibri Light" panose="020F0302020204030204"/>
              </a:rPr>
              <a:t>Ejercicio 2: Ronda de presentación proyectos</a:t>
            </a:r>
            <a:endParaRPr lang="es-EC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385778-B4EC-4484-BEE1-C6AF8EB9F6C9}"/>
              </a:ext>
            </a:extLst>
          </p:cNvPr>
          <p:cNvSpPr txBox="1"/>
          <p:nvPr/>
        </p:nvSpPr>
        <p:spPr>
          <a:xfrm>
            <a:off x="6505136" y="2877831"/>
            <a:ext cx="182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Orden alfabético de presentación</a:t>
            </a:r>
            <a:endParaRPr lang="es-EC" sz="16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EC4A40F-6C3A-4B79-A750-9AC50C43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14" y="1329419"/>
            <a:ext cx="7474945" cy="368159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_tradnl" dirty="0"/>
              <a:t>Levantar información para el Ejercicio 2  con apoyo DPSM </a:t>
            </a:r>
            <a:r>
              <a:rPr lang="es-ES_tradnl" dirty="0" err="1"/>
              <a:t>Congope</a:t>
            </a:r>
            <a:endParaRPr lang="es-ES_tradnl" dirty="0"/>
          </a:p>
          <a:p>
            <a:pPr marL="0" indent="0">
              <a:buNone/>
            </a:pPr>
            <a:r>
              <a:rPr lang="es-ES_tradnl" dirty="0"/>
              <a:t>Con la información de detalle de 1 proyecto, la Mañana del Día 2 del taller, realizar una presentación de uno de los proyectos centrales de cada provincia (25 min). Considere los siguientes aspectos:</a:t>
            </a:r>
          </a:p>
          <a:p>
            <a:r>
              <a:rPr lang="es-EC" dirty="0"/>
              <a:t>1 DATOS INICIALES DEL PROYECTO</a:t>
            </a:r>
          </a:p>
          <a:p>
            <a:r>
              <a:rPr lang="es-EC" dirty="0"/>
              <a:t>2 DIAGNÓSTICO Y PROBLEMA</a:t>
            </a:r>
          </a:p>
          <a:p>
            <a:r>
              <a:rPr lang="es-EC" dirty="0"/>
              <a:t>3 ARTICULACIÓN CON LA PLANIFICACIÓN</a:t>
            </a:r>
          </a:p>
          <a:p>
            <a:pPr lvl="1"/>
            <a:r>
              <a:rPr lang="es-EC" dirty="0"/>
              <a:t>3.1 Alineación objetivo estratégico institucional</a:t>
            </a:r>
          </a:p>
          <a:p>
            <a:pPr lvl="1"/>
            <a:r>
              <a:rPr lang="es-EC" dirty="0"/>
              <a:t>3.2 Contribución del proyecto a la meta del Plan Nacional</a:t>
            </a:r>
          </a:p>
          <a:p>
            <a:r>
              <a:rPr lang="es-EC" dirty="0"/>
              <a:t>4 MATRIZ DE MARCO LÓGICO.</a:t>
            </a:r>
          </a:p>
          <a:p>
            <a:pPr lvl="1"/>
            <a:r>
              <a:rPr lang="es-EC" dirty="0"/>
              <a:t>4.1 Objetivo General y objetivos específicos.</a:t>
            </a:r>
          </a:p>
          <a:p>
            <a:pPr lvl="1"/>
            <a:r>
              <a:rPr lang="es-EC" dirty="0"/>
              <a:t>4.1.1 Objetivo General</a:t>
            </a:r>
          </a:p>
          <a:p>
            <a:pPr lvl="1"/>
            <a:r>
              <a:rPr lang="es-EC" dirty="0"/>
              <a:t>4.1.2 Objetivos específicos</a:t>
            </a:r>
          </a:p>
          <a:p>
            <a:pPr lvl="1"/>
            <a:r>
              <a:rPr lang="es-EC" dirty="0"/>
              <a:t>4.3.2 Matriz de Marco Lógico</a:t>
            </a:r>
          </a:p>
          <a:p>
            <a:r>
              <a:rPr lang="es-EC" dirty="0"/>
              <a:t>6 FINANCIAMIENTO Y PRESUPUESTO</a:t>
            </a:r>
          </a:p>
          <a:p>
            <a:r>
              <a:rPr lang="es-EC" dirty="0"/>
              <a:t>7 ESTRATÉGIA DE EJECUCIÓN</a:t>
            </a:r>
          </a:p>
          <a:p>
            <a:r>
              <a:rPr lang="es-EC" dirty="0"/>
              <a:t>8 ESTATEGIA DE SEGUIMIENTO Y EVALUACIÓN</a:t>
            </a:r>
          </a:p>
        </p:txBody>
      </p:sp>
    </p:spTree>
    <p:extLst>
      <p:ext uri="{BB962C8B-B14F-4D97-AF65-F5344CB8AC3E}">
        <p14:creationId xmlns:p14="http://schemas.microsoft.com/office/powerpoint/2010/main" val="33332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1A751-43A0-4DDA-8085-2D5BC80E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Acompañamiento por DPSM-</a:t>
            </a:r>
            <a:r>
              <a:rPr lang="es-MX" sz="3600" dirty="0" err="1">
                <a:solidFill>
                  <a:prstClr val="black"/>
                </a:solidFill>
                <a:latin typeface="Calibri Light" panose="020F0302020204030204"/>
              </a:rPr>
              <a:t>Congope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6A328-ABD7-47CD-A97C-519D0D06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s-MX" sz="2800" dirty="0">
                <a:solidFill>
                  <a:prstClr val="black"/>
                </a:solidFill>
              </a:rPr>
              <a:t>Foro y Chat de WSP: 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prstClr val="black"/>
                </a:solidFill>
              </a:rPr>
              <a:t>Vamos a organizar un grupo de chat en </a:t>
            </a:r>
            <a:r>
              <a:rPr lang="es-EC" sz="2200" dirty="0" err="1">
                <a:solidFill>
                  <a:prstClr val="black"/>
                </a:solidFill>
              </a:rPr>
              <a:t>Whatsapp</a:t>
            </a:r>
            <a:r>
              <a:rPr lang="es-EC" sz="2200" dirty="0">
                <a:solidFill>
                  <a:prstClr val="black"/>
                </a:solidFill>
              </a:rPr>
              <a:t> para favorecer la comunicación en tiempo real entre todos los participantes del curso taller para facilitar un foro de discusión e intercambio de información.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prstClr val="black"/>
                </a:solidFill>
              </a:rPr>
              <a:t>Favor registrar con Christian Herrera sus respectivos números de contacto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98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F85BF-DB3F-4854-9228-E22C0133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570" y="183515"/>
            <a:ext cx="6478859" cy="73072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Referencias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0A7767-E50A-4661-99C9-E4D38DBD4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dirty="0"/>
              <a:t>Constitución de la República del Ecuador [CRE] (2008). </a:t>
            </a:r>
            <a:r>
              <a:rPr lang="es-EC" i="1" dirty="0"/>
              <a:t>Constitución de la República del Ecuador</a:t>
            </a:r>
            <a:r>
              <a:rPr lang="es-EC" dirty="0"/>
              <a:t>. Asamblea Nacional. Registro Oficial 449. Última modificación: 13 de julio de 2011.</a:t>
            </a:r>
          </a:p>
          <a:p>
            <a:r>
              <a:rPr lang="es-EC" dirty="0"/>
              <a:t>Código Orgánico de Organización Territorial [</a:t>
            </a:r>
            <a:r>
              <a:rPr lang="es-EC" dirty="0" err="1"/>
              <a:t>Cootad</a:t>
            </a:r>
            <a:r>
              <a:rPr lang="es-EC" dirty="0"/>
              <a:t>] (2010). </a:t>
            </a:r>
            <a:r>
              <a:rPr lang="es-EC" i="1" dirty="0"/>
              <a:t>Código Orgánico de Organización Territorial</a:t>
            </a:r>
            <a:r>
              <a:rPr lang="es-EC" dirty="0"/>
              <a:t>. Registro Oficial Suplemento 303 de 19 de octubre de 2010. Última modificación: 29 de diciembre de 2017.</a:t>
            </a:r>
          </a:p>
          <a:p>
            <a:r>
              <a:rPr lang="es-EC" dirty="0"/>
              <a:t>Código Orgánico de Planificación y Finanzas Públicas [</a:t>
            </a:r>
            <a:r>
              <a:rPr lang="es-EC" dirty="0" err="1"/>
              <a:t>Coplafip</a:t>
            </a:r>
            <a:r>
              <a:rPr lang="es-EC" dirty="0"/>
              <a:t>] (2014). </a:t>
            </a:r>
            <a:r>
              <a:rPr lang="es-EC" i="1" dirty="0"/>
              <a:t>Código Orgánico de Planificación y Finanzas Públicas</a:t>
            </a:r>
            <a:r>
              <a:rPr lang="es-EC" dirty="0"/>
              <a:t>. Decreto Ejecutivo 489, Registro Oficial Suplemento 383 de 26 de noviembre de 2014. Ultima modificación: 9 de diciembre de 2020.</a:t>
            </a:r>
          </a:p>
          <a:p>
            <a:r>
              <a:rPr lang="es-EC" dirty="0"/>
              <a:t>Planifica Ecuador (2024). Plan Nacional de Desarrollo para el Nuevo Ecuador 2024-2025. Resolución 003-2024 CNP de 16 de febrero de 2024.</a:t>
            </a:r>
          </a:p>
          <a:p>
            <a:r>
              <a:rPr lang="es-EC" dirty="0"/>
              <a:t>Planifica Ecuador (2019). </a:t>
            </a:r>
            <a:r>
              <a:rPr lang="es-EC" i="1" dirty="0"/>
              <a:t>Norma Técnica del Sistema Descentralizado de Planificación Participativa</a:t>
            </a:r>
            <a:r>
              <a:rPr lang="es-EC" dirty="0"/>
              <a:t>. Resolución 13 Registro Oficial 91 de 29 de noviembre de 201.</a:t>
            </a:r>
          </a:p>
          <a:p>
            <a:r>
              <a:rPr lang="es-EC" dirty="0"/>
              <a:t>López V. (2022). La gestión territorial en el marco del Plan Nacional de Desarrollo y las agendas provinciales. En: Instituto de Altos Estudios Nacionales (IAEN), Políticas públicas para la operativización de la planificación nacional. Mirada Pública n.º 7. Quito: Editorial IAEN, pp. 25-36.</a:t>
            </a:r>
          </a:p>
        </p:txBody>
      </p:sp>
    </p:spTree>
    <p:extLst>
      <p:ext uri="{BB962C8B-B14F-4D97-AF65-F5344CB8AC3E}">
        <p14:creationId xmlns:p14="http://schemas.microsoft.com/office/powerpoint/2010/main" val="4073276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2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7"/>
            <a:ext cx="8080872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Priorización de la Inversión Pública (PND/ETN 2024-2025)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9A3224-B789-4D6B-8177-B6EEDF8C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4" y="1190208"/>
            <a:ext cx="7970704" cy="37859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81781E7-AE3E-4CBD-B385-398C1C83B88C}"/>
              </a:ext>
            </a:extLst>
          </p:cNvPr>
          <p:cNvSpPr/>
          <p:nvPr/>
        </p:nvSpPr>
        <p:spPr>
          <a:xfrm>
            <a:off x="227843" y="1190594"/>
            <a:ext cx="43441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900" dirty="0">
                <a:hlinkClick r:id="rId3"/>
              </a:rPr>
              <a:t>https://www.planificacion.gob.ec/plan-de-desarrollo-para-el-nuevo-ecuador-2024-2025/</a:t>
            </a:r>
            <a:r>
              <a:rPr lang="es-EC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37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122E905-0D9E-4DB7-92F8-27FF1013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1" y="517792"/>
            <a:ext cx="8961719" cy="43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5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BEF61-1369-4107-B2EA-154C8FD5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Ley orgánica de Eficiencia Económica y Generación de Empleo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5BB66-09B4-4FE2-85AE-3CAEACB3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68" y="1118314"/>
            <a:ext cx="8323243" cy="3993513"/>
          </a:xfrm>
        </p:spPr>
        <p:txBody>
          <a:bodyPr>
            <a:normAutofit fontScale="85000" lnSpcReduction="20000"/>
          </a:bodyPr>
          <a:lstStyle/>
          <a:p>
            <a:r>
              <a:rPr lang="es-EC" sz="2200" dirty="0"/>
              <a:t>Registro Oficial - Suplemento </a:t>
            </a:r>
            <a:r>
              <a:rPr lang="es-EC" sz="2200" dirty="0" err="1"/>
              <a:t>Nº</a:t>
            </a:r>
            <a:r>
              <a:rPr lang="es-EC" sz="2200" dirty="0"/>
              <a:t> 461, 20 de diciembre de 2023</a:t>
            </a:r>
          </a:p>
          <a:p>
            <a:r>
              <a:rPr lang="es-EC" sz="2200" dirty="0"/>
              <a:t>Art. 1 Objeto: “…el impulso inmediato del empleo, el incremento de la recaudación tributaria y el incentivo de la inversión”</a:t>
            </a:r>
          </a:p>
          <a:p>
            <a:r>
              <a:rPr lang="es-EC" sz="2200" dirty="0"/>
              <a:t>Libro II: Creación del régimen para la atracción de inversiones, a través de las Asociaciones Público-Privadas</a:t>
            </a:r>
          </a:p>
          <a:p>
            <a:r>
              <a:rPr lang="es-EC" sz="2200" dirty="0"/>
              <a:t>Art. 53: “Crease el régimen para la atracción de inversiones a través… APP”</a:t>
            </a:r>
          </a:p>
          <a:p>
            <a:pPr lvl="1"/>
            <a:r>
              <a:rPr lang="es-EC" sz="1800" dirty="0"/>
              <a:t>Art. 1. Objeto y ámbito: “…</a:t>
            </a:r>
            <a:r>
              <a:rPr lang="es-EC" sz="1800" b="1" dirty="0"/>
              <a:t>gestión</a:t>
            </a:r>
            <a:r>
              <a:rPr lang="es-EC" sz="1800" dirty="0"/>
              <a:t> de proyectos públicos de inversión..”</a:t>
            </a:r>
          </a:p>
          <a:p>
            <a:pPr lvl="1"/>
            <a:r>
              <a:rPr lang="es-EC" sz="1800" dirty="0"/>
              <a:t>Art. 2. De la APP: “…modalidad contractual de Gestión Delegada de largo plazo entre una entidad del sector público y un Gestor Privado…”</a:t>
            </a:r>
          </a:p>
          <a:p>
            <a:pPr lvl="1"/>
            <a:r>
              <a:rPr lang="es-EC" sz="1800" dirty="0"/>
              <a:t>Art. 3. Excepcionalidad: “…delegación a iniciativa privada es excepcional”</a:t>
            </a:r>
          </a:p>
          <a:p>
            <a:pPr lvl="1"/>
            <a:r>
              <a:rPr lang="es-EC" sz="1800" dirty="0"/>
              <a:t>Art. 4. Principios: c. Calidad y eficiencia; h. </a:t>
            </a:r>
            <a:r>
              <a:rPr lang="es-EC" sz="1800" b="1" dirty="0"/>
              <a:t>Enfoque a resultados</a:t>
            </a:r>
            <a:r>
              <a:rPr lang="es-EC" sz="1800" dirty="0"/>
              <a:t>; l. Participación ciudadana</a:t>
            </a:r>
          </a:p>
          <a:p>
            <a:pPr lvl="1"/>
            <a:r>
              <a:rPr lang="es-EC" sz="1800" dirty="0"/>
              <a:t>Art. 5. Del Comité Interinstitucional de APP (CIAPP) “… órgano colegiado de carácter intersectorial de la Administración Pública Central para el ejercicio de las atribuciones…”</a:t>
            </a:r>
          </a:p>
          <a:p>
            <a:pPr lvl="1"/>
            <a:r>
              <a:rPr lang="es-EC" sz="1800" dirty="0"/>
              <a:t>Art. 6. Miembros: …CIAPP/SIAPP</a:t>
            </a:r>
          </a:p>
          <a:p>
            <a:pPr lvl="1"/>
            <a:r>
              <a:rPr lang="es-EC" sz="1800" dirty="0"/>
              <a:t>Art. 7. Atribuciones: d. </a:t>
            </a:r>
            <a:r>
              <a:rPr lang="es-EC" sz="1800" b="1" dirty="0"/>
              <a:t>Priorizar</a:t>
            </a:r>
            <a:r>
              <a:rPr lang="es-EC" sz="1800" dirty="0"/>
              <a:t>, en la fase de planificación y elegibilidad de proyectos APC; f. Aprobar la declaratoria de interés público de todas las iniciativas privadas sobre proyectos públicos de APP </a:t>
            </a:r>
          </a:p>
          <a:p>
            <a:pPr lvl="1"/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299975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149"/>
            <a:ext cx="8229600" cy="857250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La gestión de proyectos de desarrollo y </a:t>
            </a:r>
            <a:b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su lógica (planificación orientada a resultados)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664E87-52DC-4455-9C90-2F588D3E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78" y="1420649"/>
            <a:ext cx="7866043" cy="33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320708" cy="857250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Origen de las prácticas internacionales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1BDE27-6D4B-4F88-80C7-5B4FB9CF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7" y="1057823"/>
            <a:ext cx="8560106" cy="35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805451" cy="857250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Qué es un proyecto y su gestión?</a:t>
            </a:r>
            <a:endParaRPr lang="es-EC" sz="36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CB0BF04-CE57-4DC0-97C2-1B2F4B11CB04}"/>
              </a:ext>
            </a:extLst>
          </p:cNvPr>
          <p:cNvSpPr/>
          <p:nvPr/>
        </p:nvSpPr>
        <p:spPr>
          <a:xfrm>
            <a:off x="1534099" y="1063229"/>
            <a:ext cx="5877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u="sng" dirty="0">
                <a:hlinkClick r:id="rId2"/>
              </a:rPr>
              <a:t>https://youtu.be/MlyrriEzx3o?si=KBN5RQIXO76s_wLW</a:t>
            </a:r>
            <a:r>
              <a:rPr lang="es-EC" u="sng" dirty="0"/>
              <a:t> 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EDD1AD-5315-464D-BF88-501C7408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827" y="1550477"/>
            <a:ext cx="4824647" cy="33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7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talle xmlns="eb6cfc7d-454b-455c-a802-a19b87e65d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8B344890F56B458CCDBA42876B25ED" ma:contentTypeVersion="7" ma:contentTypeDescription="Crear nuevo documento." ma:contentTypeScope="" ma:versionID="5863ecc9f77a6f71dca543f9af6b966c">
  <xsd:schema xmlns:xsd="http://www.w3.org/2001/XMLSchema" xmlns:xs="http://www.w3.org/2001/XMLSchema" xmlns:p="http://schemas.microsoft.com/office/2006/metadata/properties" xmlns:ns2="83d04f88-3072-44ec-afc0-5ce1c4d6afd3" xmlns:ns3="eb6cfc7d-454b-455c-a802-a19b87e65dbf" targetNamespace="http://schemas.microsoft.com/office/2006/metadata/properties" ma:root="true" ma:fieldsID="78e1a33ceb6ce12228721440438205c2" ns2:_="" ns3:_="">
    <xsd:import namespace="83d04f88-3072-44ec-afc0-5ce1c4d6afd3"/>
    <xsd:import namespace="eb6cfc7d-454b-455c-a802-a19b87e65db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Detal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04f88-3072-44ec-afc0-5ce1c4d6af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cfc7d-454b-455c-a802-a19b87e65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talle" ma:index="14" nillable="true" ma:displayName="Detalle" ma:format="Dropdown" ma:internalName="Detall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8247B6-9397-4923-B039-2977713FDE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71D126-3F16-4AFF-A478-77642BC89974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eb6cfc7d-454b-455c-a802-a19b87e65dbf"/>
    <ds:schemaRef ds:uri="http://www.w3.org/XML/1998/namespace"/>
    <ds:schemaRef ds:uri="83d04f88-3072-44ec-afc0-5ce1c4d6afd3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F7B7BCC-27E4-4ED9-880E-BE3989B0D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04f88-3072-44ec-afc0-5ce1c4d6afd3"/>
    <ds:schemaRef ds:uri="eb6cfc7d-454b-455c-a802-a19b87e65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11793</TotalTime>
  <Words>1757</Words>
  <Application>Microsoft Office PowerPoint</Application>
  <PresentationFormat>Presentación en pantalla (16:9)</PresentationFormat>
  <Paragraphs>141</Paragraphs>
  <Slides>37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 MT</vt:lpstr>
      <vt:lpstr>Calibri</vt:lpstr>
      <vt:lpstr>Calibri Light</vt:lpstr>
      <vt:lpstr>Courier New</vt:lpstr>
      <vt:lpstr>Times New Roman</vt:lpstr>
      <vt:lpstr>Office Theme</vt:lpstr>
      <vt:lpstr>Taller de capacitación  “Elaboración y mejoramiento de proyectos”</vt:lpstr>
      <vt:lpstr>Agenda</vt:lpstr>
      <vt:lpstr>Marco normativo: régimen de desarrollo  e inversión pública</vt:lpstr>
      <vt:lpstr>Priorización de la Inversión Pública (PND/ETN 2024-2025)</vt:lpstr>
      <vt:lpstr>Presentación de PowerPoint</vt:lpstr>
      <vt:lpstr>Ley orgánica de Eficiencia Económica y Generación de Empleo</vt:lpstr>
      <vt:lpstr>La gestión de proyectos de desarrollo y  su lógica (planificación orientada a resultados)</vt:lpstr>
      <vt:lpstr>Origen de las prácticas internacionales</vt:lpstr>
      <vt:lpstr>Qué es un proyecto y su gestión?</vt:lpstr>
      <vt:lpstr>Definiciones</vt:lpstr>
      <vt:lpstr>Continuación…</vt:lpstr>
      <vt:lpstr>La lógica del proyecto</vt:lpstr>
      <vt:lpstr>Presentación de PowerPoint</vt:lpstr>
      <vt:lpstr>Entonces, características de un proyecto…</vt:lpstr>
      <vt:lpstr>Presentación de PowerPoint</vt:lpstr>
      <vt:lpstr>Presentación de PowerPoint</vt:lpstr>
      <vt:lpstr>Presentación de PowerPoint</vt:lpstr>
      <vt:lpstr>La descripción de problemas…</vt:lpstr>
      <vt:lpstr>¿Cómo se elabora un árbol  de problemas?</vt:lpstr>
      <vt:lpstr>Árbol de problemas</vt:lpstr>
      <vt:lpstr>Casos aplicados: investigación, gestión y árbol de problemas</vt:lpstr>
      <vt:lpstr>El árbol de problemas (central y secundario)</vt:lpstr>
      <vt:lpstr>Presentación de PowerPoint</vt:lpstr>
      <vt:lpstr>Síntesis</vt:lpstr>
      <vt:lpstr>Gestión territorial: ETN, proyectos  e inversión pública</vt:lpstr>
      <vt:lpstr>Fases de los proyectos de inversión  de los GAD Provinciales</vt:lpstr>
      <vt:lpstr>Fases de los proyectos de inversión  de los GAD Provinciales</vt:lpstr>
      <vt:lpstr>Matriz de proyectos, homologación y priorización para la Cumbre “Ecuador Territorio de Inversión”</vt:lpstr>
      <vt:lpstr>Ejercicio 1:  La gestión territorial y la gobernanza multinivel (Directriz 4 ETN, 2024)</vt:lpstr>
      <vt:lpstr>¿Qué es la Dirección de Proyectos?</vt:lpstr>
      <vt:lpstr>Presentación de PowerPoint</vt:lpstr>
      <vt:lpstr>Relaciones entre Portafolios, Programas y Proyectos:</vt:lpstr>
      <vt:lpstr>Presentación de PowerPoint</vt:lpstr>
      <vt:lpstr>Ejercicio 2: Ronda de presentación proyectos</vt:lpstr>
      <vt:lpstr>Acompañamiento por DPSM-Congope</vt:lpstr>
      <vt:lpstr>Referencias</vt:lpstr>
      <vt:lpstr>Presentación de PowerPoint</vt:lpstr>
    </vt:vector>
  </TitlesOfParts>
  <Company>CONGOPE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Comunicacion Congope</dc:creator>
  <cp:lastModifiedBy>Victor Lopez A</cp:lastModifiedBy>
  <cp:revision>99</cp:revision>
  <dcterms:created xsi:type="dcterms:W3CDTF">2021-11-22T20:10:06Z</dcterms:created>
  <dcterms:modified xsi:type="dcterms:W3CDTF">2024-03-06T19:42:58Z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0x010100838B344890F56B458CCDBA42876B25ED</vt:lpwstr>
  </property>
</Properties>
</file>