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67" r:id="rId2"/>
    <p:sldId id="807" r:id="rId3"/>
    <p:sldId id="795" r:id="rId4"/>
    <p:sldId id="811" r:id="rId5"/>
    <p:sldId id="810" r:id="rId6"/>
    <p:sldId id="800" r:id="rId7"/>
    <p:sldId id="812" r:id="rId8"/>
    <p:sldId id="815" r:id="rId9"/>
    <p:sldId id="813" r:id="rId10"/>
    <p:sldId id="814" r:id="rId11"/>
    <p:sldId id="816" r:id="rId12"/>
  </p:sldIdLst>
  <p:sldSz cx="12192000" cy="6858000"/>
  <p:notesSz cx="6797675" cy="9928225"/>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27CB81-46E2-4D88-9AE9-6ACE907EFF54}" v="20" dt="2022-05-04T18:26:32.153"/>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061" autoAdjust="0"/>
  </p:normalViewPr>
  <p:slideViewPr>
    <p:cSldViewPr snapToGrid="0">
      <p:cViewPr varScale="1">
        <p:scale>
          <a:sx n="68" d="100"/>
          <a:sy n="68" d="100"/>
        </p:scale>
        <p:origin x="918" y="60"/>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ime Salazar" userId="3ff5b857-8e8a-4520-8f8a-a5c0ba4e93d2" providerId="ADAL" clId="{2F27CB81-46E2-4D88-9AE9-6ACE907EFF54}"/>
    <pc:docChg chg="modSld">
      <pc:chgData name="Jaime Salazar" userId="3ff5b857-8e8a-4520-8f8a-a5c0ba4e93d2" providerId="ADAL" clId="{2F27CB81-46E2-4D88-9AE9-6ACE907EFF54}" dt="2022-05-04T18:26:32.153" v="20" actId="20577"/>
      <pc:docMkLst>
        <pc:docMk/>
      </pc:docMkLst>
      <pc:sldChg chg="modSp mod">
        <pc:chgData name="Jaime Salazar" userId="3ff5b857-8e8a-4520-8f8a-a5c0ba4e93d2" providerId="ADAL" clId="{2F27CB81-46E2-4D88-9AE9-6ACE907EFF54}" dt="2022-05-04T18:25:14.185" v="11" actId="14100"/>
        <pc:sldMkLst>
          <pc:docMk/>
          <pc:sldMk cId="2353904440" sldId="800"/>
        </pc:sldMkLst>
        <pc:graphicFrameChg chg="mod">
          <ac:chgData name="Jaime Salazar" userId="3ff5b857-8e8a-4520-8f8a-a5c0ba4e93d2" providerId="ADAL" clId="{2F27CB81-46E2-4D88-9AE9-6ACE907EFF54}" dt="2022-05-04T18:25:14.185" v="11" actId="14100"/>
          <ac:graphicFrameMkLst>
            <pc:docMk/>
            <pc:sldMk cId="2353904440" sldId="800"/>
            <ac:graphicFrameMk id="4" creationId="{52AF6067-824E-4FC6-8001-B3A9888D18E9}"/>
          </ac:graphicFrameMkLst>
        </pc:graphicFrameChg>
      </pc:sldChg>
      <pc:sldChg chg="modSp">
        <pc:chgData name="Jaime Salazar" userId="3ff5b857-8e8a-4520-8f8a-a5c0ba4e93d2" providerId="ADAL" clId="{2F27CB81-46E2-4D88-9AE9-6ACE907EFF54}" dt="2022-05-04T18:26:32.153" v="20" actId="20577"/>
        <pc:sldMkLst>
          <pc:docMk/>
          <pc:sldMk cId="3087653929" sldId="812"/>
        </pc:sldMkLst>
        <pc:graphicFrameChg chg="mod">
          <ac:chgData name="Jaime Salazar" userId="3ff5b857-8e8a-4520-8f8a-a5c0ba4e93d2" providerId="ADAL" clId="{2F27CB81-46E2-4D88-9AE9-6ACE907EFF54}" dt="2022-05-04T18:26:32.153" v="20" actId="20577"/>
          <ac:graphicFrameMkLst>
            <pc:docMk/>
            <pc:sldMk cId="3087653929" sldId="812"/>
            <ac:graphicFrameMk id="4" creationId="{52AF6067-824E-4FC6-8001-B3A9888D18E9}"/>
          </ac:graphicFrameMkLst>
        </pc:graphicFrame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ata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ata4.xml.rels><?xml version="1.0" encoding="UTF-8" standalone="yes"?>
<Relationships xmlns="http://schemas.openxmlformats.org/package/2006/relationships"><Relationship Id="rId2" Type="http://schemas.openxmlformats.org/officeDocument/2006/relationships/image" Target="../media/image11.svg"/><Relationship Id="rId1" Type="http://schemas.openxmlformats.org/officeDocument/2006/relationships/image" Target="../media/image10.png"/></Relationships>
</file>

<file path=ppt/diagrams/_rels/data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ata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4.xml.rels><?xml version="1.0" encoding="UTF-8" standalone="yes"?>
<Relationships xmlns="http://schemas.openxmlformats.org/package/2006/relationships"><Relationship Id="rId2" Type="http://schemas.openxmlformats.org/officeDocument/2006/relationships/image" Target="../media/image11.svg"/><Relationship Id="rId1" Type="http://schemas.openxmlformats.org/officeDocument/2006/relationships/image" Target="../media/image10.png"/></Relationships>
</file>

<file path=ppt/diagrams/_rels/drawing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8E8723-5402-490F-AF62-0D4097153983}" type="doc">
      <dgm:prSet loTypeId="urn:microsoft.com/office/officeart/2005/8/layout/radial5" loCatId="cycle" qsTypeId="urn:microsoft.com/office/officeart/2005/8/quickstyle/simple2" qsCatId="simple" csTypeId="urn:microsoft.com/office/officeart/2005/8/colors/colorful2" csCatId="colorful" phldr="1"/>
      <dgm:spPr/>
      <dgm:t>
        <a:bodyPr/>
        <a:lstStyle/>
        <a:p>
          <a:endParaRPr lang="es-EC"/>
        </a:p>
      </dgm:t>
    </dgm:pt>
    <dgm:pt modelId="{A59DE283-E156-412A-ADDF-4D294B8B4BBC}">
      <dgm:prSet phldrT="[Texto]"/>
      <dgm:spPr/>
      <dgm:t>
        <a:bodyPr/>
        <a:lstStyle/>
        <a:p>
          <a:r>
            <a:rPr lang="es-ES" dirty="0"/>
            <a:t>Principio</a:t>
          </a:r>
          <a:r>
            <a:rPr lang="es-ES" baseline="0" dirty="0"/>
            <a:t> de transparencia y participación </a:t>
          </a:r>
          <a:endParaRPr lang="es-EC" dirty="0"/>
        </a:p>
      </dgm:t>
    </dgm:pt>
    <dgm:pt modelId="{A7605107-170C-4D3F-AD9A-B4DD396128F0}" type="parTrans" cxnId="{97D9A54F-3BBA-4C1D-8C71-2142163C42D3}">
      <dgm:prSet/>
      <dgm:spPr/>
      <dgm:t>
        <a:bodyPr/>
        <a:lstStyle/>
        <a:p>
          <a:endParaRPr lang="es-EC"/>
        </a:p>
      </dgm:t>
    </dgm:pt>
    <dgm:pt modelId="{9C986A2D-D435-4801-9749-1C185EFA0691}" type="sibTrans" cxnId="{97D9A54F-3BBA-4C1D-8C71-2142163C42D3}">
      <dgm:prSet/>
      <dgm:spPr/>
      <dgm:t>
        <a:bodyPr/>
        <a:lstStyle/>
        <a:p>
          <a:endParaRPr lang="es-EC"/>
        </a:p>
      </dgm:t>
    </dgm:pt>
    <dgm:pt modelId="{6D842E0A-BAFA-444E-9B90-309A9DEC44DE}">
      <dgm:prSet phldrT="[Texto]"/>
      <dgm:spPr/>
      <dgm:t>
        <a:bodyPr/>
        <a:lstStyle/>
        <a:p>
          <a:r>
            <a:rPr lang="es-ES" dirty="0"/>
            <a:t>Ley Orgánica de  Participación Ciudadana</a:t>
          </a:r>
          <a:endParaRPr lang="es-EC" dirty="0"/>
        </a:p>
      </dgm:t>
    </dgm:pt>
    <dgm:pt modelId="{445E6EB8-898F-47A0-99CB-5B3F7C416D5C}" type="parTrans" cxnId="{0940C12F-FE08-4A59-A8BE-845AFDB8923F}">
      <dgm:prSet/>
      <dgm:spPr/>
      <dgm:t>
        <a:bodyPr/>
        <a:lstStyle/>
        <a:p>
          <a:endParaRPr lang="es-EC"/>
        </a:p>
      </dgm:t>
    </dgm:pt>
    <dgm:pt modelId="{0A999B5E-1BE5-4493-8275-725BAFE61253}" type="sibTrans" cxnId="{0940C12F-FE08-4A59-A8BE-845AFDB8923F}">
      <dgm:prSet/>
      <dgm:spPr/>
      <dgm:t>
        <a:bodyPr/>
        <a:lstStyle/>
        <a:p>
          <a:endParaRPr lang="es-EC"/>
        </a:p>
      </dgm:t>
    </dgm:pt>
    <dgm:pt modelId="{1B585218-2F0A-4B5F-9A2D-B1C307C8BD82}">
      <dgm:prSet phldrT="[Texto]"/>
      <dgm:spPr/>
      <dgm:t>
        <a:bodyPr/>
        <a:lstStyle/>
        <a:p>
          <a:r>
            <a:rPr lang="es-ES" dirty="0"/>
            <a:t>Código Orgánico de Planificación y Finanzas Públicas</a:t>
          </a:r>
          <a:endParaRPr lang="es-EC" dirty="0"/>
        </a:p>
      </dgm:t>
    </dgm:pt>
    <dgm:pt modelId="{DBB7EDA3-DC4A-4C58-87BC-AE48420C333C}" type="parTrans" cxnId="{FB4C7F0C-1EB1-493C-B3F6-7E2390460E8E}">
      <dgm:prSet/>
      <dgm:spPr/>
      <dgm:t>
        <a:bodyPr/>
        <a:lstStyle/>
        <a:p>
          <a:endParaRPr lang="es-EC"/>
        </a:p>
      </dgm:t>
    </dgm:pt>
    <dgm:pt modelId="{10C21D28-5D88-4A16-9A78-4536386826E8}" type="sibTrans" cxnId="{FB4C7F0C-1EB1-493C-B3F6-7E2390460E8E}">
      <dgm:prSet/>
      <dgm:spPr/>
      <dgm:t>
        <a:bodyPr/>
        <a:lstStyle/>
        <a:p>
          <a:endParaRPr lang="es-EC"/>
        </a:p>
      </dgm:t>
    </dgm:pt>
    <dgm:pt modelId="{8B75E82A-D43E-4E5A-8AD8-2D026CD268B8}">
      <dgm:prSet phldrT="[Texto]" custT="1"/>
      <dgm:spPr/>
      <dgm:t>
        <a:bodyPr/>
        <a:lstStyle/>
        <a:p>
          <a:r>
            <a:rPr lang="es-ES" sz="2800" b="1" dirty="0"/>
            <a:t>Constitución</a:t>
          </a:r>
          <a:endParaRPr lang="es-EC" sz="2800" b="1" dirty="0"/>
        </a:p>
      </dgm:t>
    </dgm:pt>
    <dgm:pt modelId="{6CBE94D0-C0D0-40C4-ABBF-5665B01E1BF1}" type="parTrans" cxnId="{190BCBAD-27AB-4CD1-831D-891D6F120D5F}">
      <dgm:prSet/>
      <dgm:spPr/>
      <dgm:t>
        <a:bodyPr/>
        <a:lstStyle/>
        <a:p>
          <a:endParaRPr lang="es-EC"/>
        </a:p>
      </dgm:t>
    </dgm:pt>
    <dgm:pt modelId="{56A7B8E6-197C-4BB3-9CE4-87476C0978DB}" type="sibTrans" cxnId="{190BCBAD-27AB-4CD1-831D-891D6F120D5F}">
      <dgm:prSet/>
      <dgm:spPr/>
      <dgm:t>
        <a:bodyPr/>
        <a:lstStyle/>
        <a:p>
          <a:endParaRPr lang="es-EC"/>
        </a:p>
      </dgm:t>
    </dgm:pt>
    <dgm:pt modelId="{7F74F943-A259-4EF4-9FAB-142A3D62F2BD}">
      <dgm:prSet phldrT="[Texto]"/>
      <dgm:spPr/>
      <dgm:t>
        <a:bodyPr/>
        <a:lstStyle/>
        <a:p>
          <a:r>
            <a:rPr lang="es-ES" dirty="0"/>
            <a:t>COOTAD</a:t>
          </a:r>
          <a:endParaRPr lang="es-EC" dirty="0"/>
        </a:p>
      </dgm:t>
    </dgm:pt>
    <dgm:pt modelId="{2E1FCC6D-3F34-4975-833B-BEE76B903974}" type="parTrans" cxnId="{C099F7A7-0CA6-43F4-9FD2-97F84F957AA4}">
      <dgm:prSet/>
      <dgm:spPr/>
      <dgm:t>
        <a:bodyPr/>
        <a:lstStyle/>
        <a:p>
          <a:endParaRPr lang="es-EC"/>
        </a:p>
      </dgm:t>
    </dgm:pt>
    <dgm:pt modelId="{86A8ECF7-ECFA-49AA-B08B-4AFC317E5030}" type="sibTrans" cxnId="{C099F7A7-0CA6-43F4-9FD2-97F84F957AA4}">
      <dgm:prSet/>
      <dgm:spPr/>
      <dgm:t>
        <a:bodyPr/>
        <a:lstStyle/>
        <a:p>
          <a:endParaRPr lang="es-EC"/>
        </a:p>
      </dgm:t>
    </dgm:pt>
    <dgm:pt modelId="{27BC8F63-6AE9-4802-A838-A51327A54AFC}" type="pres">
      <dgm:prSet presAssocID="{2C8E8723-5402-490F-AF62-0D4097153983}" presName="Name0" presStyleCnt="0">
        <dgm:presLayoutVars>
          <dgm:chMax val="1"/>
          <dgm:dir/>
          <dgm:animLvl val="ctr"/>
          <dgm:resizeHandles val="exact"/>
        </dgm:presLayoutVars>
      </dgm:prSet>
      <dgm:spPr/>
    </dgm:pt>
    <dgm:pt modelId="{5A73ABE5-AB24-4172-8C7F-E16D174F3544}" type="pres">
      <dgm:prSet presAssocID="{A59DE283-E156-412A-ADDF-4D294B8B4BBC}" presName="centerShape" presStyleLbl="node0" presStyleIdx="0" presStyleCnt="1"/>
      <dgm:spPr/>
    </dgm:pt>
    <dgm:pt modelId="{C06FEFF6-C32D-4A6A-99BF-EFC8D793D1C1}" type="pres">
      <dgm:prSet presAssocID="{445E6EB8-898F-47A0-99CB-5B3F7C416D5C}" presName="parTrans" presStyleLbl="sibTrans2D1" presStyleIdx="0" presStyleCnt="4"/>
      <dgm:spPr/>
    </dgm:pt>
    <dgm:pt modelId="{38460847-24A8-45FA-B176-18C97EBFA7FB}" type="pres">
      <dgm:prSet presAssocID="{445E6EB8-898F-47A0-99CB-5B3F7C416D5C}" presName="connectorText" presStyleLbl="sibTrans2D1" presStyleIdx="0" presStyleCnt="4"/>
      <dgm:spPr/>
    </dgm:pt>
    <dgm:pt modelId="{56E9B343-3A74-43D8-8528-A35C3B60B23C}" type="pres">
      <dgm:prSet presAssocID="{6D842E0A-BAFA-444E-9B90-309A9DEC44DE}" presName="node" presStyleLbl="node1" presStyleIdx="0" presStyleCnt="4">
        <dgm:presLayoutVars>
          <dgm:bulletEnabled val="1"/>
        </dgm:presLayoutVars>
      </dgm:prSet>
      <dgm:spPr/>
    </dgm:pt>
    <dgm:pt modelId="{AAEE4D25-C148-4A5F-B147-9C3B565BE0AA}" type="pres">
      <dgm:prSet presAssocID="{DBB7EDA3-DC4A-4C58-87BC-AE48420C333C}" presName="parTrans" presStyleLbl="sibTrans2D1" presStyleIdx="1" presStyleCnt="4"/>
      <dgm:spPr/>
    </dgm:pt>
    <dgm:pt modelId="{1D73A095-0AA2-4BB1-B239-FF5C61103F00}" type="pres">
      <dgm:prSet presAssocID="{DBB7EDA3-DC4A-4C58-87BC-AE48420C333C}" presName="connectorText" presStyleLbl="sibTrans2D1" presStyleIdx="1" presStyleCnt="4"/>
      <dgm:spPr/>
    </dgm:pt>
    <dgm:pt modelId="{01DF776D-C872-439A-BC19-2727BEC10ABF}" type="pres">
      <dgm:prSet presAssocID="{1B585218-2F0A-4B5F-9A2D-B1C307C8BD82}" presName="node" presStyleLbl="node1" presStyleIdx="1" presStyleCnt="4">
        <dgm:presLayoutVars>
          <dgm:bulletEnabled val="1"/>
        </dgm:presLayoutVars>
      </dgm:prSet>
      <dgm:spPr/>
    </dgm:pt>
    <dgm:pt modelId="{F348AB33-7954-4D7B-BF2A-DE4E4603C9A2}" type="pres">
      <dgm:prSet presAssocID="{6CBE94D0-C0D0-40C4-ABBF-5665B01E1BF1}" presName="parTrans" presStyleLbl="sibTrans2D1" presStyleIdx="2" presStyleCnt="4"/>
      <dgm:spPr/>
    </dgm:pt>
    <dgm:pt modelId="{DE80B3AA-D516-4B3E-ACF7-4F9D759CCB19}" type="pres">
      <dgm:prSet presAssocID="{6CBE94D0-C0D0-40C4-ABBF-5665B01E1BF1}" presName="connectorText" presStyleLbl="sibTrans2D1" presStyleIdx="2" presStyleCnt="4"/>
      <dgm:spPr/>
    </dgm:pt>
    <dgm:pt modelId="{AC620FCF-AE4A-4475-8E27-D6BA833A4037}" type="pres">
      <dgm:prSet presAssocID="{8B75E82A-D43E-4E5A-8AD8-2D026CD268B8}" presName="node" presStyleLbl="node1" presStyleIdx="2" presStyleCnt="4" custScaleX="188040" custRadScaleRad="94784" custRadScaleInc="-4754">
        <dgm:presLayoutVars>
          <dgm:bulletEnabled val="1"/>
        </dgm:presLayoutVars>
      </dgm:prSet>
      <dgm:spPr/>
    </dgm:pt>
    <dgm:pt modelId="{5CA544D1-CD3D-47C0-9F16-B5FC816C6474}" type="pres">
      <dgm:prSet presAssocID="{2E1FCC6D-3F34-4975-833B-BEE76B903974}" presName="parTrans" presStyleLbl="sibTrans2D1" presStyleIdx="3" presStyleCnt="4"/>
      <dgm:spPr/>
    </dgm:pt>
    <dgm:pt modelId="{65EF691C-AD37-4A4F-939A-3C4A19347779}" type="pres">
      <dgm:prSet presAssocID="{2E1FCC6D-3F34-4975-833B-BEE76B903974}" presName="connectorText" presStyleLbl="sibTrans2D1" presStyleIdx="3" presStyleCnt="4"/>
      <dgm:spPr/>
    </dgm:pt>
    <dgm:pt modelId="{6F7758B3-C437-45CD-BB2B-425A06D02661}" type="pres">
      <dgm:prSet presAssocID="{7F74F943-A259-4EF4-9FAB-142A3D62F2BD}" presName="node" presStyleLbl="node1" presStyleIdx="3" presStyleCnt="4">
        <dgm:presLayoutVars>
          <dgm:bulletEnabled val="1"/>
        </dgm:presLayoutVars>
      </dgm:prSet>
      <dgm:spPr/>
    </dgm:pt>
  </dgm:ptLst>
  <dgm:cxnLst>
    <dgm:cxn modelId="{1BCF6507-F3A9-45E0-B150-8265C28AD720}" type="presOf" srcId="{DBB7EDA3-DC4A-4C58-87BC-AE48420C333C}" destId="{AAEE4D25-C148-4A5F-B147-9C3B565BE0AA}" srcOrd="0" destOrd="0" presId="urn:microsoft.com/office/officeart/2005/8/layout/radial5"/>
    <dgm:cxn modelId="{FB4C7F0C-1EB1-493C-B3F6-7E2390460E8E}" srcId="{A59DE283-E156-412A-ADDF-4D294B8B4BBC}" destId="{1B585218-2F0A-4B5F-9A2D-B1C307C8BD82}" srcOrd="1" destOrd="0" parTransId="{DBB7EDA3-DC4A-4C58-87BC-AE48420C333C}" sibTransId="{10C21D28-5D88-4A16-9A78-4536386826E8}"/>
    <dgm:cxn modelId="{F1450F1B-C9BD-4412-8B00-A3F713C9951A}" type="presOf" srcId="{7F74F943-A259-4EF4-9FAB-142A3D62F2BD}" destId="{6F7758B3-C437-45CD-BB2B-425A06D02661}" srcOrd="0" destOrd="0" presId="urn:microsoft.com/office/officeart/2005/8/layout/radial5"/>
    <dgm:cxn modelId="{BDF57920-2BCF-4785-9F00-3D15FE046E02}" type="presOf" srcId="{2E1FCC6D-3F34-4975-833B-BEE76B903974}" destId="{5CA544D1-CD3D-47C0-9F16-B5FC816C6474}" srcOrd="0" destOrd="0" presId="urn:microsoft.com/office/officeart/2005/8/layout/radial5"/>
    <dgm:cxn modelId="{E5DA2E2B-BAFA-495D-A82C-A5A537E1BE7C}" type="presOf" srcId="{6D842E0A-BAFA-444E-9B90-309A9DEC44DE}" destId="{56E9B343-3A74-43D8-8528-A35C3B60B23C}" srcOrd="0" destOrd="0" presId="urn:microsoft.com/office/officeart/2005/8/layout/radial5"/>
    <dgm:cxn modelId="{0940C12F-FE08-4A59-A8BE-845AFDB8923F}" srcId="{A59DE283-E156-412A-ADDF-4D294B8B4BBC}" destId="{6D842E0A-BAFA-444E-9B90-309A9DEC44DE}" srcOrd="0" destOrd="0" parTransId="{445E6EB8-898F-47A0-99CB-5B3F7C416D5C}" sibTransId="{0A999B5E-1BE5-4493-8275-725BAFE61253}"/>
    <dgm:cxn modelId="{8587D339-798A-4135-8CD1-01F6C3E4C330}" type="presOf" srcId="{445E6EB8-898F-47A0-99CB-5B3F7C416D5C}" destId="{38460847-24A8-45FA-B176-18C97EBFA7FB}" srcOrd="1" destOrd="0" presId="urn:microsoft.com/office/officeart/2005/8/layout/radial5"/>
    <dgm:cxn modelId="{ACA0A861-B66D-4DA7-A49C-079132A91102}" type="presOf" srcId="{6CBE94D0-C0D0-40C4-ABBF-5665B01E1BF1}" destId="{F348AB33-7954-4D7B-BF2A-DE4E4603C9A2}" srcOrd="0" destOrd="0" presId="urn:microsoft.com/office/officeart/2005/8/layout/radial5"/>
    <dgm:cxn modelId="{27F2F441-0475-43B6-9AB6-E822E83A83BB}" type="presOf" srcId="{445E6EB8-898F-47A0-99CB-5B3F7C416D5C}" destId="{C06FEFF6-C32D-4A6A-99BF-EFC8D793D1C1}" srcOrd="0" destOrd="0" presId="urn:microsoft.com/office/officeart/2005/8/layout/radial5"/>
    <dgm:cxn modelId="{C518EF6D-AC04-4D8F-9053-C63569ADD4BD}" type="presOf" srcId="{6CBE94D0-C0D0-40C4-ABBF-5665B01E1BF1}" destId="{DE80B3AA-D516-4B3E-ACF7-4F9D759CCB19}" srcOrd="1" destOrd="0" presId="urn:microsoft.com/office/officeart/2005/8/layout/radial5"/>
    <dgm:cxn modelId="{97D9A54F-3BBA-4C1D-8C71-2142163C42D3}" srcId="{2C8E8723-5402-490F-AF62-0D4097153983}" destId="{A59DE283-E156-412A-ADDF-4D294B8B4BBC}" srcOrd="0" destOrd="0" parTransId="{A7605107-170C-4D3F-AD9A-B4DD396128F0}" sibTransId="{9C986A2D-D435-4801-9749-1C185EFA0691}"/>
    <dgm:cxn modelId="{4CB9DE51-9AC7-4558-9FEB-8B943FCA97CA}" type="presOf" srcId="{2E1FCC6D-3F34-4975-833B-BEE76B903974}" destId="{65EF691C-AD37-4A4F-939A-3C4A19347779}" srcOrd="1" destOrd="0" presId="urn:microsoft.com/office/officeart/2005/8/layout/radial5"/>
    <dgm:cxn modelId="{C099F7A7-0CA6-43F4-9FD2-97F84F957AA4}" srcId="{A59DE283-E156-412A-ADDF-4D294B8B4BBC}" destId="{7F74F943-A259-4EF4-9FAB-142A3D62F2BD}" srcOrd="3" destOrd="0" parTransId="{2E1FCC6D-3F34-4975-833B-BEE76B903974}" sibTransId="{86A8ECF7-ECFA-49AA-B08B-4AFC317E5030}"/>
    <dgm:cxn modelId="{190BCBAD-27AB-4CD1-831D-891D6F120D5F}" srcId="{A59DE283-E156-412A-ADDF-4D294B8B4BBC}" destId="{8B75E82A-D43E-4E5A-8AD8-2D026CD268B8}" srcOrd="2" destOrd="0" parTransId="{6CBE94D0-C0D0-40C4-ABBF-5665B01E1BF1}" sibTransId="{56A7B8E6-197C-4BB3-9CE4-87476C0978DB}"/>
    <dgm:cxn modelId="{3BD450C3-F65F-45D0-A012-1CFA29B3A693}" type="presOf" srcId="{DBB7EDA3-DC4A-4C58-87BC-AE48420C333C}" destId="{1D73A095-0AA2-4BB1-B239-FF5C61103F00}" srcOrd="1" destOrd="0" presId="urn:microsoft.com/office/officeart/2005/8/layout/radial5"/>
    <dgm:cxn modelId="{B0F0A1D8-861D-491D-A0BC-BC36B15B34D8}" type="presOf" srcId="{2C8E8723-5402-490F-AF62-0D4097153983}" destId="{27BC8F63-6AE9-4802-A838-A51327A54AFC}" srcOrd="0" destOrd="0" presId="urn:microsoft.com/office/officeart/2005/8/layout/radial5"/>
    <dgm:cxn modelId="{52EBD1DE-0BF4-4B1D-92B1-E816B7A8124E}" type="presOf" srcId="{1B585218-2F0A-4B5F-9A2D-B1C307C8BD82}" destId="{01DF776D-C872-439A-BC19-2727BEC10ABF}" srcOrd="0" destOrd="0" presId="urn:microsoft.com/office/officeart/2005/8/layout/radial5"/>
    <dgm:cxn modelId="{6ECE9AF2-4AA8-4FD6-AF6C-DEED5D305171}" type="presOf" srcId="{A59DE283-E156-412A-ADDF-4D294B8B4BBC}" destId="{5A73ABE5-AB24-4172-8C7F-E16D174F3544}" srcOrd="0" destOrd="0" presId="urn:microsoft.com/office/officeart/2005/8/layout/radial5"/>
    <dgm:cxn modelId="{23DDACFD-7D18-4095-82BE-560DD6A79423}" type="presOf" srcId="{8B75E82A-D43E-4E5A-8AD8-2D026CD268B8}" destId="{AC620FCF-AE4A-4475-8E27-D6BA833A4037}" srcOrd="0" destOrd="0" presId="urn:microsoft.com/office/officeart/2005/8/layout/radial5"/>
    <dgm:cxn modelId="{01C99CFF-813B-492C-982B-2A60997BFD28}" type="presParOf" srcId="{27BC8F63-6AE9-4802-A838-A51327A54AFC}" destId="{5A73ABE5-AB24-4172-8C7F-E16D174F3544}" srcOrd="0" destOrd="0" presId="urn:microsoft.com/office/officeart/2005/8/layout/radial5"/>
    <dgm:cxn modelId="{44F87363-887B-4986-AE15-D4A28EF55769}" type="presParOf" srcId="{27BC8F63-6AE9-4802-A838-A51327A54AFC}" destId="{C06FEFF6-C32D-4A6A-99BF-EFC8D793D1C1}" srcOrd="1" destOrd="0" presId="urn:microsoft.com/office/officeart/2005/8/layout/radial5"/>
    <dgm:cxn modelId="{A0651A44-F648-4A29-96B6-84597D79216E}" type="presParOf" srcId="{C06FEFF6-C32D-4A6A-99BF-EFC8D793D1C1}" destId="{38460847-24A8-45FA-B176-18C97EBFA7FB}" srcOrd="0" destOrd="0" presId="urn:microsoft.com/office/officeart/2005/8/layout/radial5"/>
    <dgm:cxn modelId="{2E44DF8F-07D1-4326-A89F-3CE038CB1923}" type="presParOf" srcId="{27BC8F63-6AE9-4802-A838-A51327A54AFC}" destId="{56E9B343-3A74-43D8-8528-A35C3B60B23C}" srcOrd="2" destOrd="0" presId="urn:microsoft.com/office/officeart/2005/8/layout/radial5"/>
    <dgm:cxn modelId="{6F4BDFD1-E2DB-4706-A467-4F35C9B03922}" type="presParOf" srcId="{27BC8F63-6AE9-4802-A838-A51327A54AFC}" destId="{AAEE4D25-C148-4A5F-B147-9C3B565BE0AA}" srcOrd="3" destOrd="0" presId="urn:microsoft.com/office/officeart/2005/8/layout/radial5"/>
    <dgm:cxn modelId="{6F950F57-8E48-4CF8-A86C-BBFA1CD1B7AE}" type="presParOf" srcId="{AAEE4D25-C148-4A5F-B147-9C3B565BE0AA}" destId="{1D73A095-0AA2-4BB1-B239-FF5C61103F00}" srcOrd="0" destOrd="0" presId="urn:microsoft.com/office/officeart/2005/8/layout/radial5"/>
    <dgm:cxn modelId="{BFE0AD68-2146-431F-A52C-0A7E4EBBC713}" type="presParOf" srcId="{27BC8F63-6AE9-4802-A838-A51327A54AFC}" destId="{01DF776D-C872-439A-BC19-2727BEC10ABF}" srcOrd="4" destOrd="0" presId="urn:microsoft.com/office/officeart/2005/8/layout/radial5"/>
    <dgm:cxn modelId="{CF02DAC7-80FF-49ED-A378-39B61C7A6FB4}" type="presParOf" srcId="{27BC8F63-6AE9-4802-A838-A51327A54AFC}" destId="{F348AB33-7954-4D7B-BF2A-DE4E4603C9A2}" srcOrd="5" destOrd="0" presId="urn:microsoft.com/office/officeart/2005/8/layout/radial5"/>
    <dgm:cxn modelId="{B69C903E-CFBE-45C1-A05C-7D414F948F73}" type="presParOf" srcId="{F348AB33-7954-4D7B-BF2A-DE4E4603C9A2}" destId="{DE80B3AA-D516-4B3E-ACF7-4F9D759CCB19}" srcOrd="0" destOrd="0" presId="urn:microsoft.com/office/officeart/2005/8/layout/radial5"/>
    <dgm:cxn modelId="{1462DB84-9DB9-4CF9-B9B3-034B6537692E}" type="presParOf" srcId="{27BC8F63-6AE9-4802-A838-A51327A54AFC}" destId="{AC620FCF-AE4A-4475-8E27-D6BA833A4037}" srcOrd="6" destOrd="0" presId="urn:microsoft.com/office/officeart/2005/8/layout/radial5"/>
    <dgm:cxn modelId="{1777BBF2-48B8-4531-9362-50DC35EF9D3B}" type="presParOf" srcId="{27BC8F63-6AE9-4802-A838-A51327A54AFC}" destId="{5CA544D1-CD3D-47C0-9F16-B5FC816C6474}" srcOrd="7" destOrd="0" presId="urn:microsoft.com/office/officeart/2005/8/layout/radial5"/>
    <dgm:cxn modelId="{3AA25421-DBF1-44B2-921F-1096DACF4F05}" type="presParOf" srcId="{5CA544D1-CD3D-47C0-9F16-B5FC816C6474}" destId="{65EF691C-AD37-4A4F-939A-3C4A19347779}" srcOrd="0" destOrd="0" presId="urn:microsoft.com/office/officeart/2005/8/layout/radial5"/>
    <dgm:cxn modelId="{F337F39F-599A-47ED-A6B3-91A8C8F2A72A}" type="presParOf" srcId="{27BC8F63-6AE9-4802-A838-A51327A54AFC}" destId="{6F7758B3-C437-45CD-BB2B-425A06D02661}" srcOrd="8" destOrd="0" presId="urn:microsoft.com/office/officeart/2005/8/layout/radial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S" sz="2000" dirty="0"/>
            <a:t>1.- Los presupuestos participativos están  amparados desde la Carta Fundamental, y por las leyes. Se entiende como un mecanismo de participación en la toma de decisiones respecto a los recursos públicos.</a:t>
          </a:r>
        </a:p>
        <a:p>
          <a:r>
            <a:rPr lang="es-ES" sz="2000" dirty="0"/>
            <a:t>Estos se aplican únicamente en los GAD, pero no  se evidencia una propuesta para que se note la participación en el PGE.</a:t>
          </a:r>
          <a:endParaRPr lang="es-EC" sz="2000" dirty="0"/>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A6D17766-D47D-424C-A865-7AD5A995B389}">
      <dgm:prSet phldrT="[Texto]" custT="1"/>
      <dgm:spPr/>
      <dgm:t>
        <a:bodyPr/>
        <a:lstStyle/>
        <a:p>
          <a:r>
            <a:rPr lang="es-ES" sz="2000" kern="1200" dirty="0">
              <a:solidFill>
                <a:srgbClr val="1F497D">
                  <a:hueOff val="0"/>
                  <a:satOff val="0"/>
                  <a:lumOff val="0"/>
                  <a:alphaOff val="0"/>
                </a:srgbClr>
              </a:solidFill>
              <a:latin typeface="Calibri"/>
              <a:ea typeface="+mn-ea"/>
              <a:cs typeface="+mn-cs"/>
            </a:rPr>
            <a:t>2.- El COOTAD manda en su artículo 215 a que el presupuesto debe realizarse participativamente, este a su vez tiene relación con el PDOTS y  los POA.</a:t>
          </a:r>
          <a:endParaRPr lang="es-EC" sz="2000" kern="1200" dirty="0">
            <a:solidFill>
              <a:srgbClr val="1F497D">
                <a:hueOff val="0"/>
                <a:satOff val="0"/>
                <a:lumOff val="0"/>
                <a:alphaOff val="0"/>
              </a:srgbClr>
            </a:solidFill>
            <a:latin typeface="Calibri"/>
            <a:ea typeface="+mn-ea"/>
            <a:cs typeface="+mn-cs"/>
          </a:endParaRPr>
        </a:p>
      </dgm:t>
    </dgm:pt>
    <dgm:pt modelId="{E54BD990-E96C-40FF-BBFA-E2CFFB441790}" type="parTrans" cxnId="{F3DFB363-2B9C-4010-9E8E-B7137966D47F}">
      <dgm:prSet/>
      <dgm:spPr/>
      <dgm:t>
        <a:bodyPr/>
        <a:lstStyle/>
        <a:p>
          <a:endParaRPr lang="es-EC"/>
        </a:p>
      </dgm:t>
    </dgm:pt>
    <dgm:pt modelId="{F6E57EAE-3C61-45FD-9805-41E3A0A5D963}" type="sibTrans" cxnId="{F3DFB363-2B9C-4010-9E8E-B7137966D47F}">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nco contorno"/>
        </a:ext>
      </dgm:extLst>
    </dgm:pt>
    <dgm:pt modelId="{A6E63872-C024-4F5A-A5E4-2CF6B53AAD64}" type="pres">
      <dgm:prSet presAssocID="{4E00D402-30CD-40E7-9AD4-DDCA7A005126}" presName="txShp" presStyleLbl="node1" presStyleIdx="0" presStyleCnt="2">
        <dgm:presLayoutVars>
          <dgm:bulletEnabled val="1"/>
        </dgm:presLayoutVars>
      </dgm:prSet>
      <dgm:spPr/>
    </dgm:pt>
    <dgm:pt modelId="{6E2872D3-ED7A-4767-BB22-51C41380F240}" type="pres">
      <dgm:prSet presAssocID="{505BCB8F-0F03-485D-8B79-8396F2AC273C}" presName="spacing" presStyleCnt="0"/>
      <dgm:spPr/>
    </dgm:pt>
    <dgm:pt modelId="{95ACC692-6A88-42D6-81C0-82B9D36EDEC5}" type="pres">
      <dgm:prSet presAssocID="{A6D17766-D47D-424C-A865-7AD5A995B389}" presName="composite" presStyleCnt="0"/>
      <dgm:spPr/>
    </dgm:pt>
    <dgm:pt modelId="{1B34DACC-88F1-42D8-A9A4-0963842B86C2}" type="pres">
      <dgm:prSet presAssocID="{A6D17766-D47D-424C-A865-7AD5A995B389}" presName="imgShp" presStyleLbl="fgImgPlace1" presStyleIdx="1" presStyleCnt="2" custScaleX="96819" custScaleY="86715" custLinFactNeighborX="2029" custLinFactNeighborY="-2831"/>
      <dgm:spPr>
        <a:blipFill>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dgm:spPr>
      <dgm:extLst>
        <a:ext uri="{E40237B7-FDA0-4F09-8148-C483321AD2D9}">
          <dgm14:cNvPr xmlns:dgm14="http://schemas.microsoft.com/office/drawing/2010/diagram" id="0" name="" descr="Pilar griego con relleno sólido"/>
        </a:ext>
      </dgm:extLst>
    </dgm:pt>
    <dgm:pt modelId="{44E196DF-DFC4-4DA0-BDE8-811EC67B89BC}" type="pres">
      <dgm:prSet presAssocID="{A6D17766-D47D-424C-A865-7AD5A995B389}" presName="txShp" presStyleLbl="node1" presStyleIdx="1" presStyleCnt="2" custLinFactNeighborX="1786" custLinFactNeighborY="71">
        <dgm:presLayoutVars>
          <dgm:bulletEnabled val="1"/>
        </dgm:presLayoutVars>
      </dgm:prSet>
      <dgm:spPr/>
    </dgm:pt>
  </dgm:ptLst>
  <dgm:cxnLst>
    <dgm:cxn modelId="{F3DFB363-2B9C-4010-9E8E-B7137966D47F}" srcId="{AADF7A1E-78A9-4916-98A8-AFC8AE52C030}" destId="{A6D17766-D47D-424C-A865-7AD5A995B389}" srcOrd="1" destOrd="0" parTransId="{E54BD990-E96C-40FF-BBFA-E2CFFB441790}" sibTransId="{F6E57EAE-3C61-45FD-9805-41E3A0A5D96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1A7716CF-5226-4C37-A022-39B9E033AE25}" type="presOf" srcId="{A6D17766-D47D-424C-A865-7AD5A995B389}" destId="{44E196DF-DFC4-4DA0-BDE8-811EC67B89BC}" srcOrd="0" destOrd="0" presId="urn:microsoft.com/office/officeart/2005/8/layout/vList3"/>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45276280-8CDB-4794-9ABE-BF831E1CCBC1}" type="presParOf" srcId="{8BC9AFD5-E9C0-415D-BA33-D5F13AC2ACAC}" destId="{6E2872D3-ED7A-4767-BB22-51C41380F240}" srcOrd="1" destOrd="0" presId="urn:microsoft.com/office/officeart/2005/8/layout/vList3"/>
    <dgm:cxn modelId="{4189B09C-88FF-43AF-A0A4-1CC1B2604C83}" type="presParOf" srcId="{8BC9AFD5-E9C0-415D-BA33-D5F13AC2ACAC}" destId="{95ACC692-6A88-42D6-81C0-82B9D36EDEC5}" srcOrd="2" destOrd="0" presId="urn:microsoft.com/office/officeart/2005/8/layout/vList3"/>
    <dgm:cxn modelId="{575CB9EB-1677-4E6F-8F2D-98CF5252B7A4}" type="presParOf" srcId="{95ACC692-6A88-42D6-81C0-82B9D36EDEC5}" destId="{1B34DACC-88F1-42D8-A9A4-0963842B86C2}" srcOrd="0" destOrd="0" presId="urn:microsoft.com/office/officeart/2005/8/layout/vList3"/>
    <dgm:cxn modelId="{5F417AEE-50E5-46DD-9220-2D2A26226FFF}" type="presParOf" srcId="{95ACC692-6A88-42D6-81C0-82B9D36EDEC5}" destId="{44E196DF-DFC4-4DA0-BDE8-811EC67B89B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t>
        <a:bodyPr/>
        <a:lstStyle/>
        <a:p>
          <a:endParaRPr lang="es-EC"/>
        </a:p>
      </dgm:t>
    </dgm:pt>
    <dgm:pt modelId="{4E00D402-30CD-40E7-9AD4-DDCA7A005126}">
      <dgm:prSet phldrT="[Texto]" custT="1"/>
      <dgm:spPr/>
      <dgm:t>
        <a:bodyPr/>
        <a:lstStyle/>
        <a:p>
          <a:r>
            <a:rPr lang="es-ES" sz="2000" dirty="0"/>
            <a:t>En cuanto a la reforma de los artículos 67 y 68 del proyecto a la LOPC, no hay observaciones. Consideramos que cualquier ampliación al derecho de participación es correcta.</a:t>
          </a:r>
          <a:endParaRPr lang="es-EC" sz="2000" dirty="0"/>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E9B245E3-EED9-4CE5-9523-DE8276027D03}">
      <dgm:prSet phldrT="[Texto]" custT="1"/>
      <dgm:spPr/>
      <dgm:t>
        <a:bodyPr/>
        <a:lstStyle/>
        <a:p>
          <a:r>
            <a:rPr lang="es-ES" sz="2400" b="0" i="0" dirty="0">
              <a:solidFill>
                <a:srgbClr val="1F497D">
                  <a:hueOff val="0"/>
                  <a:satOff val="0"/>
                  <a:lumOff val="0"/>
                  <a:alphaOff val="0"/>
                </a:srgbClr>
              </a:solidFill>
              <a:latin typeface="Calibri"/>
              <a:ea typeface="+mn-ea"/>
              <a:cs typeface="+mn-cs"/>
            </a:rPr>
            <a:t>La reforma al Art. 69 agrega al título la palabra “planes de vida”.</a:t>
          </a:r>
        </a:p>
        <a:p>
          <a:endParaRPr lang="es-ES" sz="2400" b="0" i="0" dirty="0">
            <a:solidFill>
              <a:srgbClr val="1F497D">
                <a:hueOff val="0"/>
                <a:satOff val="0"/>
                <a:lumOff val="0"/>
                <a:alphaOff val="0"/>
              </a:srgbClr>
            </a:solidFill>
            <a:latin typeface="Calibri"/>
            <a:ea typeface="+mn-ea"/>
            <a:cs typeface="+mn-cs"/>
          </a:endParaRPr>
        </a:p>
        <a:p>
          <a:r>
            <a:rPr lang="es-EC" sz="2400" b="0" i="0" dirty="0"/>
            <a:t>“Planes de vida” </a:t>
          </a:r>
          <a:r>
            <a:rPr lang="es-EC" sz="2400" b="0" i="0" dirty="0">
              <a:sym typeface="Wingdings" panose="05000000000000000000" pitchFamily="2" charset="2"/>
            </a:rPr>
            <a:t> concepto que requiere aclaración.</a:t>
          </a:r>
          <a:endParaRPr lang="es-EC" sz="2400" b="0" i="0" dirty="0"/>
        </a:p>
      </dgm:t>
    </dgm:pt>
    <dgm:pt modelId="{2E902C6C-A5C0-4995-884A-ECB077CEA511}" type="parTrans" cxnId="{6E73FA1C-CF11-41CB-8731-D55664265E76}">
      <dgm:prSet/>
      <dgm:spPr/>
      <dgm:t>
        <a:bodyPr/>
        <a:lstStyle/>
        <a:p>
          <a:endParaRPr lang="es-EC"/>
        </a:p>
      </dgm:t>
    </dgm:pt>
    <dgm:pt modelId="{E37D98DE-F6D5-49EC-A0B7-709B618BA3DB}" type="sibTrans" cxnId="{6E73FA1C-CF11-41CB-8731-D55664265E76}">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custScaleX="77749" custScaleY="70457" custLinFactNeighborX="10808" custLinFactNeighborY="15487"/>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Engranajes contorno"/>
        </a:ext>
      </dgm:extLst>
    </dgm:pt>
    <dgm:pt modelId="{A6E63872-C024-4F5A-A5E4-2CF6B53AAD64}" type="pres">
      <dgm:prSet presAssocID="{4E00D402-30CD-40E7-9AD4-DDCA7A005126}" presName="txShp" presStyleLbl="node1" presStyleIdx="0" presStyleCnt="2" custScaleX="93146" custScaleY="50741" custLinFactNeighborX="3928" custLinFactNeighborY="7739">
        <dgm:presLayoutVars>
          <dgm:bulletEnabled val="1"/>
        </dgm:presLayoutVars>
      </dgm:prSet>
      <dgm:spPr/>
    </dgm:pt>
    <dgm:pt modelId="{9D4EA7EA-FB9C-4D74-8F4D-76078F33558C}" type="pres">
      <dgm:prSet presAssocID="{505BCB8F-0F03-485D-8B79-8396F2AC273C}" presName="spacing" presStyleCnt="0"/>
      <dgm:spPr/>
    </dgm:pt>
    <dgm:pt modelId="{F0513C9B-98AE-4E01-9AEE-F9636622BDB6}" type="pres">
      <dgm:prSet presAssocID="{E9B245E3-EED9-4CE5-9523-DE8276027D03}" presName="composite" presStyleCnt="0"/>
      <dgm:spPr/>
    </dgm:pt>
    <dgm:pt modelId="{1E88E440-CD3C-4B56-A789-2F03E7CA0326}" type="pres">
      <dgm:prSet presAssocID="{E9B245E3-EED9-4CE5-9523-DE8276027D03}" presName="imgShp" presStyleLbl="fgImgPlac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Libros contorno"/>
        </a:ext>
      </dgm:extLst>
    </dgm:pt>
    <dgm:pt modelId="{772CD5D5-2519-4E64-B4C3-EB07522896AC}" type="pres">
      <dgm:prSet presAssocID="{E9B245E3-EED9-4CE5-9523-DE8276027D03}" presName="txShp" presStyleLbl="node1" presStyleIdx="1" presStyleCnt="2" custLinFactNeighborX="449" custLinFactNeighborY="18">
        <dgm:presLayoutVars>
          <dgm:bulletEnabled val="1"/>
        </dgm:presLayoutVars>
      </dgm:prSet>
      <dgm:spPr/>
    </dgm:pt>
  </dgm:ptLst>
  <dgm:cxnLst>
    <dgm:cxn modelId="{6E73FA1C-CF11-41CB-8731-D55664265E76}" srcId="{AADF7A1E-78A9-4916-98A8-AFC8AE52C030}" destId="{E9B245E3-EED9-4CE5-9523-DE8276027D03}" srcOrd="1" destOrd="0" parTransId="{2E902C6C-A5C0-4995-884A-ECB077CEA511}" sibTransId="{E37D98DE-F6D5-49EC-A0B7-709B618BA3DB}"/>
    <dgm:cxn modelId="{6BC0685B-EAE9-45B9-A30C-8E2BF10E2090}" type="presOf" srcId="{E9B245E3-EED9-4CE5-9523-DE8276027D03}" destId="{772CD5D5-2519-4E64-B4C3-EB07522896AC}" srcOrd="0" destOrd="0" presId="urn:microsoft.com/office/officeart/2005/8/layout/vList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527F1A8F-7D86-4439-9441-1F9AC840FFED}" type="presParOf" srcId="{8BC9AFD5-E9C0-415D-BA33-D5F13AC2ACAC}" destId="{9D4EA7EA-FB9C-4D74-8F4D-76078F33558C}" srcOrd="1" destOrd="0" presId="urn:microsoft.com/office/officeart/2005/8/layout/vList3"/>
    <dgm:cxn modelId="{BA8F3C32-8F7A-480A-9672-EEAF639428BE}" type="presParOf" srcId="{8BC9AFD5-E9C0-415D-BA33-D5F13AC2ACAC}" destId="{F0513C9B-98AE-4E01-9AEE-F9636622BDB6}" srcOrd="2" destOrd="0" presId="urn:microsoft.com/office/officeart/2005/8/layout/vList3"/>
    <dgm:cxn modelId="{22FCF6E3-72DA-47E2-9908-1D112865A035}" type="presParOf" srcId="{F0513C9B-98AE-4E01-9AEE-F9636622BDB6}" destId="{1E88E440-CD3C-4B56-A789-2F03E7CA0326}" srcOrd="0" destOrd="0" presId="urn:microsoft.com/office/officeart/2005/8/layout/vList3"/>
    <dgm:cxn modelId="{70146F28-5B64-4F9A-976F-3A4617F90360}" type="presParOf" srcId="{F0513C9B-98AE-4E01-9AEE-F9636622BDB6}" destId="{772CD5D5-2519-4E64-B4C3-EB07522896A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endParaRPr lang="es-EC" sz="1800" dirty="0"/>
        </a:p>
        <a:p>
          <a:r>
            <a:rPr lang="es-EC" sz="1800" dirty="0"/>
            <a:t>- Se burocratiza el derecho a la participación ciudadana. (Registro en el CPCCS)</a:t>
          </a:r>
        </a:p>
        <a:p>
          <a:endParaRPr lang="es-EC" sz="1800" dirty="0"/>
        </a:p>
        <a:p>
          <a:r>
            <a:rPr lang="es-EC" sz="1800" dirty="0"/>
            <a:t>- No se establece obligación de publicidad y difusión a la ciudadanía.</a:t>
          </a:r>
        </a:p>
        <a:p>
          <a:endParaRPr lang="es-EC" sz="1800" dirty="0"/>
        </a:p>
        <a:p>
          <a:r>
            <a:rPr lang="es-EC" sz="1800" dirty="0"/>
            <a:t>- No se debe exigir que las organizaciones sociales que participen tengan objeto social o experiencia de “alta relevancia”.</a:t>
          </a:r>
        </a:p>
        <a:p>
          <a:endParaRPr lang="es-EC" sz="1800" dirty="0"/>
        </a:p>
        <a:p>
          <a:r>
            <a:rPr lang="es-EC" sz="1800" dirty="0"/>
            <a:t>- Se debe aclarar el concepto de “planes de vida”.</a:t>
          </a:r>
        </a:p>
        <a:p>
          <a:endParaRPr lang="es-EC" sz="1800" dirty="0"/>
        </a:p>
        <a:p>
          <a:r>
            <a:rPr lang="es-EC" sz="1800" dirty="0"/>
            <a:t>- La SOT y el CPCCS no tienen competencia en materia de construcción, ejecución de presupuesto.</a:t>
          </a:r>
        </a:p>
        <a:p>
          <a:endParaRPr lang="es-EC" sz="1800" dirty="0"/>
        </a:p>
        <a:p>
          <a:r>
            <a:rPr lang="es-EC" sz="1800" dirty="0"/>
            <a:t>- El ente rector de la planificación nacional solo podrá ser responsable de la ejecución del presupuesto del Estado Central.</a:t>
          </a:r>
        </a:p>
        <a:p>
          <a:endParaRPr lang="es-EC" sz="2000" dirty="0"/>
        </a:p>
        <a:p>
          <a:r>
            <a:rPr lang="es-ES" sz="2000" dirty="0"/>
            <a:t> </a:t>
          </a:r>
          <a:endParaRPr lang="es-EC" sz="2000" dirty="0"/>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custLinFactNeighborX="-24671" custLinFactNeighborY="-894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ersona con idea contorno"/>
        </a:ext>
      </dgm:extLst>
    </dgm:pt>
    <dgm:pt modelId="{A6E63872-C024-4F5A-A5E4-2CF6B53AAD64}" type="pres">
      <dgm:prSet presAssocID="{4E00D402-30CD-40E7-9AD4-DDCA7A005126}" presName="txShp" presStyleLbl="node1" presStyleIdx="0" presStyleCnt="1" custScaleX="135844" custScaleY="159609" custLinFactNeighborX="-3750" custLinFactNeighborY="4723">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S" sz="1800" dirty="0"/>
            <a:t>Reforma al Art. 71 de la LOPC</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E49E1F41-B06B-4072-8C56-DCAD29E361BC}">
      <dgm:prSet phldrT="[Texto]" custT="1"/>
      <dgm:spPr/>
      <dgm:t>
        <a:bodyPr/>
        <a:lstStyle/>
        <a:p>
          <a:pPr algn="l"/>
          <a:r>
            <a:rPr lang="es-ES" sz="1800" b="0" dirty="0"/>
            <a:t>Observaciones:</a:t>
          </a:r>
          <a:r>
            <a:rPr lang="es-ES" sz="1800" b="0" baseline="0" dirty="0"/>
            <a:t> la transparencia es un eje transversal si esta no se asume con responsabilidad puede generarse acciones políticas más que técnicas, es necesario por lo tanto que esta reforma no sea subjetiva al indicar de plano “</a:t>
          </a:r>
          <a:r>
            <a:rPr lang="es-ES" sz="1800" b="0" i="1" baseline="0" dirty="0"/>
            <a:t>razones por las cuales no se  priorizarán la realización de obras.. Etc..”</a:t>
          </a:r>
          <a:endParaRPr lang="es-EC" sz="1800" b="0" i="1" dirty="0"/>
        </a:p>
      </dgm:t>
    </dgm:pt>
    <dgm:pt modelId="{83E64BDF-7270-4C00-8ACB-05A1C2801D52}" type="parTrans" cxnId="{3DADB904-3A8F-4CBA-9BA9-8CFFB9A146FC}">
      <dgm:prSet/>
      <dgm:spPr/>
      <dgm:t>
        <a:bodyPr/>
        <a:lstStyle/>
        <a:p>
          <a:endParaRPr lang="es-EC"/>
        </a:p>
      </dgm:t>
    </dgm:pt>
    <dgm:pt modelId="{56C98606-7AB0-4B45-8572-897D6CA32ACD}" type="sibTrans" cxnId="{3DADB904-3A8F-4CBA-9BA9-8CFFB9A146FC}">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custLinFactNeighborX="-2967" custLinFactNeighborY="21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Flujo de trabajo contorno"/>
        </a:ext>
      </dgm:extLst>
    </dgm:pt>
    <dgm:pt modelId="{A6E63872-C024-4F5A-A5E4-2CF6B53AAD64}" type="pres">
      <dgm:prSet presAssocID="{4E00D402-30CD-40E7-9AD4-DDCA7A005126}" presName="txShp" presStyleLbl="node1" presStyleIdx="0" presStyleCnt="2" custFlipVert="1" custScaleY="14950" custLinFactNeighborX="676" custLinFactNeighborY="-25234">
        <dgm:presLayoutVars>
          <dgm:bulletEnabled val="1"/>
        </dgm:presLayoutVars>
      </dgm:prSet>
      <dgm:spPr/>
    </dgm:pt>
    <dgm:pt modelId="{6E2872D3-ED7A-4767-BB22-51C41380F240}" type="pres">
      <dgm:prSet presAssocID="{505BCB8F-0F03-485D-8B79-8396F2AC273C}" presName="spacing" presStyleCnt="0"/>
      <dgm:spPr/>
    </dgm:pt>
    <dgm:pt modelId="{ABE60183-E94F-4CFC-8850-F0DEAC40448B}" type="pres">
      <dgm:prSet presAssocID="{E49E1F41-B06B-4072-8C56-DCAD29E361BC}" presName="composite" presStyleCnt="0"/>
      <dgm:spPr/>
    </dgm:pt>
    <dgm:pt modelId="{CABD209D-EE68-4C48-B330-F6D2B377E2C5}" type="pres">
      <dgm:prSet presAssocID="{E49E1F41-B06B-4072-8C56-DCAD29E361BC}" presName="imgShp" presStyleLbl="fgImgPlac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ruz de escudo contorno"/>
        </a:ext>
      </dgm:extLst>
    </dgm:pt>
    <dgm:pt modelId="{C0F0CC65-C9A1-46FD-AFB9-5A10B5F7FCCC}" type="pres">
      <dgm:prSet presAssocID="{E49E1F41-B06B-4072-8C56-DCAD29E361BC}" presName="txShp" presStyleLbl="node1" presStyleIdx="1" presStyleCnt="2" custScaleX="103230" custScaleY="120662" custLinFactNeighborX="-635" custLinFactNeighborY="-57715">
        <dgm:presLayoutVars>
          <dgm:bulletEnabled val="1"/>
        </dgm:presLayoutVars>
      </dgm:prSet>
      <dgm:spPr/>
    </dgm:pt>
  </dgm:ptLst>
  <dgm:cxnLst>
    <dgm:cxn modelId="{3DADB904-3A8F-4CBA-9BA9-8CFFB9A146FC}" srcId="{AADF7A1E-78A9-4916-98A8-AFC8AE52C030}" destId="{E49E1F41-B06B-4072-8C56-DCAD29E361BC}" srcOrd="1" destOrd="0" parTransId="{83E64BDF-7270-4C00-8ACB-05A1C2801D52}" sibTransId="{56C98606-7AB0-4B45-8572-897D6CA32ACD}"/>
    <dgm:cxn modelId="{D9AAC547-D96B-4CE9-94E5-D3C5C051F3A3}" type="presOf" srcId="{E49E1F41-B06B-4072-8C56-DCAD29E361BC}" destId="{C0F0CC65-C9A1-46FD-AFB9-5A10B5F7FCCC}" srcOrd="0" destOrd="0" presId="urn:microsoft.com/office/officeart/2005/8/layout/vList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45276280-8CDB-4794-9ABE-BF831E1CCBC1}" type="presParOf" srcId="{8BC9AFD5-E9C0-415D-BA33-D5F13AC2ACAC}" destId="{6E2872D3-ED7A-4767-BB22-51C41380F240}" srcOrd="1" destOrd="0" presId="urn:microsoft.com/office/officeart/2005/8/layout/vList3"/>
    <dgm:cxn modelId="{19DAB049-E311-47EE-83C9-BB5A0842063C}" type="presParOf" srcId="{8BC9AFD5-E9C0-415D-BA33-D5F13AC2ACAC}" destId="{ABE60183-E94F-4CFC-8850-F0DEAC40448B}" srcOrd="2" destOrd="0" presId="urn:microsoft.com/office/officeart/2005/8/layout/vList3"/>
    <dgm:cxn modelId="{80D5683E-718F-44FF-912B-ADE37DF8E3A8}" type="presParOf" srcId="{ABE60183-E94F-4CFC-8850-F0DEAC40448B}" destId="{CABD209D-EE68-4C48-B330-F6D2B377E2C5}" srcOrd="0" destOrd="0" presId="urn:microsoft.com/office/officeart/2005/8/layout/vList3"/>
    <dgm:cxn modelId="{25F3DC8D-84DE-43F9-8AD3-1EB2CFE09AE3}" type="presParOf" srcId="{ABE60183-E94F-4CFC-8850-F0DEAC40448B}" destId="{C0F0CC65-C9A1-46FD-AFB9-5A10B5F7FCC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2000" dirty="0"/>
            <a:t>-Se</a:t>
          </a:r>
          <a:r>
            <a:rPr lang="es-EC" sz="2000" baseline="0" dirty="0"/>
            <a:t> debe implementar mecanismos de GOBIERNO ABIERTO o datos abiertos, permitiendo que los ciudadanos hagan seguimiento de la ejecución del presupuesto</a:t>
          </a:r>
          <a:r>
            <a:rPr lang="es-EC" sz="1800" baseline="0" dirty="0"/>
            <a:t>.</a:t>
          </a:r>
          <a:endParaRPr lang="es-EC" sz="1800" dirty="0"/>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E49E1F41-B06B-4072-8C56-DCAD29E361BC}">
      <dgm:prSet phldrT="[Texto]" custT="1"/>
      <dgm:spPr/>
      <dgm:t>
        <a:bodyPr/>
        <a:lstStyle/>
        <a:p>
          <a:pPr algn="l"/>
          <a:r>
            <a:rPr lang="es-EC" sz="2000" b="0" i="0" dirty="0"/>
            <a:t>Un ejemplo de la aplicación es el GAD provincial del Carchi que ha implementado “gobierno por resultados” y una app llamada “Mi territorio”.</a:t>
          </a:r>
        </a:p>
      </dgm:t>
    </dgm:pt>
    <dgm:pt modelId="{83E64BDF-7270-4C00-8ACB-05A1C2801D52}" type="parTrans" cxnId="{3DADB904-3A8F-4CBA-9BA9-8CFFB9A146FC}">
      <dgm:prSet/>
      <dgm:spPr/>
      <dgm:t>
        <a:bodyPr/>
        <a:lstStyle/>
        <a:p>
          <a:endParaRPr lang="es-EC"/>
        </a:p>
      </dgm:t>
    </dgm:pt>
    <dgm:pt modelId="{56C98606-7AB0-4B45-8572-897D6CA32ACD}" type="sibTrans" cxnId="{3DADB904-3A8F-4CBA-9BA9-8CFFB9A146FC}">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custLinFactNeighborX="-2967" custLinFactNeighborY="21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Acceso universal contorno"/>
        </a:ext>
      </dgm:extLst>
    </dgm:pt>
    <dgm:pt modelId="{A6E63872-C024-4F5A-A5E4-2CF6B53AAD64}" type="pres">
      <dgm:prSet presAssocID="{4E00D402-30CD-40E7-9AD4-DDCA7A005126}" presName="txShp" presStyleLbl="node1" presStyleIdx="0" presStyleCnt="2">
        <dgm:presLayoutVars>
          <dgm:bulletEnabled val="1"/>
        </dgm:presLayoutVars>
      </dgm:prSet>
      <dgm:spPr/>
    </dgm:pt>
    <dgm:pt modelId="{6E2872D3-ED7A-4767-BB22-51C41380F240}" type="pres">
      <dgm:prSet presAssocID="{505BCB8F-0F03-485D-8B79-8396F2AC273C}" presName="spacing" presStyleCnt="0"/>
      <dgm:spPr/>
    </dgm:pt>
    <dgm:pt modelId="{ABE60183-E94F-4CFC-8850-F0DEAC40448B}" type="pres">
      <dgm:prSet presAssocID="{E49E1F41-B06B-4072-8C56-DCAD29E361BC}" presName="composite" presStyleCnt="0"/>
      <dgm:spPr/>
    </dgm:pt>
    <dgm:pt modelId="{CABD209D-EE68-4C48-B330-F6D2B377E2C5}" type="pres">
      <dgm:prSet presAssocID="{E49E1F41-B06B-4072-8C56-DCAD29E361BC}" presName="imgShp" presStyleLbl="fgImgPlac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Plano con relleno sólido"/>
        </a:ext>
      </dgm:extLst>
    </dgm:pt>
    <dgm:pt modelId="{C0F0CC65-C9A1-46FD-AFB9-5A10B5F7FCCC}" type="pres">
      <dgm:prSet presAssocID="{E49E1F41-B06B-4072-8C56-DCAD29E361BC}" presName="txShp" presStyleLbl="node1" presStyleIdx="1" presStyleCnt="2" custScaleX="103230" custScaleY="120662" custLinFactNeighborX="1" custLinFactNeighborY="63">
        <dgm:presLayoutVars>
          <dgm:bulletEnabled val="1"/>
        </dgm:presLayoutVars>
      </dgm:prSet>
      <dgm:spPr/>
    </dgm:pt>
  </dgm:ptLst>
  <dgm:cxnLst>
    <dgm:cxn modelId="{3DADB904-3A8F-4CBA-9BA9-8CFFB9A146FC}" srcId="{AADF7A1E-78A9-4916-98A8-AFC8AE52C030}" destId="{E49E1F41-B06B-4072-8C56-DCAD29E361BC}" srcOrd="1" destOrd="0" parTransId="{83E64BDF-7270-4C00-8ACB-05A1C2801D52}" sibTransId="{56C98606-7AB0-4B45-8572-897D6CA32ACD}"/>
    <dgm:cxn modelId="{D9AAC547-D96B-4CE9-94E5-D3C5C051F3A3}" type="presOf" srcId="{E49E1F41-B06B-4072-8C56-DCAD29E361BC}" destId="{C0F0CC65-C9A1-46FD-AFB9-5A10B5F7FCCC}" srcOrd="0" destOrd="0" presId="urn:microsoft.com/office/officeart/2005/8/layout/vList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45276280-8CDB-4794-9ABE-BF831E1CCBC1}" type="presParOf" srcId="{8BC9AFD5-E9C0-415D-BA33-D5F13AC2ACAC}" destId="{6E2872D3-ED7A-4767-BB22-51C41380F240}" srcOrd="1" destOrd="0" presId="urn:microsoft.com/office/officeart/2005/8/layout/vList3"/>
    <dgm:cxn modelId="{19DAB049-E311-47EE-83C9-BB5A0842063C}" type="presParOf" srcId="{8BC9AFD5-E9C0-415D-BA33-D5F13AC2ACAC}" destId="{ABE60183-E94F-4CFC-8850-F0DEAC40448B}" srcOrd="2" destOrd="0" presId="urn:microsoft.com/office/officeart/2005/8/layout/vList3"/>
    <dgm:cxn modelId="{80D5683E-718F-44FF-912B-ADE37DF8E3A8}" type="presParOf" srcId="{ABE60183-E94F-4CFC-8850-F0DEAC40448B}" destId="{CABD209D-EE68-4C48-B330-F6D2B377E2C5}" srcOrd="0" destOrd="0" presId="urn:microsoft.com/office/officeart/2005/8/layout/vList3"/>
    <dgm:cxn modelId="{25F3DC8D-84DE-43F9-8AD3-1EB2CFE09AE3}" type="presParOf" srcId="{ABE60183-E94F-4CFC-8850-F0DEAC40448B}" destId="{C0F0CC65-C9A1-46FD-AFB9-5A10B5F7FCC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73ABE5-AB24-4172-8C7F-E16D174F3544}">
      <dsp:nvSpPr>
        <dsp:cNvPr id="0" name=""/>
        <dsp:cNvSpPr/>
      </dsp:nvSpPr>
      <dsp:spPr>
        <a:xfrm>
          <a:off x="5916775" y="2458188"/>
          <a:ext cx="1751153" cy="1751153"/>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ES" sz="1600" kern="1200" dirty="0"/>
            <a:t>Principio</a:t>
          </a:r>
          <a:r>
            <a:rPr lang="es-ES" sz="1600" kern="1200" baseline="0" dirty="0"/>
            <a:t> de transparencia y participación </a:t>
          </a:r>
          <a:endParaRPr lang="es-EC" sz="1600" kern="1200" dirty="0"/>
        </a:p>
      </dsp:txBody>
      <dsp:txXfrm>
        <a:off x="6173225" y="2714638"/>
        <a:ext cx="1238253" cy="1238253"/>
      </dsp:txXfrm>
    </dsp:sp>
    <dsp:sp modelId="{C06FEFF6-C32D-4A6A-99BF-EFC8D793D1C1}">
      <dsp:nvSpPr>
        <dsp:cNvPr id="0" name=""/>
        <dsp:cNvSpPr/>
      </dsp:nvSpPr>
      <dsp:spPr>
        <a:xfrm rot="16200000">
          <a:off x="6605842" y="1819145"/>
          <a:ext cx="373018" cy="595392"/>
        </a:xfrm>
        <a:prstGeom prst="rightArrow">
          <a:avLst>
            <a:gd name="adj1" fmla="val 60000"/>
            <a:gd name="adj2" fmla="val 5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C" sz="1300" kern="1200"/>
        </a:p>
      </dsp:txBody>
      <dsp:txXfrm>
        <a:off x="6661795" y="1994176"/>
        <a:ext cx="261113" cy="357236"/>
      </dsp:txXfrm>
    </dsp:sp>
    <dsp:sp modelId="{56E9B343-3A74-43D8-8528-A35C3B60B23C}">
      <dsp:nvSpPr>
        <dsp:cNvPr id="0" name=""/>
        <dsp:cNvSpPr/>
      </dsp:nvSpPr>
      <dsp:spPr>
        <a:xfrm>
          <a:off x="5916775" y="3226"/>
          <a:ext cx="1751153" cy="1751153"/>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ES" sz="1600" kern="1200" dirty="0"/>
            <a:t>Ley Orgánica de  Participación Ciudadana</a:t>
          </a:r>
          <a:endParaRPr lang="es-EC" sz="1600" kern="1200" dirty="0"/>
        </a:p>
      </dsp:txBody>
      <dsp:txXfrm>
        <a:off x="6173225" y="259676"/>
        <a:ext cx="1238253" cy="1238253"/>
      </dsp:txXfrm>
    </dsp:sp>
    <dsp:sp modelId="{AAEE4D25-C148-4A5F-B147-9C3B565BE0AA}">
      <dsp:nvSpPr>
        <dsp:cNvPr id="0" name=""/>
        <dsp:cNvSpPr/>
      </dsp:nvSpPr>
      <dsp:spPr>
        <a:xfrm>
          <a:off x="7822766" y="3036069"/>
          <a:ext cx="373018" cy="595392"/>
        </a:xfrm>
        <a:prstGeom prst="rightArrow">
          <a:avLst>
            <a:gd name="adj1" fmla="val 60000"/>
            <a:gd name="adj2" fmla="val 50000"/>
          </a:avLst>
        </a:prstGeom>
        <a:solidFill>
          <a:schemeClr val="accent2">
            <a:hueOff val="1560506"/>
            <a:satOff val="-1946"/>
            <a:lumOff val="458"/>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C" sz="1300" kern="1200"/>
        </a:p>
      </dsp:txBody>
      <dsp:txXfrm>
        <a:off x="7822766" y="3155147"/>
        <a:ext cx="261113" cy="357236"/>
      </dsp:txXfrm>
    </dsp:sp>
    <dsp:sp modelId="{01DF776D-C872-439A-BC19-2727BEC10ABF}">
      <dsp:nvSpPr>
        <dsp:cNvPr id="0" name=""/>
        <dsp:cNvSpPr/>
      </dsp:nvSpPr>
      <dsp:spPr>
        <a:xfrm>
          <a:off x="8371737" y="2458188"/>
          <a:ext cx="1751153" cy="1751153"/>
        </a:xfrm>
        <a:prstGeom prst="ellipse">
          <a:avLst/>
        </a:prstGeom>
        <a:solidFill>
          <a:schemeClr val="accent2">
            <a:hueOff val="1560506"/>
            <a:satOff val="-1946"/>
            <a:lumOff val="45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ES" sz="1600" kern="1200" dirty="0"/>
            <a:t>Código Orgánico de Planificación y Finanzas Públicas</a:t>
          </a:r>
          <a:endParaRPr lang="es-EC" sz="1600" kern="1200" dirty="0"/>
        </a:p>
      </dsp:txBody>
      <dsp:txXfrm>
        <a:off x="8628187" y="2714638"/>
        <a:ext cx="1238253" cy="1238253"/>
      </dsp:txXfrm>
    </dsp:sp>
    <dsp:sp modelId="{F348AB33-7954-4D7B-BF2A-DE4E4603C9A2}">
      <dsp:nvSpPr>
        <dsp:cNvPr id="0" name=""/>
        <dsp:cNvSpPr/>
      </dsp:nvSpPr>
      <dsp:spPr>
        <a:xfrm rot="5271642">
          <a:off x="6682992" y="4189871"/>
          <a:ext cx="304919" cy="595392"/>
        </a:xfrm>
        <a:prstGeom prst="rightArrow">
          <a:avLst>
            <a:gd name="adj1" fmla="val 60000"/>
            <a:gd name="adj2" fmla="val 50000"/>
          </a:avLst>
        </a:prstGeom>
        <a:solidFill>
          <a:schemeClr val="accent2">
            <a:hueOff val="3121013"/>
            <a:satOff val="-3893"/>
            <a:lumOff val="915"/>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C" sz="1300" kern="1200"/>
        </a:p>
      </dsp:txBody>
      <dsp:txXfrm>
        <a:off x="6727023" y="4263243"/>
        <a:ext cx="213443" cy="357236"/>
      </dsp:txXfrm>
    </dsp:sp>
    <dsp:sp modelId="{AC620FCF-AE4A-4475-8E27-D6BA833A4037}">
      <dsp:nvSpPr>
        <dsp:cNvPr id="0" name=""/>
        <dsp:cNvSpPr/>
      </dsp:nvSpPr>
      <dsp:spPr>
        <a:xfrm>
          <a:off x="5232779" y="4783478"/>
          <a:ext cx="3292868" cy="1751153"/>
        </a:xfrm>
        <a:prstGeom prst="ellipse">
          <a:avLst/>
        </a:prstGeom>
        <a:solidFill>
          <a:schemeClr val="accent2">
            <a:hueOff val="3121013"/>
            <a:satOff val="-3893"/>
            <a:lumOff val="91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s-ES" sz="2800" b="1" kern="1200" dirty="0"/>
            <a:t>Constitución</a:t>
          </a:r>
          <a:endParaRPr lang="es-EC" sz="2800" b="1" kern="1200" dirty="0"/>
        </a:p>
      </dsp:txBody>
      <dsp:txXfrm>
        <a:off x="5715008" y="5039928"/>
        <a:ext cx="2328410" cy="1238253"/>
      </dsp:txXfrm>
    </dsp:sp>
    <dsp:sp modelId="{5CA544D1-CD3D-47C0-9F16-B5FC816C6474}">
      <dsp:nvSpPr>
        <dsp:cNvPr id="0" name=""/>
        <dsp:cNvSpPr/>
      </dsp:nvSpPr>
      <dsp:spPr>
        <a:xfrm rot="10800000">
          <a:off x="5388918" y="3036069"/>
          <a:ext cx="373018" cy="595392"/>
        </a:xfrm>
        <a:prstGeom prst="rightArrow">
          <a:avLst>
            <a:gd name="adj1" fmla="val 60000"/>
            <a:gd name="adj2" fmla="val 50000"/>
          </a:avLst>
        </a:prstGeom>
        <a:solidFill>
          <a:schemeClr val="accent2">
            <a:hueOff val="4681519"/>
            <a:satOff val="-5839"/>
            <a:lumOff val="1373"/>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C" sz="1300" kern="1200"/>
        </a:p>
      </dsp:txBody>
      <dsp:txXfrm rot="10800000">
        <a:off x="5500823" y="3155147"/>
        <a:ext cx="261113" cy="357236"/>
      </dsp:txXfrm>
    </dsp:sp>
    <dsp:sp modelId="{6F7758B3-C437-45CD-BB2B-425A06D02661}">
      <dsp:nvSpPr>
        <dsp:cNvPr id="0" name=""/>
        <dsp:cNvSpPr/>
      </dsp:nvSpPr>
      <dsp:spPr>
        <a:xfrm>
          <a:off x="3461813" y="2458188"/>
          <a:ext cx="1751153" cy="1751153"/>
        </a:xfrm>
        <a:prstGeom prst="ellipse">
          <a:avLst/>
        </a:prstGeom>
        <a:solidFill>
          <a:schemeClr val="accent2">
            <a:hueOff val="4681519"/>
            <a:satOff val="-5839"/>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ES" sz="1600" kern="1200" dirty="0"/>
            <a:t>COOTAD</a:t>
          </a:r>
          <a:endParaRPr lang="es-EC" sz="1600" kern="1200" dirty="0"/>
        </a:p>
      </dsp:txBody>
      <dsp:txXfrm>
        <a:off x="3718263" y="2714638"/>
        <a:ext cx="1238253" cy="12382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396163" y="1499"/>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kern="1200" dirty="0"/>
            <a:t>1.- Los presupuestos participativos están  amparados desde la Carta Fundamental, y por las leyes. Se entiende como un mecanismo de participación en la toma de decisiones respecto a los recursos públicos.</a:t>
          </a:r>
        </a:p>
        <a:p>
          <a:pPr marL="0" lvl="0" indent="0" algn="ctr" defTabSz="889000">
            <a:lnSpc>
              <a:spcPct val="90000"/>
            </a:lnSpc>
            <a:spcBef>
              <a:spcPct val="0"/>
            </a:spcBef>
            <a:spcAft>
              <a:spcPct val="35000"/>
            </a:spcAft>
            <a:buNone/>
          </a:pPr>
          <a:r>
            <a:rPr lang="es-ES" sz="2000" kern="1200" dirty="0"/>
            <a:t>Estos se aplican únicamente en los GAD, pero no  se evidencia una propuesta para que se note la participación en el PGE.</a:t>
          </a:r>
          <a:endParaRPr lang="es-EC" sz="2000" kern="1200" dirty="0"/>
        </a:p>
      </dsp:txBody>
      <dsp:txXfrm rot="10800000">
        <a:off x="3013014" y="1499"/>
        <a:ext cx="6447282" cy="2467405"/>
      </dsp:txXfrm>
    </dsp:sp>
    <dsp:sp modelId="{B483FAFB-2702-49EA-9CB3-80FC12835910}">
      <dsp:nvSpPr>
        <dsp:cNvPr id="0" name=""/>
        <dsp:cNvSpPr/>
      </dsp:nvSpPr>
      <dsp:spPr>
        <a:xfrm>
          <a:off x="1162460" y="1499"/>
          <a:ext cx="2467405" cy="2467405"/>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4E196DF-DFC4-4DA0-BDE8-811EC67B89BC}">
      <dsp:nvSpPr>
        <dsp:cNvPr id="0" name=""/>
        <dsp:cNvSpPr/>
      </dsp:nvSpPr>
      <dsp:spPr>
        <a:xfrm rot="10800000">
          <a:off x="2502706" y="3206941"/>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kern="1200" dirty="0">
              <a:solidFill>
                <a:srgbClr val="1F497D">
                  <a:hueOff val="0"/>
                  <a:satOff val="0"/>
                  <a:lumOff val="0"/>
                  <a:alphaOff val="0"/>
                </a:srgbClr>
              </a:solidFill>
              <a:latin typeface="Calibri"/>
              <a:ea typeface="+mn-ea"/>
              <a:cs typeface="+mn-cs"/>
            </a:rPr>
            <a:t>2.- El COOTAD manda en su artículo 215 a que el presupuesto debe realizarse participativamente, este a su vez tiene relación con el PDOTS y  los POA.</a:t>
          </a:r>
          <a:endParaRPr lang="es-EC" sz="2000" kern="1200" dirty="0">
            <a:solidFill>
              <a:srgbClr val="1F497D">
                <a:hueOff val="0"/>
                <a:satOff val="0"/>
                <a:lumOff val="0"/>
                <a:alphaOff val="0"/>
              </a:srgbClr>
            </a:solidFill>
            <a:latin typeface="Calibri"/>
            <a:ea typeface="+mn-ea"/>
            <a:cs typeface="+mn-cs"/>
          </a:endParaRPr>
        </a:p>
      </dsp:txBody>
      <dsp:txXfrm rot="10800000">
        <a:off x="3119557" y="3206941"/>
        <a:ext cx="6447282" cy="2467405"/>
      </dsp:txXfrm>
    </dsp:sp>
    <dsp:sp modelId="{1B34DACC-88F1-42D8-A9A4-0963842B86C2}">
      <dsp:nvSpPr>
        <dsp:cNvPr id="0" name=""/>
        <dsp:cNvSpPr/>
      </dsp:nvSpPr>
      <dsp:spPr>
        <a:xfrm>
          <a:off x="1232146" y="3299488"/>
          <a:ext cx="2388916" cy="2139610"/>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970444" y="498912"/>
          <a:ext cx="6579957" cy="1437138"/>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48967"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kern="1200" dirty="0"/>
            <a:t>En cuanto a la reforma de los artículos 67 y 68 del proyecto a la LOPC, no hay observaciones. Consideramos que cualquier ampliación al derecho de participación es correcta.</a:t>
          </a:r>
          <a:endParaRPr lang="es-EC" sz="2000" kern="1200" dirty="0"/>
        </a:p>
      </dsp:txBody>
      <dsp:txXfrm rot="10800000">
        <a:off x="3329728" y="498912"/>
        <a:ext cx="6220673" cy="1437138"/>
      </dsp:txXfrm>
    </dsp:sp>
    <dsp:sp modelId="{B483FAFB-2702-49EA-9CB3-80FC12835910}">
      <dsp:nvSpPr>
        <dsp:cNvPr id="0" name=""/>
        <dsp:cNvSpPr/>
      </dsp:nvSpPr>
      <dsp:spPr>
        <a:xfrm>
          <a:off x="1655949" y="439151"/>
          <a:ext cx="2202087" cy="1995555"/>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772CD5D5-2519-4E64-B4C3-EB07522896AC}">
      <dsp:nvSpPr>
        <dsp:cNvPr id="0" name=""/>
        <dsp:cNvSpPr/>
      </dsp:nvSpPr>
      <dsp:spPr>
        <a:xfrm rot="10800000">
          <a:off x="2519105" y="2842041"/>
          <a:ext cx="7064133" cy="2832302"/>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48967" tIns="91440" rIns="170688" bIns="91440" numCol="1" spcCol="1270" anchor="ctr" anchorCtr="0">
          <a:noAutofit/>
        </a:bodyPr>
        <a:lstStyle/>
        <a:p>
          <a:pPr marL="0" lvl="0" indent="0" algn="ctr" defTabSz="1066800">
            <a:lnSpc>
              <a:spcPct val="90000"/>
            </a:lnSpc>
            <a:spcBef>
              <a:spcPct val="0"/>
            </a:spcBef>
            <a:spcAft>
              <a:spcPct val="35000"/>
            </a:spcAft>
            <a:buNone/>
          </a:pPr>
          <a:r>
            <a:rPr lang="es-ES" sz="2400" b="0" i="0" kern="1200" dirty="0">
              <a:solidFill>
                <a:srgbClr val="1F497D">
                  <a:hueOff val="0"/>
                  <a:satOff val="0"/>
                  <a:lumOff val="0"/>
                  <a:alphaOff val="0"/>
                </a:srgbClr>
              </a:solidFill>
              <a:latin typeface="Calibri"/>
              <a:ea typeface="+mn-ea"/>
              <a:cs typeface="+mn-cs"/>
            </a:rPr>
            <a:t>La reforma al Art. 69 agrega al título la palabra “planes de vida”.</a:t>
          </a:r>
        </a:p>
        <a:p>
          <a:pPr marL="0" lvl="0" indent="0" algn="ctr" defTabSz="1066800">
            <a:lnSpc>
              <a:spcPct val="90000"/>
            </a:lnSpc>
            <a:spcBef>
              <a:spcPct val="0"/>
            </a:spcBef>
            <a:spcAft>
              <a:spcPct val="35000"/>
            </a:spcAft>
            <a:buNone/>
          </a:pPr>
          <a:endParaRPr lang="es-ES" sz="2400" b="0" i="0" kern="1200" dirty="0">
            <a:solidFill>
              <a:srgbClr val="1F497D">
                <a:hueOff val="0"/>
                <a:satOff val="0"/>
                <a:lumOff val="0"/>
                <a:alphaOff val="0"/>
              </a:srgbClr>
            </a:solidFill>
            <a:latin typeface="Calibri"/>
            <a:ea typeface="+mn-ea"/>
            <a:cs typeface="+mn-cs"/>
          </a:endParaRPr>
        </a:p>
        <a:p>
          <a:pPr marL="0" lvl="0" indent="0" algn="ctr" defTabSz="1066800">
            <a:lnSpc>
              <a:spcPct val="90000"/>
            </a:lnSpc>
            <a:spcBef>
              <a:spcPct val="0"/>
            </a:spcBef>
            <a:spcAft>
              <a:spcPct val="35000"/>
            </a:spcAft>
            <a:buNone/>
          </a:pPr>
          <a:r>
            <a:rPr lang="es-EC" sz="2400" b="0" i="0" kern="1200" dirty="0"/>
            <a:t>“Planes de vida” </a:t>
          </a:r>
          <a:r>
            <a:rPr lang="es-EC" sz="2400" b="0" i="0" kern="1200" dirty="0">
              <a:sym typeface="Wingdings" panose="05000000000000000000" pitchFamily="2" charset="2"/>
            </a:rPr>
            <a:t> concepto que requiere aclaración.</a:t>
          </a:r>
          <a:endParaRPr lang="es-EC" sz="2400" b="0" i="0" kern="1200" dirty="0"/>
        </a:p>
      </dsp:txBody>
      <dsp:txXfrm rot="10800000">
        <a:off x="3227180" y="2842041"/>
        <a:ext cx="6356058" cy="2832302"/>
      </dsp:txXfrm>
    </dsp:sp>
    <dsp:sp modelId="{1E88E440-CD3C-4B56-A789-2F03E7CA0326}">
      <dsp:nvSpPr>
        <dsp:cNvPr id="0" name=""/>
        <dsp:cNvSpPr/>
      </dsp:nvSpPr>
      <dsp:spPr>
        <a:xfrm>
          <a:off x="1071236" y="2841531"/>
          <a:ext cx="2832302" cy="283230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408563" y="1649"/>
          <a:ext cx="9636934" cy="5074548"/>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2011" tIns="68580" rIns="128016" bIns="68580" numCol="1" spcCol="1270" anchor="ctr" anchorCtr="0">
          <a:noAutofit/>
        </a:bodyPr>
        <a:lstStyle/>
        <a:p>
          <a:pPr marL="0" lvl="0" indent="0" algn="ctr" defTabSz="800100">
            <a:lnSpc>
              <a:spcPct val="90000"/>
            </a:lnSpc>
            <a:spcBef>
              <a:spcPct val="0"/>
            </a:spcBef>
            <a:spcAft>
              <a:spcPct val="35000"/>
            </a:spcAft>
            <a:buNone/>
          </a:pPr>
          <a:endParaRPr lang="es-EC" sz="1800" kern="1200" dirty="0"/>
        </a:p>
        <a:p>
          <a:pPr marL="0" lvl="0" indent="0" algn="ctr" defTabSz="800100">
            <a:lnSpc>
              <a:spcPct val="90000"/>
            </a:lnSpc>
            <a:spcBef>
              <a:spcPct val="0"/>
            </a:spcBef>
            <a:spcAft>
              <a:spcPct val="35000"/>
            </a:spcAft>
            <a:buNone/>
          </a:pPr>
          <a:r>
            <a:rPr lang="es-EC" sz="1800" kern="1200" dirty="0"/>
            <a:t>- Se burocratiza el derecho a la participación ciudadana. (Registro en el CPCCS)</a:t>
          </a:r>
        </a:p>
        <a:p>
          <a:pPr marL="0" lvl="0" indent="0" algn="ctr" defTabSz="800100">
            <a:lnSpc>
              <a:spcPct val="90000"/>
            </a:lnSpc>
            <a:spcBef>
              <a:spcPct val="0"/>
            </a:spcBef>
            <a:spcAft>
              <a:spcPct val="35000"/>
            </a:spcAft>
            <a:buNone/>
          </a:pPr>
          <a:endParaRPr lang="es-EC" sz="1800" kern="1200" dirty="0"/>
        </a:p>
        <a:p>
          <a:pPr marL="0" lvl="0" indent="0" algn="ctr" defTabSz="800100">
            <a:lnSpc>
              <a:spcPct val="90000"/>
            </a:lnSpc>
            <a:spcBef>
              <a:spcPct val="0"/>
            </a:spcBef>
            <a:spcAft>
              <a:spcPct val="35000"/>
            </a:spcAft>
            <a:buNone/>
          </a:pPr>
          <a:r>
            <a:rPr lang="es-EC" sz="1800" kern="1200" dirty="0"/>
            <a:t>- No se establece obligación de publicidad y difusión a la ciudadanía.</a:t>
          </a:r>
        </a:p>
        <a:p>
          <a:pPr marL="0" lvl="0" indent="0" algn="ctr" defTabSz="800100">
            <a:lnSpc>
              <a:spcPct val="90000"/>
            </a:lnSpc>
            <a:spcBef>
              <a:spcPct val="0"/>
            </a:spcBef>
            <a:spcAft>
              <a:spcPct val="35000"/>
            </a:spcAft>
            <a:buNone/>
          </a:pPr>
          <a:endParaRPr lang="es-EC" sz="1800" kern="1200" dirty="0"/>
        </a:p>
        <a:p>
          <a:pPr marL="0" lvl="0" indent="0" algn="ctr" defTabSz="800100">
            <a:lnSpc>
              <a:spcPct val="90000"/>
            </a:lnSpc>
            <a:spcBef>
              <a:spcPct val="0"/>
            </a:spcBef>
            <a:spcAft>
              <a:spcPct val="35000"/>
            </a:spcAft>
            <a:buNone/>
          </a:pPr>
          <a:r>
            <a:rPr lang="es-EC" sz="1800" kern="1200" dirty="0"/>
            <a:t>- No se debe exigir que las organizaciones sociales que participen tengan objeto social o experiencia de “alta relevancia”.</a:t>
          </a:r>
        </a:p>
        <a:p>
          <a:pPr marL="0" lvl="0" indent="0" algn="ctr" defTabSz="800100">
            <a:lnSpc>
              <a:spcPct val="90000"/>
            </a:lnSpc>
            <a:spcBef>
              <a:spcPct val="0"/>
            </a:spcBef>
            <a:spcAft>
              <a:spcPct val="35000"/>
            </a:spcAft>
            <a:buNone/>
          </a:pPr>
          <a:endParaRPr lang="es-EC" sz="1800" kern="1200" dirty="0"/>
        </a:p>
        <a:p>
          <a:pPr marL="0" lvl="0" indent="0" algn="ctr" defTabSz="800100">
            <a:lnSpc>
              <a:spcPct val="90000"/>
            </a:lnSpc>
            <a:spcBef>
              <a:spcPct val="0"/>
            </a:spcBef>
            <a:spcAft>
              <a:spcPct val="35000"/>
            </a:spcAft>
            <a:buNone/>
          </a:pPr>
          <a:r>
            <a:rPr lang="es-EC" sz="1800" kern="1200" dirty="0"/>
            <a:t>- Se debe aclarar el concepto de “planes de vida”.</a:t>
          </a:r>
        </a:p>
        <a:p>
          <a:pPr marL="0" lvl="0" indent="0" algn="ctr" defTabSz="800100">
            <a:lnSpc>
              <a:spcPct val="90000"/>
            </a:lnSpc>
            <a:spcBef>
              <a:spcPct val="0"/>
            </a:spcBef>
            <a:spcAft>
              <a:spcPct val="35000"/>
            </a:spcAft>
            <a:buNone/>
          </a:pPr>
          <a:endParaRPr lang="es-EC" sz="1800" kern="1200" dirty="0"/>
        </a:p>
        <a:p>
          <a:pPr marL="0" lvl="0" indent="0" algn="ctr" defTabSz="800100">
            <a:lnSpc>
              <a:spcPct val="90000"/>
            </a:lnSpc>
            <a:spcBef>
              <a:spcPct val="0"/>
            </a:spcBef>
            <a:spcAft>
              <a:spcPct val="35000"/>
            </a:spcAft>
            <a:buNone/>
          </a:pPr>
          <a:r>
            <a:rPr lang="es-EC" sz="1800" kern="1200" dirty="0"/>
            <a:t>- La SOT y el CPCCS no tienen competencia en materia de construcción, ejecución de presupuesto.</a:t>
          </a:r>
        </a:p>
        <a:p>
          <a:pPr marL="0" lvl="0" indent="0" algn="ctr" defTabSz="800100">
            <a:lnSpc>
              <a:spcPct val="90000"/>
            </a:lnSpc>
            <a:spcBef>
              <a:spcPct val="0"/>
            </a:spcBef>
            <a:spcAft>
              <a:spcPct val="35000"/>
            </a:spcAft>
            <a:buNone/>
          </a:pPr>
          <a:endParaRPr lang="es-EC" sz="1800" kern="1200" dirty="0"/>
        </a:p>
        <a:p>
          <a:pPr marL="0" lvl="0" indent="0" algn="ctr" defTabSz="800100">
            <a:lnSpc>
              <a:spcPct val="90000"/>
            </a:lnSpc>
            <a:spcBef>
              <a:spcPct val="0"/>
            </a:spcBef>
            <a:spcAft>
              <a:spcPct val="35000"/>
            </a:spcAft>
            <a:buNone/>
          </a:pPr>
          <a:r>
            <a:rPr lang="es-EC" sz="1800" kern="1200" dirty="0"/>
            <a:t>- El ente rector de la planificación nacional solo podrá ser responsable de la ejecución del presupuesto del Estado Central.</a:t>
          </a:r>
        </a:p>
        <a:p>
          <a:pPr marL="0" lvl="0" indent="0" algn="ctr" defTabSz="800100">
            <a:lnSpc>
              <a:spcPct val="90000"/>
            </a:lnSpc>
            <a:spcBef>
              <a:spcPct val="0"/>
            </a:spcBef>
            <a:spcAft>
              <a:spcPct val="35000"/>
            </a:spcAft>
            <a:buNone/>
          </a:pPr>
          <a:endParaRPr lang="es-EC" sz="2000" kern="1200" dirty="0"/>
        </a:p>
        <a:p>
          <a:pPr marL="0" lvl="0" indent="0" algn="ctr" defTabSz="800100">
            <a:lnSpc>
              <a:spcPct val="90000"/>
            </a:lnSpc>
            <a:spcBef>
              <a:spcPct val="0"/>
            </a:spcBef>
            <a:spcAft>
              <a:spcPct val="35000"/>
            </a:spcAft>
            <a:buNone/>
          </a:pPr>
          <a:r>
            <a:rPr lang="es-ES" sz="2000" kern="1200" dirty="0"/>
            <a:t> </a:t>
          </a:r>
          <a:endParaRPr lang="es-EC" sz="2000" kern="1200" dirty="0"/>
        </a:p>
      </dsp:txBody>
      <dsp:txXfrm rot="10800000">
        <a:off x="1677200" y="1649"/>
        <a:ext cx="8368297" cy="5074548"/>
      </dsp:txXfrm>
    </dsp:sp>
    <dsp:sp modelId="{B483FAFB-2702-49EA-9CB3-80FC12835910}">
      <dsp:nvSpPr>
        <dsp:cNvPr id="0" name=""/>
        <dsp:cNvSpPr/>
      </dsp:nvSpPr>
      <dsp:spPr>
        <a:xfrm>
          <a:off x="0" y="663991"/>
          <a:ext cx="3179362" cy="317936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flipV="1">
          <a:off x="2288681" y="359307"/>
          <a:ext cx="6846653" cy="309683"/>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3457" tIns="68580" rIns="128016" bIns="68580" numCol="1" spcCol="1270" anchor="ctr" anchorCtr="0">
          <a:noAutofit/>
        </a:bodyPr>
        <a:lstStyle/>
        <a:p>
          <a:pPr marL="0" lvl="0" indent="0" algn="ctr" defTabSz="800100">
            <a:lnSpc>
              <a:spcPct val="90000"/>
            </a:lnSpc>
            <a:spcBef>
              <a:spcPct val="0"/>
            </a:spcBef>
            <a:spcAft>
              <a:spcPct val="35000"/>
            </a:spcAft>
            <a:buNone/>
          </a:pPr>
          <a:r>
            <a:rPr lang="es-ES" sz="1800" kern="1200" dirty="0"/>
            <a:t>Reforma al Art. 71 de la LOPC</a:t>
          </a:r>
        </a:p>
      </dsp:txBody>
      <dsp:txXfrm rot="10800000">
        <a:off x="2366102" y="359307"/>
        <a:ext cx="6769232" cy="309683"/>
      </dsp:txXfrm>
    </dsp:sp>
    <dsp:sp modelId="{B483FAFB-2702-49EA-9CB3-80FC12835910}">
      <dsp:nvSpPr>
        <dsp:cNvPr id="0" name=""/>
        <dsp:cNvSpPr/>
      </dsp:nvSpPr>
      <dsp:spPr>
        <a:xfrm>
          <a:off x="1145207" y="44632"/>
          <a:ext cx="2071460" cy="2071460"/>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0F0CC65-C9A1-46FD-AFB9-5A10B5F7FCCC}">
      <dsp:nvSpPr>
        <dsp:cNvPr id="0" name=""/>
        <dsp:cNvSpPr/>
      </dsp:nvSpPr>
      <dsp:spPr>
        <a:xfrm rot="10800000">
          <a:off x="2033061" y="1495395"/>
          <a:ext cx="7067800" cy="249946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3457" tIns="68580" rIns="128016" bIns="68580" numCol="1" spcCol="1270" anchor="ctr" anchorCtr="0">
          <a:noAutofit/>
        </a:bodyPr>
        <a:lstStyle/>
        <a:p>
          <a:pPr marL="0" lvl="0" indent="0" algn="l" defTabSz="800100">
            <a:lnSpc>
              <a:spcPct val="90000"/>
            </a:lnSpc>
            <a:spcBef>
              <a:spcPct val="0"/>
            </a:spcBef>
            <a:spcAft>
              <a:spcPct val="35000"/>
            </a:spcAft>
            <a:buNone/>
          </a:pPr>
          <a:r>
            <a:rPr lang="es-ES" sz="1800" b="0" kern="1200" dirty="0"/>
            <a:t>Observaciones:</a:t>
          </a:r>
          <a:r>
            <a:rPr lang="es-ES" sz="1800" b="0" kern="1200" baseline="0" dirty="0"/>
            <a:t> la transparencia es un eje transversal si esta no se asume con responsabilidad puede generarse acciones políticas más que técnicas, es necesario por lo tanto que esta reforma no sea subjetiva al indicar de plano “</a:t>
          </a:r>
          <a:r>
            <a:rPr lang="es-ES" sz="1800" b="0" i="1" kern="1200" baseline="0" dirty="0"/>
            <a:t>razones por las cuales no se  priorizarán la realización de obras.. Etc..”</a:t>
          </a:r>
          <a:endParaRPr lang="es-EC" sz="1800" b="0" i="1" kern="1200" dirty="0"/>
        </a:p>
      </dsp:txBody>
      <dsp:txXfrm rot="10800000">
        <a:off x="2657927" y="1495395"/>
        <a:ext cx="6442934" cy="2499465"/>
      </dsp:txXfrm>
    </dsp:sp>
    <dsp:sp modelId="{CABD209D-EE68-4C48-B330-F6D2B377E2C5}">
      <dsp:nvSpPr>
        <dsp:cNvPr id="0" name=""/>
        <dsp:cNvSpPr/>
      </dsp:nvSpPr>
      <dsp:spPr>
        <a:xfrm>
          <a:off x="1151381" y="2904941"/>
          <a:ext cx="2071460" cy="2071460"/>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158406" y="800"/>
          <a:ext cx="6632543" cy="1951212"/>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60430" tIns="76200" rIns="142240" bIns="76200" numCol="1" spcCol="1270" anchor="ctr" anchorCtr="0">
          <a:noAutofit/>
        </a:bodyPr>
        <a:lstStyle/>
        <a:p>
          <a:pPr marL="0" lvl="0" indent="0" algn="ctr" defTabSz="889000">
            <a:lnSpc>
              <a:spcPct val="90000"/>
            </a:lnSpc>
            <a:spcBef>
              <a:spcPct val="0"/>
            </a:spcBef>
            <a:spcAft>
              <a:spcPct val="35000"/>
            </a:spcAft>
            <a:buNone/>
          </a:pPr>
          <a:r>
            <a:rPr lang="es-EC" sz="2000" kern="1200" dirty="0"/>
            <a:t>-Se</a:t>
          </a:r>
          <a:r>
            <a:rPr lang="es-EC" sz="2000" kern="1200" baseline="0" dirty="0"/>
            <a:t> debe implementar mecanismos de GOBIERNO ABIERTO o datos abiertos, permitiendo que los ciudadanos hagan seguimiento de la ejecución del presupuesto</a:t>
          </a:r>
          <a:r>
            <a:rPr lang="es-EC" sz="1800" kern="1200" baseline="0" dirty="0"/>
            <a:t>.</a:t>
          </a:r>
          <a:endParaRPr lang="es-EC" sz="1800" kern="1200" dirty="0"/>
        </a:p>
      </dsp:txBody>
      <dsp:txXfrm rot="10800000">
        <a:off x="2646209" y="800"/>
        <a:ext cx="6144740" cy="1951212"/>
      </dsp:txXfrm>
    </dsp:sp>
    <dsp:sp modelId="{B483FAFB-2702-49EA-9CB3-80FC12835910}">
      <dsp:nvSpPr>
        <dsp:cNvPr id="0" name=""/>
        <dsp:cNvSpPr/>
      </dsp:nvSpPr>
      <dsp:spPr>
        <a:xfrm>
          <a:off x="1124907" y="41776"/>
          <a:ext cx="1951212" cy="195121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0F0CC65-C9A1-46FD-AFB9-5A10B5F7FCCC}">
      <dsp:nvSpPr>
        <dsp:cNvPr id="0" name=""/>
        <dsp:cNvSpPr/>
      </dsp:nvSpPr>
      <dsp:spPr>
        <a:xfrm rot="10800000">
          <a:off x="1997799" y="2535265"/>
          <a:ext cx="6846774" cy="2354371"/>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60430" tIns="76200" rIns="142240" bIns="76200" numCol="1" spcCol="1270" anchor="ctr" anchorCtr="0">
          <a:noAutofit/>
        </a:bodyPr>
        <a:lstStyle/>
        <a:p>
          <a:pPr marL="0" lvl="0" indent="0" algn="l" defTabSz="889000">
            <a:lnSpc>
              <a:spcPct val="90000"/>
            </a:lnSpc>
            <a:spcBef>
              <a:spcPct val="0"/>
            </a:spcBef>
            <a:spcAft>
              <a:spcPct val="35000"/>
            </a:spcAft>
            <a:buNone/>
          </a:pPr>
          <a:r>
            <a:rPr lang="es-EC" sz="2000" b="0" i="0" kern="1200" dirty="0"/>
            <a:t>Un ejemplo de la aplicación es el GAD provincial del Carchi que ha implementado “gobierno por resultados” y una app llamada “Mi territorio”.</a:t>
          </a:r>
        </a:p>
      </dsp:txBody>
      <dsp:txXfrm rot="10800000">
        <a:off x="2586392" y="2535265"/>
        <a:ext cx="6258181" cy="2354371"/>
      </dsp:txXfrm>
    </dsp:sp>
    <dsp:sp modelId="{CABD209D-EE68-4C48-B330-F6D2B377E2C5}">
      <dsp:nvSpPr>
        <dsp:cNvPr id="0" name=""/>
        <dsp:cNvSpPr/>
      </dsp:nvSpPr>
      <dsp:spPr>
        <a:xfrm>
          <a:off x="1129242" y="2736044"/>
          <a:ext cx="1951212" cy="1951212"/>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6400" cy="496967"/>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49688" y="1"/>
            <a:ext cx="2946400" cy="496967"/>
          </a:xfrm>
          <a:prstGeom prst="rect">
            <a:avLst/>
          </a:prstGeom>
        </p:spPr>
        <p:txBody>
          <a:bodyPr vert="horz" lIns="91440" tIns="45720" rIns="91440" bIns="45720" rtlCol="0"/>
          <a:lstStyle>
            <a:lvl1pPr algn="r">
              <a:defRPr sz="1200"/>
            </a:lvl1pPr>
          </a:lstStyle>
          <a:p>
            <a:fld id="{767DA39C-89A8-4105-916F-A258935D15EC}" type="datetimeFigureOut">
              <a:rPr lang="es-EC" smtClean="0"/>
              <a:t>4/5/2022</a:t>
            </a:fld>
            <a:endParaRPr lang="es-EC"/>
          </a:p>
        </p:txBody>
      </p:sp>
      <p:sp>
        <p:nvSpPr>
          <p:cNvPr id="4" name="Marcador de imagen de diapositiva 3"/>
          <p:cNvSpPr>
            <a:spLocks noGrp="1" noRot="1" noChangeAspect="1"/>
          </p:cNvSpPr>
          <p:nvPr>
            <p:ph type="sldImg" idx="2"/>
          </p:nvPr>
        </p:nvSpPr>
        <p:spPr>
          <a:xfrm>
            <a:off x="422275" y="1243013"/>
            <a:ext cx="5953125" cy="3349625"/>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79452" y="4777554"/>
            <a:ext cx="5438775" cy="39090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9431261"/>
            <a:ext cx="2946400" cy="49696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49688" y="9431261"/>
            <a:ext cx="2946400" cy="496967"/>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10"/>
          </p:nvPr>
        </p:nvSpPr>
        <p:spPr/>
        <p:txBody>
          <a:bodyPr/>
          <a:lstStyle/>
          <a:p>
            <a:fld id="{8BFA0138-A757-4A68-B4EC-5BF5CD7FCCA1}" type="slidenum">
              <a:rPr lang="es-EC" smtClean="0"/>
              <a:t>1</a:t>
            </a:fld>
            <a:endParaRPr lang="es-EC"/>
          </a:p>
        </p:txBody>
      </p:sp>
    </p:spTree>
    <p:extLst>
      <p:ext uri="{BB962C8B-B14F-4D97-AF65-F5344CB8AC3E}">
        <p14:creationId xmlns:p14="http://schemas.microsoft.com/office/powerpoint/2010/main" val="104942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sv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872226" y="988142"/>
            <a:ext cx="8447548" cy="6939400"/>
          </a:xfrm>
          <a:prstGeom prst="rect">
            <a:avLst/>
          </a:prstGeom>
          <a:noFill/>
        </p:spPr>
        <p:txBody>
          <a:bodyPr wrap="square" rtlCol="0">
            <a:spAutoFit/>
          </a:bodyPr>
          <a:lstStyle/>
          <a:p>
            <a:pPr algn="ctr">
              <a:lnSpc>
                <a:spcPct val="107000"/>
              </a:lnSpc>
              <a:spcAft>
                <a:spcPts val="800"/>
              </a:spcAft>
            </a:pPr>
            <a:r>
              <a:rPr lang="es-EC" sz="32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OBSERVACIONES Y PROPUESTAS DEL CONSORCIO DE GOBIERNOS AUTÓNOMOS PROVINCIALES DEL ECUADOR (CONGOPE) AL PROYECTO DE LEY ORGÁNICA REFORMATORIA A LA LEY ORGÁNICA DE PARTICIPACIÓN CIUDADANA PARA LA GESTIÓN DEMOCRÁTICA DE LOS PRESUPUESTOS PARTICIPATIVOS</a:t>
            </a:r>
            <a:endParaRPr lang="es-EC"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EC" sz="3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3200" dirty="0">
                <a:effectLst/>
                <a:latin typeface="Arial" panose="020B0604020202020204" pitchFamily="34" charset="0"/>
                <a:ea typeface="Calibri" panose="020F0502020204030204" pitchFamily="34" charset="0"/>
                <a:cs typeface="Times New Roman" panose="02020603050405020304" pitchFamily="18" charset="0"/>
              </a:rPr>
              <a:t> </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EC" sz="4400" b="1" dirty="0">
              <a:latin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2"/>
          </p:nvPr>
        </p:nvSpPr>
        <p:spPr/>
        <p:txBody>
          <a:bodyPr/>
          <a:lstStyle/>
          <a:p>
            <a:fld id="{BDE63F06-3C93-49E2-8547-149B7A371BF0}" type="slidenum">
              <a:rPr lang="es-EC" smtClean="0"/>
              <a:pPr/>
              <a:t>1</a:t>
            </a:fld>
            <a:endParaRPr lang="es-EC" dirty="0"/>
          </a:p>
        </p:txBody>
      </p:sp>
    </p:spTree>
    <p:extLst>
      <p:ext uri="{BB962C8B-B14F-4D97-AF65-F5344CB8AC3E}">
        <p14:creationId xmlns:p14="http://schemas.microsoft.com/office/powerpoint/2010/main" val="837172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10</a:t>
            </a:fld>
            <a:endParaRPr lang="es-EC"/>
          </a:p>
        </p:txBody>
      </p:sp>
      <p:pic>
        <p:nvPicPr>
          <p:cNvPr id="3" name="Imagen 2" descr="Logotipo, nombre de la empresa&#10;&#10;Descripción generada automáticamente">
            <a:extLst>
              <a:ext uri="{FF2B5EF4-FFF2-40B4-BE49-F238E27FC236}">
                <a16:creationId xmlns:a16="http://schemas.microsoft.com/office/drawing/2014/main" id="{F910C522-6836-6F74-BE18-0722D41216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7316" y="457200"/>
            <a:ext cx="5206179" cy="5943600"/>
          </a:xfrm>
          <a:prstGeom prst="rect">
            <a:avLst/>
          </a:prstGeom>
        </p:spPr>
      </p:pic>
    </p:spTree>
    <p:extLst>
      <p:ext uri="{BB962C8B-B14F-4D97-AF65-F5344CB8AC3E}">
        <p14:creationId xmlns:p14="http://schemas.microsoft.com/office/powerpoint/2010/main" val="3737978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11</a:t>
            </a:fld>
            <a:endParaRPr lang="es-EC"/>
          </a:p>
        </p:txBody>
      </p:sp>
      <p:pic>
        <p:nvPicPr>
          <p:cNvPr id="3" name="Imagen 2" descr="Gráfico, Gráfico de barras&#10;&#10;Descripción generada automáticamente con confianza media">
            <a:extLst>
              <a:ext uri="{FF2B5EF4-FFF2-40B4-BE49-F238E27FC236}">
                <a16:creationId xmlns:a16="http://schemas.microsoft.com/office/drawing/2014/main" id="{0509FB28-B039-D170-CBA0-9AE78C9CAD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064" y="1138244"/>
            <a:ext cx="10323871" cy="5400675"/>
          </a:xfrm>
          <a:prstGeom prst="rect">
            <a:avLst/>
          </a:prstGeom>
        </p:spPr>
      </p:pic>
    </p:spTree>
    <p:extLst>
      <p:ext uri="{BB962C8B-B14F-4D97-AF65-F5344CB8AC3E}">
        <p14:creationId xmlns:p14="http://schemas.microsoft.com/office/powerpoint/2010/main" val="1927997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2</a:t>
            </a:fld>
            <a:endParaRPr lang="es-EC"/>
          </a:p>
        </p:txBody>
      </p:sp>
      <p:sp>
        <p:nvSpPr>
          <p:cNvPr id="11" name="Elipse 10" descr="Banco contorno">
            <a:extLst>
              <a:ext uri="{FF2B5EF4-FFF2-40B4-BE49-F238E27FC236}">
                <a16:creationId xmlns:a16="http://schemas.microsoft.com/office/drawing/2014/main" id="{821B3ED5-B296-4544-8C2F-4D21704FB541}"/>
              </a:ext>
            </a:extLst>
          </p:cNvPr>
          <p:cNvSpPr/>
          <p:nvPr/>
        </p:nvSpPr>
        <p:spPr>
          <a:xfrm>
            <a:off x="266091" y="1899139"/>
            <a:ext cx="3152358" cy="2763564"/>
          </a:xfrm>
          <a:prstGeom prst="ellipse">
            <a:avLst/>
          </a:prstGeom>
          <a: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p:spPr>
        <p:style>
          <a:lnRef idx="0">
            <a:schemeClr val="dk2">
              <a:shade val="80000"/>
              <a:hueOff val="0"/>
              <a:satOff val="0"/>
              <a:lumOff val="0"/>
              <a:alphaOff val="0"/>
            </a:schemeClr>
          </a:lnRef>
          <a:fillRef idx="1">
            <a:scrgbClr r="0" g="0" b="0"/>
          </a:fillRef>
          <a:effectRef idx="2">
            <a:schemeClr val="dk2">
              <a:tint val="40000"/>
              <a:hueOff val="0"/>
              <a:satOff val="0"/>
              <a:lumOff val="0"/>
              <a:alphaOff val="0"/>
            </a:schemeClr>
          </a:effectRef>
          <a:fontRef idx="minor">
            <a:schemeClr val="lt1">
              <a:hueOff val="0"/>
              <a:satOff val="0"/>
              <a:lumOff val="0"/>
              <a:alphaOff val="0"/>
            </a:schemeClr>
          </a:fontRef>
        </p:style>
      </p:sp>
      <p:graphicFrame>
        <p:nvGraphicFramePr>
          <p:cNvPr id="3" name="Diagrama 2">
            <a:extLst>
              <a:ext uri="{FF2B5EF4-FFF2-40B4-BE49-F238E27FC236}">
                <a16:creationId xmlns:a16="http://schemas.microsoft.com/office/drawing/2014/main" id="{596DD50C-9206-4F7B-A780-EE5E1698850F}"/>
              </a:ext>
            </a:extLst>
          </p:cNvPr>
          <p:cNvGraphicFramePr/>
          <p:nvPr>
            <p:extLst>
              <p:ext uri="{D42A27DB-BD31-4B8C-83A1-F6EECF244321}">
                <p14:modId xmlns:p14="http://schemas.microsoft.com/office/powerpoint/2010/main" val="1848103154"/>
              </p:ext>
            </p:extLst>
          </p:nvPr>
        </p:nvGraphicFramePr>
        <p:xfrm>
          <a:off x="0" y="136518"/>
          <a:ext cx="13584704" cy="66675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66127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558632" y="136518"/>
            <a:ext cx="3304014" cy="603816"/>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dirty="0"/>
              <a:t>PRESUPUESTOS PARTICIPATIVOS</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3</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2198926808"/>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628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4672366" y="245276"/>
            <a:ext cx="5864336" cy="801859"/>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a:bodyPr>
          <a:lstStyle/>
          <a:p>
            <a:pPr algn="ctr"/>
            <a:r>
              <a:rPr lang="en-US" dirty="0"/>
              <a:t>II.-REFORMAS  A LA LEY ORGÁNICA DE PARTICIPACIPON CIUDADANA</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4</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4021163493"/>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a:extLst>
              <a:ext uri="{FF2B5EF4-FFF2-40B4-BE49-F238E27FC236}">
                <a16:creationId xmlns:a16="http://schemas.microsoft.com/office/drawing/2014/main" id="{5394AF1A-D872-4E78-AD85-5F744DE3712F}"/>
              </a:ext>
            </a:extLst>
          </p:cNvPr>
          <p:cNvSpPr txBox="1">
            <a:spLocks/>
          </p:cNvSpPr>
          <p:nvPr/>
        </p:nvSpPr>
        <p:spPr>
          <a:xfrm>
            <a:off x="792480" y="1280160"/>
            <a:ext cx="2175803" cy="371886"/>
          </a:xfrm>
          <a:prstGeom prst="rect">
            <a:avLst/>
          </a:prstGeom>
          <a:ln w="25400" cap="flat" cmpd="sng" algn="ctr">
            <a:solidFill>
              <a:schemeClr val="accent2"/>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fontScale="92500" lnSpcReduction="10000"/>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dirty="0"/>
              <a:t>1.-OBSERVACIONES</a:t>
            </a:r>
          </a:p>
        </p:txBody>
      </p:sp>
    </p:spTree>
    <p:extLst>
      <p:ext uri="{BB962C8B-B14F-4D97-AF65-F5344CB8AC3E}">
        <p14:creationId xmlns:p14="http://schemas.microsoft.com/office/powerpoint/2010/main" val="346343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6324640" y="362422"/>
            <a:ext cx="4220457" cy="727671"/>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fontScale="90000"/>
          </a:bodyPr>
          <a:lstStyle/>
          <a:p>
            <a:pPr algn="ctr"/>
            <a:br>
              <a:rPr lang="es-EC" sz="2000" dirty="0"/>
            </a:br>
            <a:br>
              <a:rPr lang="es-EC" sz="2000" dirty="0"/>
            </a:br>
            <a:br>
              <a:rPr lang="es-EC" sz="2000" dirty="0"/>
            </a:br>
            <a:r>
              <a:rPr lang="es-EC" sz="2000" dirty="0"/>
              <a:t>Observaciones a la reforma al Art. 70</a:t>
            </a:r>
            <a:br>
              <a:rPr lang="es-EC" sz="2000" dirty="0"/>
            </a:br>
            <a:endParaRPr lang="en-US" dirty="0"/>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5</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3396620921"/>
              </p:ext>
            </p:extLst>
          </p:nvPr>
        </p:nvGraphicFramePr>
        <p:xfrm>
          <a:off x="1106810" y="1419380"/>
          <a:ext cx="10667848" cy="5076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781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6</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651772180"/>
              </p:ext>
            </p:extLst>
          </p:nvPr>
        </p:nvGraphicFramePr>
        <p:xfrm>
          <a:off x="1464871" y="984181"/>
          <a:ext cx="10295719" cy="5191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390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7</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2941451165"/>
              </p:ext>
            </p:extLst>
          </p:nvPr>
        </p:nvGraphicFramePr>
        <p:xfrm>
          <a:off x="1892575" y="1225450"/>
          <a:ext cx="9973750" cy="4889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a:extLst>
              <a:ext uri="{FF2B5EF4-FFF2-40B4-BE49-F238E27FC236}">
                <a16:creationId xmlns:a16="http://schemas.microsoft.com/office/drawing/2014/main" id="{1D4FED37-D6F7-F851-B65C-38C90117960A}"/>
              </a:ext>
            </a:extLst>
          </p:cNvPr>
          <p:cNvSpPr>
            <a:spLocks noGrp="1"/>
          </p:cNvSpPr>
          <p:nvPr>
            <p:ph type="title"/>
          </p:nvPr>
        </p:nvSpPr>
        <p:spPr>
          <a:xfrm>
            <a:off x="7121053" y="439395"/>
            <a:ext cx="2250728" cy="607036"/>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fontScale="90000"/>
          </a:bodyPr>
          <a:lstStyle/>
          <a:p>
            <a:pPr algn="ct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br>
              <a:rPr lang="es-EC" sz="2000" dirty="0"/>
            </a:br>
            <a:r>
              <a:rPr lang="es-EC" sz="2200" dirty="0"/>
              <a:t>III.-PROPUESTAS</a:t>
            </a:r>
            <a:br>
              <a:rPr lang="es-EC" sz="2000" dirty="0"/>
            </a:br>
            <a:endParaRPr lang="en-US" dirty="0"/>
          </a:p>
        </p:txBody>
      </p:sp>
    </p:spTree>
    <p:extLst>
      <p:ext uri="{BB962C8B-B14F-4D97-AF65-F5344CB8AC3E}">
        <p14:creationId xmlns:p14="http://schemas.microsoft.com/office/powerpoint/2010/main" val="3087653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8</a:t>
            </a:fld>
            <a:endParaRPr lang="es-EC"/>
          </a:p>
        </p:txBody>
      </p:sp>
      <p:pic>
        <p:nvPicPr>
          <p:cNvPr id="4" name="Imagen 3" descr="Diagrama&#10;&#10;Descripción generada automáticamente con confianza media">
            <a:extLst>
              <a:ext uri="{FF2B5EF4-FFF2-40B4-BE49-F238E27FC236}">
                <a16:creationId xmlns:a16="http://schemas.microsoft.com/office/drawing/2014/main" id="{29589970-1443-BC02-1BD7-F1CE3F4470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5749" y="730045"/>
            <a:ext cx="4797527" cy="5397910"/>
          </a:xfrm>
          <a:prstGeom prst="rect">
            <a:avLst/>
          </a:prstGeom>
        </p:spPr>
      </p:pic>
    </p:spTree>
    <p:extLst>
      <p:ext uri="{BB962C8B-B14F-4D97-AF65-F5344CB8AC3E}">
        <p14:creationId xmlns:p14="http://schemas.microsoft.com/office/powerpoint/2010/main" val="933537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9</a:t>
            </a:fld>
            <a:endParaRPr lang="es-EC"/>
          </a:p>
        </p:txBody>
      </p:sp>
      <p:pic>
        <p:nvPicPr>
          <p:cNvPr id="8" name="Imagen 7" descr="Mapa&#10;&#10;Descripción generada automáticamente">
            <a:extLst>
              <a:ext uri="{FF2B5EF4-FFF2-40B4-BE49-F238E27FC236}">
                <a16:creationId xmlns:a16="http://schemas.microsoft.com/office/drawing/2014/main" id="{7ED1E352-4995-0C3D-F0EC-5A4AB1B648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8279" y="390832"/>
            <a:ext cx="5351411" cy="6076335"/>
          </a:xfrm>
          <a:prstGeom prst="rect">
            <a:avLst/>
          </a:prstGeom>
        </p:spPr>
      </p:pic>
    </p:spTree>
    <p:extLst>
      <p:ext uri="{BB962C8B-B14F-4D97-AF65-F5344CB8AC3E}">
        <p14:creationId xmlns:p14="http://schemas.microsoft.com/office/powerpoint/2010/main" val="14002884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5705060</TotalTime>
  <Words>490</Words>
  <Application>Microsoft Office PowerPoint</Application>
  <PresentationFormat>Panorámica</PresentationFormat>
  <Paragraphs>50</Paragraphs>
  <Slides>11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Wingdings</vt:lpstr>
      <vt:lpstr>Tema de Office</vt:lpstr>
      <vt:lpstr>Presentación de PowerPoint</vt:lpstr>
      <vt:lpstr>Presentación de PowerPoint</vt:lpstr>
      <vt:lpstr>PRESUPUESTOS PARTICIPATIVOS</vt:lpstr>
      <vt:lpstr>II.-REFORMAS  A LA LEY ORGÁNICA DE PARTICIPACIPON CIUDADANA</vt:lpstr>
      <vt:lpstr>   Observaciones a la reforma al Art. 70 </vt:lpstr>
      <vt:lpstr>Presentación de PowerPoint</vt:lpstr>
      <vt:lpstr>                              III.-PROPUESTAS </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Jaime Salazar</cp:lastModifiedBy>
  <cp:revision>801</cp:revision>
  <cp:lastPrinted>2019-01-07T20:24:05Z</cp:lastPrinted>
  <dcterms:created xsi:type="dcterms:W3CDTF">2017-07-20T22:35:52Z</dcterms:created>
  <dcterms:modified xsi:type="dcterms:W3CDTF">2022-05-04T18:26:40Z</dcterms:modified>
</cp:coreProperties>
</file>