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3" r:id="rId4"/>
    <p:sldId id="274" r:id="rId5"/>
    <p:sldId id="281" r:id="rId6"/>
    <p:sldId id="282" r:id="rId7"/>
    <p:sldId id="283" r:id="rId8"/>
    <p:sldId id="278" r:id="rId9"/>
    <p:sldId id="280" r:id="rId10"/>
    <p:sldId id="279" r:id="rId11"/>
    <p:sldId id="277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8728"/>
    <a:srgbClr val="C9A94F"/>
    <a:srgbClr val="DED3A6"/>
    <a:srgbClr val="BFBB27"/>
    <a:srgbClr val="D8B04C"/>
    <a:srgbClr val="FFC9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41" autoAdjust="0"/>
    <p:restoredTop sz="94660"/>
  </p:normalViewPr>
  <p:slideViewPr>
    <p:cSldViewPr snapToGrid="0">
      <p:cViewPr>
        <p:scale>
          <a:sx n="46" d="100"/>
          <a:sy n="46" d="100"/>
        </p:scale>
        <p:origin x="259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A145-3813-4EF0-BD81-530F3DFEB38C}" type="datetimeFigureOut">
              <a:rPr lang="es-EC" smtClean="0"/>
              <a:t>12/8/2020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607F-FAE8-42EF-A622-72451EBBF02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99390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A145-3813-4EF0-BD81-530F3DFEB38C}" type="datetimeFigureOut">
              <a:rPr lang="es-EC" smtClean="0"/>
              <a:t>12/8/2020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607F-FAE8-42EF-A622-72451EBBF02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5598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A145-3813-4EF0-BD81-530F3DFEB38C}" type="datetimeFigureOut">
              <a:rPr lang="es-EC" smtClean="0"/>
              <a:t>12/8/2020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607F-FAE8-42EF-A622-72451EBBF02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5644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A145-3813-4EF0-BD81-530F3DFEB38C}" type="datetimeFigureOut">
              <a:rPr lang="es-EC" smtClean="0"/>
              <a:t>12/8/2020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607F-FAE8-42EF-A622-72451EBBF02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9929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A145-3813-4EF0-BD81-530F3DFEB38C}" type="datetimeFigureOut">
              <a:rPr lang="es-EC" smtClean="0"/>
              <a:t>12/8/2020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607F-FAE8-42EF-A622-72451EBBF02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4932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A145-3813-4EF0-BD81-530F3DFEB38C}" type="datetimeFigureOut">
              <a:rPr lang="es-EC" smtClean="0"/>
              <a:t>12/8/2020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607F-FAE8-42EF-A622-72451EBBF02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08207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A145-3813-4EF0-BD81-530F3DFEB38C}" type="datetimeFigureOut">
              <a:rPr lang="es-EC" smtClean="0"/>
              <a:t>12/8/2020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607F-FAE8-42EF-A622-72451EBBF02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4479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A145-3813-4EF0-BD81-530F3DFEB38C}" type="datetimeFigureOut">
              <a:rPr lang="es-EC" smtClean="0"/>
              <a:t>12/8/2020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607F-FAE8-42EF-A622-72451EBBF02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8465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A145-3813-4EF0-BD81-530F3DFEB38C}" type="datetimeFigureOut">
              <a:rPr lang="es-EC" smtClean="0"/>
              <a:t>12/8/2020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607F-FAE8-42EF-A622-72451EBBF02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5502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A145-3813-4EF0-BD81-530F3DFEB38C}" type="datetimeFigureOut">
              <a:rPr lang="es-EC" smtClean="0"/>
              <a:t>12/8/2020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607F-FAE8-42EF-A622-72451EBBF02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76765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A145-3813-4EF0-BD81-530F3DFEB38C}" type="datetimeFigureOut">
              <a:rPr lang="es-EC" smtClean="0"/>
              <a:t>12/8/2020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607F-FAE8-42EF-A622-72451EBBF02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5360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DA145-3813-4EF0-BD81-530F3DFEB38C}" type="datetimeFigureOut">
              <a:rPr lang="es-EC" smtClean="0"/>
              <a:t>12/8/2020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B607F-FAE8-42EF-A622-72451EBBF02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391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32586" y="2674279"/>
            <a:ext cx="9144000" cy="1771315"/>
          </a:xfrm>
        </p:spPr>
        <p:txBody>
          <a:bodyPr>
            <a:normAutofit/>
          </a:bodyPr>
          <a:lstStyle/>
          <a:p>
            <a:r>
              <a:rPr lang="es-EC" sz="4000" b="1" dirty="0">
                <a:latin typeface="Calibri" panose="020F0502020204030204" pitchFamily="34" charset="0"/>
                <a:cs typeface="Times New Roman" panose="02020603050405020304" pitchFamily="18" charset="0"/>
              </a:rPr>
              <a:t>PROPUESTA </a:t>
            </a:r>
            <a:r>
              <a:rPr lang="es-EC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REFORMAS CÓDIGO ORGÁNICO DE AMBIENTE</a:t>
            </a:r>
            <a:endParaRPr lang="es-EC" sz="4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947"/>
          <a:stretch/>
        </p:blipFill>
        <p:spPr>
          <a:xfrm>
            <a:off x="118569" y="161211"/>
            <a:ext cx="3539032" cy="177136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36"/>
          <a:stretch/>
        </p:blipFill>
        <p:spPr>
          <a:xfrm>
            <a:off x="4546242" y="5277956"/>
            <a:ext cx="2895600" cy="1464134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V="1">
            <a:off x="759854" y="4893972"/>
            <a:ext cx="11011436" cy="3863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C30E7C68-5893-41DB-9AB1-3EFF13C53768}"/>
              </a:ext>
            </a:extLst>
          </p:cNvPr>
          <p:cNvSpPr/>
          <p:nvPr/>
        </p:nvSpPr>
        <p:spPr>
          <a:xfrm>
            <a:off x="6209731" y="4335469"/>
            <a:ext cx="4967785" cy="4412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dirty="0">
                <a:solidFill>
                  <a:schemeClr val="tx1"/>
                </a:solidFill>
              </a:rPr>
              <a:t>Quito, agosto 2020</a:t>
            </a:r>
          </a:p>
        </p:txBody>
      </p:sp>
    </p:spTree>
    <p:extLst>
      <p:ext uri="{BB962C8B-B14F-4D97-AF65-F5344CB8AC3E}">
        <p14:creationId xmlns:p14="http://schemas.microsoft.com/office/powerpoint/2010/main" val="766490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32586" y="2674279"/>
            <a:ext cx="9144000" cy="1771315"/>
          </a:xfrm>
        </p:spPr>
        <p:txBody>
          <a:bodyPr>
            <a:normAutofit/>
          </a:bodyPr>
          <a:lstStyle/>
          <a:p>
            <a:r>
              <a:rPr lang="es-EC" sz="4000" b="1" dirty="0">
                <a:latin typeface="Calibri" panose="020F0502020204030204" pitchFamily="34" charset="0"/>
                <a:cs typeface="Times New Roman" panose="02020603050405020304" pitchFamily="18" charset="0"/>
              </a:rPr>
              <a:t>PROPUESTA </a:t>
            </a:r>
            <a:r>
              <a:rPr lang="es-EC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REFORMAS A LA LEY DE MINERÍA</a:t>
            </a:r>
            <a:endParaRPr lang="es-EC" sz="4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947"/>
          <a:stretch/>
        </p:blipFill>
        <p:spPr>
          <a:xfrm>
            <a:off x="118569" y="161211"/>
            <a:ext cx="3539032" cy="177136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36"/>
          <a:stretch/>
        </p:blipFill>
        <p:spPr>
          <a:xfrm>
            <a:off x="4546242" y="5277956"/>
            <a:ext cx="2895600" cy="1464134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V="1">
            <a:off x="759854" y="4893972"/>
            <a:ext cx="11011436" cy="3863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C30E7C68-5893-41DB-9AB1-3EFF13C53768}"/>
              </a:ext>
            </a:extLst>
          </p:cNvPr>
          <p:cNvSpPr/>
          <p:nvPr/>
        </p:nvSpPr>
        <p:spPr>
          <a:xfrm>
            <a:off x="6209731" y="4335469"/>
            <a:ext cx="4967785" cy="4412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dirty="0">
                <a:solidFill>
                  <a:schemeClr val="tx1"/>
                </a:solidFill>
              </a:rPr>
              <a:t>Quito, agosto 2020</a:t>
            </a:r>
          </a:p>
        </p:txBody>
      </p:sp>
    </p:spTree>
    <p:extLst>
      <p:ext uri="{BB962C8B-B14F-4D97-AF65-F5344CB8AC3E}">
        <p14:creationId xmlns:p14="http://schemas.microsoft.com/office/powerpoint/2010/main" val="2073847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5" y="177309"/>
            <a:ext cx="3129136" cy="904516"/>
          </a:xfrm>
          <a:prstGeom prst="rect">
            <a:avLst/>
          </a:prstGeom>
        </p:spPr>
      </p:pic>
      <p:sp>
        <p:nvSpPr>
          <p:cNvPr id="5" name="Pentágono 4"/>
          <p:cNvSpPr/>
          <p:nvPr/>
        </p:nvSpPr>
        <p:spPr>
          <a:xfrm>
            <a:off x="3885450" y="70187"/>
            <a:ext cx="8351520" cy="482213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S" sz="2400" b="1" dirty="0" smtClean="0"/>
              <a:t>TEXTOS DE REFORMA (Ley de Minería)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08835" y="1747130"/>
            <a:ext cx="11633395" cy="270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SOBRE LIBRES APROVECHAMIENTOS</a:t>
            </a:r>
          </a:p>
          <a:p>
            <a:r>
              <a:rPr lang="es-EC" dirty="0"/>
              <a:t>Art. 144.- Libre aprovechamiento de materiales de construcción para obras públicas. -</a:t>
            </a:r>
            <a:endParaRPr lang="es-CO" dirty="0"/>
          </a:p>
          <a:p>
            <a:r>
              <a:rPr lang="es-EC" dirty="0"/>
              <a:t> </a:t>
            </a:r>
            <a:endParaRPr lang="es-CO" dirty="0"/>
          </a:p>
          <a:p>
            <a:r>
              <a:rPr lang="es-EC" dirty="0"/>
              <a:t>Considerando la finalidad social o pública del libre aprovechamiento, estos serán autorizados </a:t>
            </a:r>
            <a:r>
              <a:rPr lang="es-EC" b="1" dirty="0"/>
              <a:t>mediante un procedimiento eficiente, transparente y previsible</a:t>
            </a:r>
            <a:r>
              <a:rPr lang="es-EC" dirty="0"/>
              <a:t> por la autoridad minera en el caso de los GAD</a:t>
            </a:r>
            <a:r>
              <a:rPr lang="es-EC" b="1" dirty="0"/>
              <a:t>. Estos serán responsables por la protección ambiental </a:t>
            </a:r>
            <a:r>
              <a:rPr lang="es-EC" dirty="0"/>
              <a:t> </a:t>
            </a:r>
            <a:r>
              <a:rPr lang="es-EC" b="1" dirty="0"/>
              <a:t>siempre que cuenten con la acreditación correspondiente</a:t>
            </a:r>
            <a:endParaRPr lang="es-CO" dirty="0"/>
          </a:p>
          <a:p>
            <a:r>
              <a:rPr lang="es-EC" dirty="0"/>
              <a:t> </a:t>
            </a:r>
            <a:endParaRPr lang="es-CO" dirty="0"/>
          </a:p>
          <a:p>
            <a:r>
              <a:rPr lang="es-EC" dirty="0" smtClean="0"/>
              <a:t>ALERNATIVA 2: </a:t>
            </a:r>
            <a:r>
              <a:rPr lang="es-EC" dirty="0"/>
              <a:t>Considerando la finalidad social o pública del libre aprovechamiento, estos serán autorizados </a:t>
            </a:r>
            <a:r>
              <a:rPr lang="es-EC" b="1" dirty="0"/>
              <a:t>mediante el registro de un sistema </a:t>
            </a:r>
            <a:r>
              <a:rPr lang="es-EC" b="1" dirty="0" smtClean="0"/>
              <a:t>automatizado </a:t>
            </a:r>
            <a:r>
              <a:rPr lang="es-EC" b="1" dirty="0"/>
              <a:t>de información creado por la autoridad sectorial. </a:t>
            </a:r>
            <a:r>
              <a:rPr lang="es-EC" dirty="0"/>
              <a:t> 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9839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5" y="177309"/>
            <a:ext cx="3129136" cy="904516"/>
          </a:xfrm>
          <a:prstGeom prst="rect">
            <a:avLst/>
          </a:prstGeom>
        </p:spPr>
      </p:pic>
      <p:sp>
        <p:nvSpPr>
          <p:cNvPr id="5" name="Pentágono 4"/>
          <p:cNvSpPr/>
          <p:nvPr/>
        </p:nvSpPr>
        <p:spPr>
          <a:xfrm>
            <a:off x="3840480" y="388460"/>
            <a:ext cx="8351520" cy="825743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S" sz="2400" b="1" dirty="0" smtClean="0"/>
              <a:t>1. </a:t>
            </a:r>
            <a:r>
              <a:rPr lang="es-ES" sz="2400" b="1" dirty="0" smtClean="0"/>
              <a:t>Los facilitadores ambientales son autorizados únicamente por la Autoridad Nacional</a:t>
            </a:r>
            <a:endParaRPr lang="es-EC" sz="2400" b="1" i="1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44577" y="1612960"/>
            <a:ext cx="1119765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endParaRPr lang="es-EC" sz="3200" dirty="0" smtClean="0"/>
          </a:p>
          <a:p>
            <a:pPr marL="514350" indent="-514350" algn="just">
              <a:buFont typeface="+mj-lt"/>
              <a:buAutoNum type="arabicPeriod"/>
            </a:pPr>
            <a:endParaRPr lang="es-ES" sz="3200" dirty="0" smtClean="0"/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es-EC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 haber un registro a nivel provincial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es-EC" sz="3200" dirty="0"/>
              <a:t>Reformar artículo 184 del Código Orgánico con respecto al los facilitadores en los </a:t>
            </a:r>
            <a:r>
              <a:rPr lang="es-EC" sz="3200" dirty="0" smtClean="0"/>
              <a:t>territorios. </a:t>
            </a:r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Transparentar criterios de evaluación y selección (no requiere reforma legal)</a:t>
            </a:r>
            <a:endParaRPr lang="es-CO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es-CO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requiere aprovechar profesionales en las provincias (Coordinar con universidades y colegios profesionales</a:t>
            </a:r>
            <a:r>
              <a:rPr lang="es-CO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s-CO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EC" sz="3200" dirty="0"/>
          </a:p>
          <a:p>
            <a:pPr marL="514350" indent="-514350" algn="just">
              <a:buFont typeface="+mj-lt"/>
              <a:buAutoNum type="arabicPeriod"/>
            </a:pPr>
            <a:endParaRPr lang="es-ES" sz="32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206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5" y="177309"/>
            <a:ext cx="3129136" cy="904516"/>
          </a:xfrm>
          <a:prstGeom prst="rect">
            <a:avLst/>
          </a:prstGeom>
        </p:spPr>
      </p:pic>
      <p:sp>
        <p:nvSpPr>
          <p:cNvPr id="5" name="Pentágono 4"/>
          <p:cNvSpPr/>
          <p:nvPr/>
        </p:nvSpPr>
        <p:spPr>
          <a:xfrm>
            <a:off x="3855470" y="250069"/>
            <a:ext cx="8351520" cy="482213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just"/>
            <a:r>
              <a:rPr lang="es-EC" sz="2400" dirty="0" smtClean="0"/>
              <a:t>2. Uso </a:t>
            </a:r>
            <a:r>
              <a:rPr lang="es-EC" sz="2400" dirty="0"/>
              <a:t>de SUIA: Fase de regulación.</a:t>
            </a:r>
            <a:endParaRPr lang="es-ES" sz="2400" dirty="0"/>
          </a:p>
        </p:txBody>
      </p:sp>
      <p:sp>
        <p:nvSpPr>
          <p:cNvPr id="2" name="CuadroTexto 1"/>
          <p:cNvSpPr txBox="1"/>
          <p:nvPr/>
        </p:nvSpPr>
        <p:spPr>
          <a:xfrm>
            <a:off x="361243" y="942856"/>
            <a:ext cx="10972800" cy="392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algn="just">
              <a:lnSpc>
                <a:spcPct val="115000"/>
              </a:lnSpc>
              <a:spcAft>
                <a:spcPts val="1000"/>
              </a:spcAft>
            </a:pPr>
            <a:r>
              <a:rPr lang="es-EC" i="1" dirty="0" smtClean="0"/>
              <a:t>,</a:t>
            </a:r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629587" y="1335014"/>
            <a:ext cx="1023828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es-EC" sz="3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s-EC" sz="3200" dirty="0"/>
              <a:t>Administración </a:t>
            </a:r>
            <a:r>
              <a:rPr lang="es-EC" sz="3200" dirty="0" smtClean="0"/>
              <a:t>autónoma del sistema en </a:t>
            </a:r>
            <a:r>
              <a:rPr lang="es-EC" sz="3200" dirty="0"/>
              <a:t>cuanto al catálogo de actividades en el </a:t>
            </a:r>
            <a:r>
              <a:rPr lang="es-EC" sz="3200" dirty="0" smtClean="0"/>
              <a:t>territorio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s-EC" sz="3200" dirty="0"/>
              <a:t>Solicitar a la autoridad ambiental mediante mecanismos administrativos la elaboración conjunta de los catálogos</a:t>
            </a:r>
            <a:r>
              <a:rPr lang="es-EC" sz="3200" dirty="0" smtClean="0"/>
              <a:t>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s-EC" sz="3200" dirty="0"/>
              <a:t>Existen experiencias exitosas de Chimborazo y Tungurahua con respecto a su propio sistema (Estudio de estatus jurídico de las mismas</a:t>
            </a:r>
            <a:r>
              <a:rPr lang="es-EC" sz="3200" dirty="0" smtClean="0"/>
              <a:t>)</a:t>
            </a:r>
            <a:endParaRPr lang="es-CO" sz="32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s-CO" sz="32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Se debe contar con un sistema integrado de información que permita vincularse a los sistemas de cada GAD.</a:t>
            </a:r>
            <a:r>
              <a:rPr lang="es-EC" sz="3200" dirty="0" smtClean="0"/>
              <a:t> </a:t>
            </a: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1231285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5" y="177309"/>
            <a:ext cx="3129136" cy="904516"/>
          </a:xfrm>
          <a:prstGeom prst="rect">
            <a:avLst/>
          </a:prstGeom>
        </p:spPr>
      </p:pic>
      <p:sp>
        <p:nvSpPr>
          <p:cNvPr id="5" name="Pentágono 4"/>
          <p:cNvSpPr/>
          <p:nvPr/>
        </p:nvSpPr>
        <p:spPr>
          <a:xfrm>
            <a:off x="3885450" y="70187"/>
            <a:ext cx="8351520" cy="482213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CO" sz="2400" dirty="0" smtClean="0"/>
              <a:t>3. Falta </a:t>
            </a:r>
            <a:r>
              <a:rPr lang="es-CO" sz="2400" dirty="0"/>
              <a:t>de miembros plenos y adscritos en los Comités Técnicos</a:t>
            </a:r>
            <a:endParaRPr lang="es-EC" sz="2400" b="1" i="1" dirty="0">
              <a:solidFill>
                <a:schemeClr val="tx1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050790" y="1572443"/>
            <a:ext cx="10972800" cy="3746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C" sz="3200" dirty="0" smtClean="0"/>
              <a:t>Solicitar </a:t>
            </a:r>
            <a:r>
              <a:rPr lang="es-EC" sz="3200" dirty="0"/>
              <a:t>a las entidades encargadas (Reformas de reglamentos) y </a:t>
            </a:r>
            <a:r>
              <a:rPr lang="es-EC" sz="3200" dirty="0" smtClean="0"/>
              <a:t>solicitudes directas, hasta llegar a materia controvertida. </a:t>
            </a:r>
          </a:p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C" sz="3200" dirty="0"/>
              <a:t>Las entidades asociativas deben formar parte de los comités técnicos (CONGOPE, AME)</a:t>
            </a:r>
            <a:endParaRPr lang="es-CO" sz="3200" dirty="0"/>
          </a:p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185244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5" y="177309"/>
            <a:ext cx="3129136" cy="904516"/>
          </a:xfrm>
          <a:prstGeom prst="rect">
            <a:avLst/>
          </a:prstGeom>
        </p:spPr>
      </p:pic>
      <p:sp>
        <p:nvSpPr>
          <p:cNvPr id="5" name="Pentágono 4"/>
          <p:cNvSpPr/>
          <p:nvPr/>
        </p:nvSpPr>
        <p:spPr>
          <a:xfrm>
            <a:off x="3885450" y="70187"/>
            <a:ext cx="8351520" cy="482213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S" sz="2400" b="1" dirty="0" smtClean="0"/>
              <a:t>TEXTOS DE REFORMA (Código de Ambiente)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08835" y="1412324"/>
            <a:ext cx="107639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dirty="0"/>
              <a:t>Art. 13.- Coordinación interinstitucional. Refórmese el presente artículo a:</a:t>
            </a:r>
            <a:endParaRPr lang="es-CO" dirty="0"/>
          </a:p>
          <a:p>
            <a:r>
              <a:rPr lang="es-EC" dirty="0"/>
              <a:t> </a:t>
            </a:r>
            <a:endParaRPr lang="es-CO" dirty="0"/>
          </a:p>
          <a:p>
            <a:r>
              <a:rPr lang="es-EC" dirty="0"/>
              <a:t>En los casos de concurrencia de atribuciones, facultades o competencias entre las instituciones del Estado relacionadas con la materia ambiental, deberá existir coordinación interinstitucional para evitar la duplicación de actividades y funciones, así como el</a:t>
            </a:r>
            <a:endParaRPr lang="es-CO" dirty="0"/>
          </a:p>
          <a:p>
            <a:r>
              <a:rPr lang="es-EC" dirty="0"/>
              <a:t>incremento no justificado de exigencias administrativas a las personas</a:t>
            </a:r>
            <a:r>
              <a:rPr lang="es-EC" b="1" dirty="0"/>
              <a:t>. Para ello se crearán los comités nacionales ambientales, donde el gremio de los tres niveles de gobierno participará como delegados con voz y voto.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89570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5" y="177309"/>
            <a:ext cx="3129136" cy="904516"/>
          </a:xfrm>
          <a:prstGeom prst="rect">
            <a:avLst/>
          </a:prstGeom>
        </p:spPr>
      </p:pic>
      <p:sp>
        <p:nvSpPr>
          <p:cNvPr id="5" name="Pentágono 4"/>
          <p:cNvSpPr/>
          <p:nvPr/>
        </p:nvSpPr>
        <p:spPr>
          <a:xfrm>
            <a:off x="3885450" y="70187"/>
            <a:ext cx="8351520" cy="482213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S" sz="2400" b="1" dirty="0" smtClean="0"/>
              <a:t>TEXTOS DE REFORMA (Código de Ambiente)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08835" y="1412324"/>
            <a:ext cx="1076396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dirty="0"/>
              <a:t>Art. 19.- Sistema Único de Información Ambiental. Refórmese el primer párrafo presente artículo:</a:t>
            </a:r>
            <a:endParaRPr lang="es-CO" dirty="0"/>
          </a:p>
          <a:p>
            <a:r>
              <a:rPr lang="es-EC" dirty="0"/>
              <a:t> </a:t>
            </a:r>
            <a:endParaRPr lang="es-CO" dirty="0"/>
          </a:p>
          <a:p>
            <a:r>
              <a:rPr lang="es-EC" dirty="0"/>
              <a:t>El Sistema Único de Información Ambiental es el instrumento de carácter público y obligatorio que contendrá y articulará la información sobre el estado y conservación del ambiente, así como de los proyectos, obras y actividades que generan riesgo o impacto ambiental. Lo administrará la Autoridad Ambiental Nacional </a:t>
            </a:r>
            <a:r>
              <a:rPr lang="es-EC" b="1" dirty="0"/>
              <a:t>y para el caso de las Autoridades Ambientales competentes la administración será autónoma y descentralizada</a:t>
            </a:r>
            <a:r>
              <a:rPr lang="es-EC" dirty="0"/>
              <a:t>, a él contribuirán con</a:t>
            </a:r>
            <a:endParaRPr lang="es-CO" dirty="0"/>
          </a:p>
          <a:p>
            <a:r>
              <a:rPr lang="es-EC" dirty="0"/>
              <a:t>su información los organismos y entidades del Sistema Nacional Descentralizado de Gestión</a:t>
            </a:r>
            <a:endParaRPr lang="es-CO" dirty="0"/>
          </a:p>
          <a:p>
            <a:r>
              <a:rPr lang="es-EC" dirty="0"/>
              <a:t>Ambiental y del Estado en general, así como las personas, de conformidad con lo previsto en este Código y su normativa </a:t>
            </a:r>
            <a:r>
              <a:rPr lang="es-EC" dirty="0" smtClean="0"/>
              <a:t>secundaria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36739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5" y="177309"/>
            <a:ext cx="3129136" cy="904516"/>
          </a:xfrm>
          <a:prstGeom prst="rect">
            <a:avLst/>
          </a:prstGeom>
        </p:spPr>
      </p:pic>
      <p:sp>
        <p:nvSpPr>
          <p:cNvPr id="5" name="Pentágono 4"/>
          <p:cNvSpPr/>
          <p:nvPr/>
        </p:nvSpPr>
        <p:spPr>
          <a:xfrm>
            <a:off x="3885450" y="70187"/>
            <a:ext cx="8351520" cy="482213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S" sz="2400" b="1" dirty="0" smtClean="0"/>
              <a:t>TEXTOS DE REFORMA (Código de Ambiente)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08835" y="1412324"/>
            <a:ext cx="1076396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dirty="0"/>
              <a:t>Art. 25.- Gobiernos Autónomos Descentralizados.</a:t>
            </a:r>
            <a:r>
              <a:rPr lang="es-EC" b="1" dirty="0"/>
              <a:t> </a:t>
            </a:r>
            <a:r>
              <a:rPr lang="es-EC" dirty="0"/>
              <a:t>Refórmese el presente artículo a:</a:t>
            </a:r>
            <a:endParaRPr lang="es-CO" dirty="0"/>
          </a:p>
          <a:p>
            <a:r>
              <a:rPr lang="es-EC" dirty="0"/>
              <a:t> </a:t>
            </a:r>
            <a:endParaRPr lang="es-CO" dirty="0"/>
          </a:p>
          <a:p>
            <a:r>
              <a:rPr lang="es-EC" dirty="0"/>
              <a:t>En el marco del Sistema Nacional de Competencias y del Sistema Descentralizado de Gestión Ambiental, los Gobiernos Autónomos Descentralizados en todos sus niveles, ejercerán las competencias en materia ambiental asignadas de conformidad con la Constitución y la ley. </a:t>
            </a:r>
            <a:r>
              <a:rPr lang="es-EC" b="1" dirty="0"/>
              <a:t>Tendrán la facultad de acreditarse como Autoridades ambientales competentes </a:t>
            </a:r>
            <a:r>
              <a:rPr lang="es-EC" b="1" dirty="0" err="1"/>
              <a:t>únicacamente</a:t>
            </a:r>
            <a:r>
              <a:rPr lang="es-EC" b="1" dirty="0"/>
              <a:t> en el marco de sus competencias exclusivas.</a:t>
            </a:r>
            <a:r>
              <a:rPr lang="es-EC" dirty="0"/>
              <a:t> Para efectos de la acreditación estarán sujetos al control y seguimiento de la Autoridad Ambiental Nacional.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26671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5" y="177309"/>
            <a:ext cx="3129136" cy="904516"/>
          </a:xfrm>
          <a:prstGeom prst="rect">
            <a:avLst/>
          </a:prstGeom>
        </p:spPr>
      </p:pic>
      <p:sp>
        <p:nvSpPr>
          <p:cNvPr id="5" name="Pentágono 4"/>
          <p:cNvSpPr/>
          <p:nvPr/>
        </p:nvSpPr>
        <p:spPr>
          <a:xfrm>
            <a:off x="3885450" y="70187"/>
            <a:ext cx="8351520" cy="482213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S" sz="2400" b="1" dirty="0" smtClean="0"/>
              <a:t>TEXTOS DE REFORMA (Código de Ambiente)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08835" y="1412324"/>
            <a:ext cx="10763965" cy="3048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174.- Catálogo de actividades. Refórmese:</a:t>
            </a:r>
            <a:endParaRPr lang="es-CO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Autoridad Ambiental Nacional elaborará y actualizará </a:t>
            </a:r>
            <a:r>
              <a:rPr lang="es-EC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coordinación </a:t>
            </a:r>
            <a:r>
              <a:rPr lang="es-EC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EC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las Autoridades Ambientales Competentes</a:t>
            </a:r>
            <a:r>
              <a:rPr lang="es-EC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 catálogo de actividades, de los proyectos, obras o actividades existentes en el país que deban regularizarse, en función de la magnitud del impacto o riesgo ambiental que puedan generar. La periodicidad de las actualizaciones del catálogo de actividades se sujetará a criterios técnicos </a:t>
            </a:r>
            <a:r>
              <a:rPr lang="es-EC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EC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cuando lo requiera bajo solicitud de las Autoridad Ambientales Competentes</a:t>
            </a:r>
            <a:r>
              <a:rPr lang="es-EC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Mediante normativa secundaria se determinarán los tipos de permisos, sus procedimientos, estudios ambientales y autorizaciones administrativas.</a:t>
            </a:r>
            <a:endParaRPr lang="es-CO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es-C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543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5" y="177309"/>
            <a:ext cx="3129136" cy="904516"/>
          </a:xfrm>
          <a:prstGeom prst="rect">
            <a:avLst/>
          </a:prstGeom>
        </p:spPr>
      </p:pic>
      <p:sp>
        <p:nvSpPr>
          <p:cNvPr id="5" name="Pentágono 4"/>
          <p:cNvSpPr/>
          <p:nvPr/>
        </p:nvSpPr>
        <p:spPr>
          <a:xfrm>
            <a:off x="3885450" y="70187"/>
            <a:ext cx="8351520" cy="482213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S" sz="2400" b="1" dirty="0" smtClean="0"/>
              <a:t>TEXTOS DE REFORMA (Código de Ambiente)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08835" y="1412324"/>
            <a:ext cx="1076396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dirty="0"/>
              <a:t>Art. 184.- De la participación ciudadana. Refórmese el último párrafo del presente artículo:</a:t>
            </a:r>
            <a:endParaRPr lang="es-CO" dirty="0"/>
          </a:p>
          <a:p>
            <a:r>
              <a:rPr lang="es-EC" dirty="0"/>
              <a:t> </a:t>
            </a:r>
            <a:endParaRPr lang="es-CO" dirty="0"/>
          </a:p>
          <a:p>
            <a:r>
              <a:rPr lang="es-EC" dirty="0"/>
              <a:t> </a:t>
            </a:r>
            <a:endParaRPr lang="es-CO" dirty="0"/>
          </a:p>
          <a:p>
            <a:r>
              <a:rPr lang="es-EC" dirty="0"/>
              <a:t>(…) En los mecanismos de participación social se contará con facilitadores ambientales, los cuales serán evaluados, calificados y registrados en el Sistema Único de Información Ambiental</a:t>
            </a:r>
            <a:r>
              <a:rPr lang="es-EC" b="1" dirty="0"/>
              <a:t>. La Autoridades Ambientales Competentes, designarán de forma autónoma al facilitador, bajo criterios técnicos de evaluación transparente.</a:t>
            </a:r>
            <a:r>
              <a:rPr lang="es-EC" dirty="0"/>
              <a:t> </a:t>
            </a:r>
            <a:endParaRPr lang="es-CO" dirty="0"/>
          </a:p>
          <a:p>
            <a:pPr>
              <a:spcAft>
                <a:spcPts val="800"/>
              </a:spcAft>
            </a:pPr>
            <a:endParaRPr lang="es-C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277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5182</TotalTime>
  <Words>349</Words>
  <Application>Microsoft Office PowerPoint</Application>
  <PresentationFormat>Panorámica</PresentationFormat>
  <Paragraphs>53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Tema de Office</vt:lpstr>
      <vt:lpstr>PROPUESTA REFORMAS CÓDIGO ORGÁNICO DE AMBIENTE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PROPUESTA REFORMAS A LA LEY DE MINERÍA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DE PLANIFICACIÓN ESTRATÉGICA INSTITUCIONAL 2019-2021</dc:title>
  <dc:creator>CONGOPE</dc:creator>
  <cp:lastModifiedBy>Andrés Zambrano Espinoza</cp:lastModifiedBy>
  <cp:revision>74</cp:revision>
  <dcterms:created xsi:type="dcterms:W3CDTF">2019-11-14T15:08:50Z</dcterms:created>
  <dcterms:modified xsi:type="dcterms:W3CDTF">2020-08-13T00:25:25Z</dcterms:modified>
</cp:coreProperties>
</file>