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782" r:id="rId2"/>
    <p:sldId id="785" r:id="rId3"/>
  </p:sldIdLst>
  <p:sldSz cx="12192000" cy="6858000"/>
  <p:notesSz cx="6797675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57" cy="4976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582" y="1"/>
            <a:ext cx="2945557" cy="4976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33D63-A8BA-490C-B670-C033913F7FB1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153" y="4777110"/>
            <a:ext cx="5439369" cy="3908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952"/>
            <a:ext cx="2945557" cy="4976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582" y="9428952"/>
            <a:ext cx="2945557" cy="4976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7586B-CA35-40AA-B134-37BC458E6E8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650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1288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517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59F5A-39EC-4704-9760-C93D9B21C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F067CF-C1DD-4925-A107-A40E4C031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EDC0E7-6071-4C98-9EDB-E004A22C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A1EE55-D077-4719-AFAA-6FD1C23EE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BCB4F-4084-4C51-B0CF-046D1F5B5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145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43CB4-22E2-4E3C-A8F2-B7402581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640B6A-106B-4A08-8419-E61FF65A2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21B8A-DB0D-49E8-8042-E47F56E6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55EBBB-15FD-4C3F-A080-EE8816FE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5BD4F9-1484-4729-AF6D-2E5D488F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547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DED1E8-020F-496B-B321-B59B90513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8149A2-F334-4C50-A207-46368199A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A7DB73-E06F-41F2-BAEC-EE27411D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5B9037-8401-46E9-A0F2-2F483FF0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3FCF18-43E7-4691-8811-78527911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570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987D0-0654-4A78-AE8B-8D7C73BE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F8C08C-A3EC-498E-9831-DFFD6C86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ACB7F2-D146-4336-8412-4D039FC7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0BFC10-52F7-4470-8CA8-3A9FDC47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7A7EDE-A0C3-4FF6-B01B-D1DB0197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560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3C604-133E-4DA2-A4F8-92E9B2D2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94E323-D9DB-4392-AFCA-47D68016E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94E9C8-3D38-4858-ABAA-6EE3C878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AE2592-3910-46C6-BDF7-5AC0FC0D0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AAF407-AAB4-4941-BD0C-5603DBDC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119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9A9FB-6C23-48A6-A92B-58B14AF6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06A757-A284-4B96-A54C-EA7C25404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577A3A-23B8-4EEB-AB75-059364B8E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45929B-6637-4137-9FAC-17C74E54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512D89-81D8-4233-B355-E048C699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77DBF9-0FA4-444E-8500-12B325C1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335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6C394-9292-46A1-919C-48D77D11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18E410-F3B0-4B99-B33D-72756C3D2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08EC33-5FB6-442F-B948-7188D8BC7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EAC6E6-F1E9-4BAD-848A-74CD8711B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F3D3F2-317F-475A-BA7D-3E21AEB36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7215D0-36CF-4190-9BC9-49C51883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738701-DA49-4D9D-AF05-994E5D95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18C079-F1AB-47AF-B950-B4E8F4AF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7153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86E33-D416-4EF9-BDDF-F1D9E384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21A8F8-2E1B-4526-BBD8-AB28715A1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015F6E-CE4E-4BF4-865E-5F8C720D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B14641-A688-4E92-9D2B-5EE4ED3A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0571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0F9115-EEAE-4B47-8586-AEAED191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BF6328-14B2-4A32-B1C7-03BD4EBD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F54669-2D3F-4AEB-8663-55B666A7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109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E26C2-FBF7-434C-BCC0-DE29CF6CA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C565E6-6892-456E-A09F-53F20713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92921-FDF7-4D34-9F6B-6B8360431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B4D630-8FDF-4499-8474-72323B43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F80A6D-A048-4152-A01B-41363F27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3667B2-420F-46AE-B3EB-8D2AC560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91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D10A9-B0BC-423E-9113-3E79D6E5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EBB2E0-75CF-4099-B726-49943B8EF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949C82-1FAA-4E27-B797-23F3F33AE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3A268F-9C49-47B7-B92F-98725045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9A5461-E2D6-4AE3-8A03-FE33E86C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C1566B-F33F-4AA2-BDCC-84E0C0B4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273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05333E-70CC-4128-A87F-A084E17C4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8BFB54-F3A1-474E-AD4E-92C831A3B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2E627-2DB6-4F15-92C0-FBC086AAA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55A5-EE62-4AEB-A5DC-3D570CF06C9B}" type="datetimeFigureOut">
              <a:rPr lang="es-EC" smtClean="0"/>
              <a:t>28/3/2023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6270C-62CF-4061-9A22-749E5727D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52BB6F-307D-41FA-96FA-BF15D657A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C8FBC-C819-444D-B1B7-E7796204363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0891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Comunicación Política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Guayaquil, 7 – 04-2016</a:t>
            </a:r>
          </a:p>
        </p:txBody>
      </p:sp>
      <p:pic>
        <p:nvPicPr>
          <p:cNvPr id="5" name="Picture 4" descr="plantilla-princip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6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26880" y="2503488"/>
            <a:ext cx="105237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PROPUESTA DE REFORMA A LA LEY ORGÁNICA PARA LA PLANIFICACIÓN INTEGRAL DE LA CIRCUNSCRIPCIÓN TERRITORIAL ESPECIAL AMAZÓNICA</a:t>
            </a:r>
            <a:endParaRPr lang="es-EC" sz="3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853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7BAA03-A6B8-476D-8A32-76825ED0EE52}"/>
              </a:ext>
            </a:extLst>
          </p:cNvPr>
          <p:cNvSpPr/>
          <p:nvPr/>
        </p:nvSpPr>
        <p:spPr>
          <a:xfrm>
            <a:off x="702363" y="476325"/>
            <a:ext cx="1775791" cy="68911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 CONSTITUCIÓN ART. 250</a:t>
            </a:r>
            <a:endParaRPr lang="es-EC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E7DC5A8-5A08-42A4-81BB-32BFB7495F9B}"/>
              </a:ext>
            </a:extLst>
          </p:cNvPr>
          <p:cNvSpPr txBox="1"/>
          <p:nvPr/>
        </p:nvSpPr>
        <p:spPr>
          <a:xfrm>
            <a:off x="554105" y="1628507"/>
            <a:ext cx="2072309" cy="39703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 250</a:t>
            </a:r>
            <a:r>
              <a:rPr lang="es-E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.- El territorio de las provincias amazónicas forma parte de un ecosistema necesario para el equilibrio ambiental del planeta. </a:t>
            </a:r>
            <a:r>
              <a:rPr lang="es-E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 territorio constituirá una circunscripción territorial especial para la que existirá una planificación integral recogida en una ley que incluirá aspectos sociales, económicos, ambientales y culturales, con un ordenamiento territorial que garantice la conservación y protección de sus ecosistemas y el principio del </a:t>
            </a:r>
            <a:r>
              <a:rPr lang="es-ES" sz="1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sumak</a:t>
            </a:r>
            <a:r>
              <a:rPr lang="es-E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kawsay</a:t>
            </a:r>
            <a:r>
              <a:rPr lang="es-E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s-EC" sz="1200" b="1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500FD75-72C3-40EA-87E3-A143DA40E621}"/>
              </a:ext>
            </a:extLst>
          </p:cNvPr>
          <p:cNvSpPr/>
          <p:nvPr/>
        </p:nvSpPr>
        <p:spPr>
          <a:xfrm>
            <a:off x="3178993" y="476324"/>
            <a:ext cx="1775791" cy="875397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REFÓRMESE EL ART. 13 DE LA 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LOCTEA </a:t>
            </a:r>
            <a:endParaRPr lang="es-EC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25C4687-48CB-4344-8918-46A0CF13CE53}"/>
              </a:ext>
            </a:extLst>
          </p:cNvPr>
          <p:cNvSpPr txBox="1"/>
          <p:nvPr/>
        </p:nvSpPr>
        <p:spPr>
          <a:xfrm>
            <a:off x="3178993" y="1633623"/>
            <a:ext cx="1775791" cy="175432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PROPUESTA: Agréguese un numeral al Art. 13 de la LOCTEA que contenga lo  siguiente:</a:t>
            </a:r>
          </a:p>
          <a:p>
            <a:pPr algn="just"/>
            <a:endParaRPr lang="es-ES" sz="1200" b="1" dirty="0"/>
          </a:p>
          <a:p>
            <a:pPr algn="just"/>
            <a:r>
              <a:rPr lang="es-ES" sz="1200" b="1" dirty="0"/>
              <a:t>14) </a:t>
            </a:r>
            <a:r>
              <a:rPr lang="es-ES" sz="1200" dirty="0"/>
              <a:t>Gestionar cumplimiento de los recursos establecidos por esta Ley.</a:t>
            </a:r>
            <a:endParaRPr lang="es-EC" sz="1200" b="1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E275E1D-9FF5-4BA0-8EFA-3F41A95C996C}"/>
              </a:ext>
            </a:extLst>
          </p:cNvPr>
          <p:cNvSpPr txBox="1"/>
          <p:nvPr/>
        </p:nvSpPr>
        <p:spPr>
          <a:xfrm>
            <a:off x="3178992" y="3659833"/>
            <a:ext cx="1775791" cy="193899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PROBLEMA: </a:t>
            </a:r>
            <a:r>
              <a:rPr lang="es-ES" sz="1200" dirty="0"/>
              <a:t>el problema principal es la falta de asignación de recursos que por ley corresponden, estas obligaciones deben ser canceladas para que pueda operar las diferentes instituciones jurídicas de las normas.  </a:t>
            </a:r>
            <a:endParaRPr lang="es-EC" sz="1200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0622E09-FF8C-4465-A469-AF75E7525171}"/>
              </a:ext>
            </a:extLst>
          </p:cNvPr>
          <p:cNvSpPr/>
          <p:nvPr/>
        </p:nvSpPr>
        <p:spPr>
          <a:xfrm>
            <a:off x="6037130" y="488822"/>
            <a:ext cx="1775791" cy="875397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REFÓRMESE EL ART. 17 DE LA </a:t>
            </a:r>
            <a:r>
              <a:rPr lang="es-EC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LOCTEA </a:t>
            </a:r>
            <a:endParaRPr lang="es-EC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7308B06-0E4E-4DE9-B5A5-7AE22212A9DB}"/>
              </a:ext>
            </a:extLst>
          </p:cNvPr>
          <p:cNvSpPr txBox="1"/>
          <p:nvPr/>
        </p:nvSpPr>
        <p:spPr>
          <a:xfrm>
            <a:off x="5461427" y="1628507"/>
            <a:ext cx="2927199" cy="175432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PROPUESTA: Refórmese el numeral cuarto del Art. 17 con el siguiente texto:</a:t>
            </a:r>
          </a:p>
          <a:p>
            <a:pPr algn="just"/>
            <a:r>
              <a:rPr lang="es-E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Priorizar los proyectos a ser aprobados por el Consejo de Planificación y Desarrollo de la Circunscripción Territorial Amazónica e informar el monto económico asignado a los gobiernos autónomos descentralizados.</a:t>
            </a:r>
            <a:endParaRPr lang="es-EC" sz="12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9FA2984-F33E-48E9-8E52-87BF1DD7A5AA}"/>
              </a:ext>
            </a:extLst>
          </p:cNvPr>
          <p:cNvSpPr txBox="1"/>
          <p:nvPr/>
        </p:nvSpPr>
        <p:spPr>
          <a:xfrm>
            <a:off x="5461427" y="3629151"/>
            <a:ext cx="2881265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PROBLEMA: </a:t>
            </a:r>
            <a:r>
              <a:rPr lang="es-ES" sz="1200" dirty="0"/>
              <a:t>el problema principal es la poca claridad en el traspaso de los recursos así mismo la falta de asignación de éstos.</a:t>
            </a:r>
            <a:endParaRPr lang="es-EC" sz="12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00FC8E87-D347-4717-8F9B-3317AD7AE0ED}"/>
              </a:ext>
            </a:extLst>
          </p:cNvPr>
          <p:cNvSpPr/>
          <p:nvPr/>
        </p:nvSpPr>
        <p:spPr>
          <a:xfrm>
            <a:off x="9286399" y="501320"/>
            <a:ext cx="1775791" cy="875397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REFÓRMESE EL ART. 60  DE  LA LOCTEA</a:t>
            </a:r>
            <a:endParaRPr lang="es-EC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2AC7BCD-A5F5-445A-93A5-5F88288364DB}"/>
              </a:ext>
            </a:extLst>
          </p:cNvPr>
          <p:cNvSpPr txBox="1"/>
          <p:nvPr/>
        </p:nvSpPr>
        <p:spPr>
          <a:xfrm>
            <a:off x="8710696" y="1617779"/>
            <a:ext cx="2927199" cy="360098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PROPUESTA: Refórmese el artículo 60 por el siguiente texto:</a:t>
            </a:r>
          </a:p>
          <a:p>
            <a:pPr algn="just"/>
            <a:endParaRPr lang="es-ES" sz="1200" b="1" dirty="0"/>
          </a:p>
          <a:p>
            <a:pPr algn="just"/>
            <a:r>
              <a:rPr lang="es-E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60</a:t>
            </a:r>
            <a:r>
              <a:rPr lang="es-E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.- Fondo para el Desarrollo Sostenible Amazónico. Créase el Fondo para el Desarrollo Sostenible Amazónico, que se financiará con una asignación equivalente al cuatro por ciento (4%) del precio de venta por cada barril de todos los minerales que se extraigan de la  Circunscripción Territorial,  Especial Amazónica y que se comercialice en los mercados. En caso de que la asignación a la que se refiere la presente disposición, sea inferior a dos dólares de los Estados Unidos de América (USD 2,00), por cada barril de petróleo, el Estado Central, los compensará. </a:t>
            </a:r>
            <a:endParaRPr lang="es-EC" sz="12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8AB6F6A-4DE0-4E24-865C-E824E517E6DB}"/>
              </a:ext>
            </a:extLst>
          </p:cNvPr>
          <p:cNvSpPr txBox="1"/>
          <p:nvPr/>
        </p:nvSpPr>
        <p:spPr>
          <a:xfrm>
            <a:off x="8710696" y="5392051"/>
            <a:ext cx="2881265" cy="46166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b="1" dirty="0"/>
              <a:t>PROBLEMA: ambigüedad en la interpretación </a:t>
            </a:r>
            <a:r>
              <a:rPr lang="es-ES" sz="1200" b="1"/>
              <a:t>del artículo. </a:t>
            </a:r>
            <a:endParaRPr lang="es-EC" sz="1200" dirty="0"/>
          </a:p>
        </p:txBody>
      </p:sp>
    </p:spTree>
    <p:extLst>
      <p:ext uri="{BB962C8B-B14F-4D97-AF65-F5344CB8AC3E}">
        <p14:creationId xmlns:p14="http://schemas.microsoft.com/office/powerpoint/2010/main" val="1830679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4396</TotalTime>
  <Words>387</Words>
  <Application>Microsoft Office PowerPoint</Application>
  <PresentationFormat>Panorámica</PresentationFormat>
  <Paragraphs>23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Comunicación Política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AUGUSTO</dc:creator>
  <cp:lastModifiedBy>Diego Fernando Gordillo Narváez</cp:lastModifiedBy>
  <cp:revision>41</cp:revision>
  <cp:lastPrinted>2021-07-05T21:02:28Z</cp:lastPrinted>
  <dcterms:created xsi:type="dcterms:W3CDTF">2021-03-29T20:21:31Z</dcterms:created>
  <dcterms:modified xsi:type="dcterms:W3CDTF">2023-03-28T22:31:14Z</dcterms:modified>
</cp:coreProperties>
</file>