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624" r:id="rId2"/>
    <p:sldId id="621" r:id="rId3"/>
    <p:sldId id="623" r:id="rId4"/>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és Zambrano Espinoza" initials="AZE" lastIdx="1" clrIdx="0">
    <p:extLst>
      <p:ext uri="{19B8F6BF-5375-455C-9EA6-DF929625EA0E}">
        <p15:presenceInfo xmlns:p15="http://schemas.microsoft.com/office/powerpoint/2012/main" userId="529e59dedb8493c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1" d="100"/>
          <a:sy n="61" d="100"/>
        </p:scale>
        <p:origin x="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19F2C1-204B-47FD-AE61-0067D7DD43EB}" type="datetimeFigureOut">
              <a:rPr lang="es-ES" smtClean="0"/>
              <a:t>16/01/2020</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71880A-89B4-494F-B13A-A2EB73A0F313}" type="slidenum">
              <a:rPr lang="es-ES" smtClean="0"/>
              <a:t>‹Nº›</a:t>
            </a:fld>
            <a:endParaRPr lang="es-ES"/>
          </a:p>
        </p:txBody>
      </p:sp>
    </p:spTree>
    <p:extLst>
      <p:ext uri="{BB962C8B-B14F-4D97-AF65-F5344CB8AC3E}">
        <p14:creationId xmlns:p14="http://schemas.microsoft.com/office/powerpoint/2010/main" val="3263969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¿Qué</a:t>
            </a:r>
            <a:r>
              <a:rPr lang="es-ES" baseline="0" dirty="0" smtClean="0"/>
              <a:t> sucede en la práctica con los informes? ¿Cuál es </a:t>
            </a:r>
            <a:r>
              <a:rPr lang="es-ES" baseline="0" smtClean="0"/>
              <a:t>su utilidad?</a:t>
            </a:r>
            <a:endParaRPr lang="es-ES"/>
          </a:p>
        </p:txBody>
      </p:sp>
      <p:sp>
        <p:nvSpPr>
          <p:cNvPr id="4" name="Marcador de número de diapositiva 3"/>
          <p:cNvSpPr>
            <a:spLocks noGrp="1"/>
          </p:cNvSpPr>
          <p:nvPr>
            <p:ph type="sldNum" sz="quarter" idx="10"/>
          </p:nvPr>
        </p:nvSpPr>
        <p:spPr/>
        <p:txBody>
          <a:bodyPr/>
          <a:lstStyle/>
          <a:p>
            <a:fld id="{5C71880A-89B4-494F-B13A-A2EB73A0F313}" type="slidenum">
              <a:rPr lang="es-ES" smtClean="0"/>
              <a:t>2</a:t>
            </a:fld>
            <a:endParaRPr lang="es-ES"/>
          </a:p>
        </p:txBody>
      </p:sp>
    </p:spTree>
    <p:extLst>
      <p:ext uri="{BB962C8B-B14F-4D97-AF65-F5344CB8AC3E}">
        <p14:creationId xmlns:p14="http://schemas.microsoft.com/office/powerpoint/2010/main" val="3919931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81BCDAC-D887-4940-8EB0-B6B7D218A97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xmlns="" id="{E7CE59C8-3195-4C2D-BEB6-30BDAE36BC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xmlns="" id="{745A1755-2BBF-4848-BFF2-173067C49049}"/>
              </a:ext>
            </a:extLst>
          </p:cNvPr>
          <p:cNvSpPr>
            <a:spLocks noGrp="1"/>
          </p:cNvSpPr>
          <p:nvPr>
            <p:ph type="dt" sz="half" idx="10"/>
          </p:nvPr>
        </p:nvSpPr>
        <p:spPr/>
        <p:txBody>
          <a:bodyPr/>
          <a:lstStyle/>
          <a:p>
            <a:fld id="{A971E368-2021-4C51-8DF5-26B6952FF620}" type="datetimeFigureOut">
              <a:rPr lang="es-EC" smtClean="0"/>
              <a:t>16/01/2020</a:t>
            </a:fld>
            <a:endParaRPr lang="es-EC"/>
          </a:p>
        </p:txBody>
      </p:sp>
      <p:sp>
        <p:nvSpPr>
          <p:cNvPr id="5" name="Marcador de pie de página 4">
            <a:extLst>
              <a:ext uri="{FF2B5EF4-FFF2-40B4-BE49-F238E27FC236}">
                <a16:creationId xmlns:a16="http://schemas.microsoft.com/office/drawing/2014/main" xmlns="" id="{C76FFE19-93A8-440D-A5D2-C71C52DB8C69}"/>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xmlns="" id="{753B60F0-2354-4F0F-B54A-4E680C2DEA40}"/>
              </a:ext>
            </a:extLst>
          </p:cNvPr>
          <p:cNvSpPr>
            <a:spLocks noGrp="1"/>
          </p:cNvSpPr>
          <p:nvPr>
            <p:ph type="sldNum" sz="quarter" idx="12"/>
          </p:nvPr>
        </p:nvSpPr>
        <p:spPr/>
        <p:txBody>
          <a:bodyPr/>
          <a:lstStyle/>
          <a:p>
            <a:fld id="{7FA24D43-69C6-4CCF-9ED9-4840968AAB64}" type="slidenum">
              <a:rPr lang="es-EC" smtClean="0"/>
              <a:t>‹Nº›</a:t>
            </a:fld>
            <a:endParaRPr lang="es-EC"/>
          </a:p>
        </p:txBody>
      </p:sp>
    </p:spTree>
    <p:extLst>
      <p:ext uri="{BB962C8B-B14F-4D97-AF65-F5344CB8AC3E}">
        <p14:creationId xmlns:p14="http://schemas.microsoft.com/office/powerpoint/2010/main" val="677251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67A29BC-D364-42CF-9244-B4C6080F1C79}"/>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xmlns="" id="{008324E2-CEE5-4D4C-8ED1-7DBBA91A9A1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xmlns="" id="{4F60A694-E257-45E9-918F-25F5AD6639CE}"/>
              </a:ext>
            </a:extLst>
          </p:cNvPr>
          <p:cNvSpPr>
            <a:spLocks noGrp="1"/>
          </p:cNvSpPr>
          <p:nvPr>
            <p:ph type="dt" sz="half" idx="10"/>
          </p:nvPr>
        </p:nvSpPr>
        <p:spPr/>
        <p:txBody>
          <a:bodyPr/>
          <a:lstStyle/>
          <a:p>
            <a:fld id="{A971E368-2021-4C51-8DF5-26B6952FF620}" type="datetimeFigureOut">
              <a:rPr lang="es-EC" smtClean="0"/>
              <a:t>16/01/2020</a:t>
            </a:fld>
            <a:endParaRPr lang="es-EC"/>
          </a:p>
        </p:txBody>
      </p:sp>
      <p:sp>
        <p:nvSpPr>
          <p:cNvPr id="5" name="Marcador de pie de página 4">
            <a:extLst>
              <a:ext uri="{FF2B5EF4-FFF2-40B4-BE49-F238E27FC236}">
                <a16:creationId xmlns:a16="http://schemas.microsoft.com/office/drawing/2014/main" xmlns="" id="{F23182E5-0FB7-402C-ACC2-C199C510002D}"/>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xmlns="" id="{2C393984-D318-497B-9701-BBAA2A028634}"/>
              </a:ext>
            </a:extLst>
          </p:cNvPr>
          <p:cNvSpPr>
            <a:spLocks noGrp="1"/>
          </p:cNvSpPr>
          <p:nvPr>
            <p:ph type="sldNum" sz="quarter" idx="12"/>
          </p:nvPr>
        </p:nvSpPr>
        <p:spPr/>
        <p:txBody>
          <a:bodyPr/>
          <a:lstStyle/>
          <a:p>
            <a:fld id="{7FA24D43-69C6-4CCF-9ED9-4840968AAB64}" type="slidenum">
              <a:rPr lang="es-EC" smtClean="0"/>
              <a:t>‹Nº›</a:t>
            </a:fld>
            <a:endParaRPr lang="es-EC"/>
          </a:p>
        </p:txBody>
      </p:sp>
    </p:spTree>
    <p:extLst>
      <p:ext uri="{BB962C8B-B14F-4D97-AF65-F5344CB8AC3E}">
        <p14:creationId xmlns:p14="http://schemas.microsoft.com/office/powerpoint/2010/main" val="2030446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798286BE-5BD1-4766-809C-AB2C8EAE6A5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xmlns="" id="{7241C06C-EC9C-428A-8AC5-BA56BF0D4177}"/>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xmlns="" id="{3302407E-5225-4A4F-9F0B-6E65516294E7}"/>
              </a:ext>
            </a:extLst>
          </p:cNvPr>
          <p:cNvSpPr>
            <a:spLocks noGrp="1"/>
          </p:cNvSpPr>
          <p:nvPr>
            <p:ph type="dt" sz="half" idx="10"/>
          </p:nvPr>
        </p:nvSpPr>
        <p:spPr/>
        <p:txBody>
          <a:bodyPr/>
          <a:lstStyle/>
          <a:p>
            <a:fld id="{A971E368-2021-4C51-8DF5-26B6952FF620}" type="datetimeFigureOut">
              <a:rPr lang="es-EC" smtClean="0"/>
              <a:t>16/01/2020</a:t>
            </a:fld>
            <a:endParaRPr lang="es-EC"/>
          </a:p>
        </p:txBody>
      </p:sp>
      <p:sp>
        <p:nvSpPr>
          <p:cNvPr id="5" name="Marcador de pie de página 4">
            <a:extLst>
              <a:ext uri="{FF2B5EF4-FFF2-40B4-BE49-F238E27FC236}">
                <a16:creationId xmlns:a16="http://schemas.microsoft.com/office/drawing/2014/main" xmlns="" id="{2459EA96-3B69-47ED-AC45-3FED0154521A}"/>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xmlns="" id="{0717920B-D4C9-46EE-976E-A570A6294EDA}"/>
              </a:ext>
            </a:extLst>
          </p:cNvPr>
          <p:cNvSpPr>
            <a:spLocks noGrp="1"/>
          </p:cNvSpPr>
          <p:nvPr>
            <p:ph type="sldNum" sz="quarter" idx="12"/>
          </p:nvPr>
        </p:nvSpPr>
        <p:spPr/>
        <p:txBody>
          <a:bodyPr/>
          <a:lstStyle/>
          <a:p>
            <a:fld id="{7FA24D43-69C6-4CCF-9ED9-4840968AAB64}" type="slidenum">
              <a:rPr lang="es-EC" smtClean="0"/>
              <a:t>‹Nº›</a:t>
            </a:fld>
            <a:endParaRPr lang="es-EC"/>
          </a:p>
        </p:txBody>
      </p:sp>
    </p:spTree>
    <p:extLst>
      <p:ext uri="{BB962C8B-B14F-4D97-AF65-F5344CB8AC3E}">
        <p14:creationId xmlns:p14="http://schemas.microsoft.com/office/powerpoint/2010/main" val="3180874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05E73D2-CD83-42E8-9867-64CF6C394872}"/>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xmlns="" id="{E7D63EBD-2DB8-44DA-8DDF-534E6C74288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xmlns="" id="{7CF665B9-2173-4BF6-B0BC-7DF03F76C1D6}"/>
              </a:ext>
            </a:extLst>
          </p:cNvPr>
          <p:cNvSpPr>
            <a:spLocks noGrp="1"/>
          </p:cNvSpPr>
          <p:nvPr>
            <p:ph type="dt" sz="half" idx="10"/>
          </p:nvPr>
        </p:nvSpPr>
        <p:spPr/>
        <p:txBody>
          <a:bodyPr/>
          <a:lstStyle/>
          <a:p>
            <a:fld id="{A971E368-2021-4C51-8DF5-26B6952FF620}" type="datetimeFigureOut">
              <a:rPr lang="es-EC" smtClean="0"/>
              <a:t>16/01/2020</a:t>
            </a:fld>
            <a:endParaRPr lang="es-EC"/>
          </a:p>
        </p:txBody>
      </p:sp>
      <p:sp>
        <p:nvSpPr>
          <p:cNvPr id="5" name="Marcador de pie de página 4">
            <a:extLst>
              <a:ext uri="{FF2B5EF4-FFF2-40B4-BE49-F238E27FC236}">
                <a16:creationId xmlns:a16="http://schemas.microsoft.com/office/drawing/2014/main" xmlns="" id="{8221001A-4AE0-474C-9CC8-2136B3010D37}"/>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xmlns="" id="{FCFEB980-CAFD-4446-A0F7-73DF0DCC63A8}"/>
              </a:ext>
            </a:extLst>
          </p:cNvPr>
          <p:cNvSpPr>
            <a:spLocks noGrp="1"/>
          </p:cNvSpPr>
          <p:nvPr>
            <p:ph type="sldNum" sz="quarter" idx="12"/>
          </p:nvPr>
        </p:nvSpPr>
        <p:spPr/>
        <p:txBody>
          <a:bodyPr/>
          <a:lstStyle/>
          <a:p>
            <a:fld id="{7FA24D43-69C6-4CCF-9ED9-4840968AAB64}" type="slidenum">
              <a:rPr lang="es-EC" smtClean="0"/>
              <a:t>‹Nº›</a:t>
            </a:fld>
            <a:endParaRPr lang="es-EC"/>
          </a:p>
        </p:txBody>
      </p:sp>
    </p:spTree>
    <p:extLst>
      <p:ext uri="{BB962C8B-B14F-4D97-AF65-F5344CB8AC3E}">
        <p14:creationId xmlns:p14="http://schemas.microsoft.com/office/powerpoint/2010/main" val="3303927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436F9C2-C921-43A7-9A34-75922D9433B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xmlns="" id="{00FF787E-39F2-4AB6-B78A-32890A1420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80CB8B7C-40B1-4D4B-91EE-FE48C9A4EDED}"/>
              </a:ext>
            </a:extLst>
          </p:cNvPr>
          <p:cNvSpPr>
            <a:spLocks noGrp="1"/>
          </p:cNvSpPr>
          <p:nvPr>
            <p:ph type="dt" sz="half" idx="10"/>
          </p:nvPr>
        </p:nvSpPr>
        <p:spPr/>
        <p:txBody>
          <a:bodyPr/>
          <a:lstStyle/>
          <a:p>
            <a:fld id="{A971E368-2021-4C51-8DF5-26B6952FF620}" type="datetimeFigureOut">
              <a:rPr lang="es-EC" smtClean="0"/>
              <a:t>16/01/2020</a:t>
            </a:fld>
            <a:endParaRPr lang="es-EC"/>
          </a:p>
        </p:txBody>
      </p:sp>
      <p:sp>
        <p:nvSpPr>
          <p:cNvPr id="5" name="Marcador de pie de página 4">
            <a:extLst>
              <a:ext uri="{FF2B5EF4-FFF2-40B4-BE49-F238E27FC236}">
                <a16:creationId xmlns:a16="http://schemas.microsoft.com/office/drawing/2014/main" xmlns="" id="{B948D7A3-8442-447E-B2A0-E371391256D5}"/>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xmlns="" id="{F1876D44-56CF-4959-BD44-687AED4E8597}"/>
              </a:ext>
            </a:extLst>
          </p:cNvPr>
          <p:cNvSpPr>
            <a:spLocks noGrp="1"/>
          </p:cNvSpPr>
          <p:nvPr>
            <p:ph type="sldNum" sz="quarter" idx="12"/>
          </p:nvPr>
        </p:nvSpPr>
        <p:spPr/>
        <p:txBody>
          <a:bodyPr/>
          <a:lstStyle/>
          <a:p>
            <a:fld id="{7FA24D43-69C6-4CCF-9ED9-4840968AAB64}" type="slidenum">
              <a:rPr lang="es-EC" smtClean="0"/>
              <a:t>‹Nº›</a:t>
            </a:fld>
            <a:endParaRPr lang="es-EC"/>
          </a:p>
        </p:txBody>
      </p:sp>
    </p:spTree>
    <p:extLst>
      <p:ext uri="{BB962C8B-B14F-4D97-AF65-F5344CB8AC3E}">
        <p14:creationId xmlns:p14="http://schemas.microsoft.com/office/powerpoint/2010/main" val="229308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1850801-45AE-4219-974A-E555695E9F56}"/>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xmlns="" id="{BA8655E8-5692-4279-96C7-6C9E1BE3416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xmlns="" id="{8F9AEE1A-FF3C-41B1-9AE0-2F4F1812CD1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xmlns="" id="{B1A33E61-5147-4010-BCE7-E0A6E6311194}"/>
              </a:ext>
            </a:extLst>
          </p:cNvPr>
          <p:cNvSpPr>
            <a:spLocks noGrp="1"/>
          </p:cNvSpPr>
          <p:nvPr>
            <p:ph type="dt" sz="half" idx="10"/>
          </p:nvPr>
        </p:nvSpPr>
        <p:spPr/>
        <p:txBody>
          <a:bodyPr/>
          <a:lstStyle/>
          <a:p>
            <a:fld id="{A971E368-2021-4C51-8DF5-26B6952FF620}" type="datetimeFigureOut">
              <a:rPr lang="es-EC" smtClean="0"/>
              <a:t>16/01/2020</a:t>
            </a:fld>
            <a:endParaRPr lang="es-EC"/>
          </a:p>
        </p:txBody>
      </p:sp>
      <p:sp>
        <p:nvSpPr>
          <p:cNvPr id="6" name="Marcador de pie de página 5">
            <a:extLst>
              <a:ext uri="{FF2B5EF4-FFF2-40B4-BE49-F238E27FC236}">
                <a16:creationId xmlns:a16="http://schemas.microsoft.com/office/drawing/2014/main" xmlns="" id="{A2987A2E-B683-4D39-BDAE-6EDE53C2AD31}"/>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xmlns="" id="{750B033C-6CF4-42BE-9CBE-5FB237A38DC5}"/>
              </a:ext>
            </a:extLst>
          </p:cNvPr>
          <p:cNvSpPr>
            <a:spLocks noGrp="1"/>
          </p:cNvSpPr>
          <p:nvPr>
            <p:ph type="sldNum" sz="quarter" idx="12"/>
          </p:nvPr>
        </p:nvSpPr>
        <p:spPr/>
        <p:txBody>
          <a:bodyPr/>
          <a:lstStyle/>
          <a:p>
            <a:fld id="{7FA24D43-69C6-4CCF-9ED9-4840968AAB64}" type="slidenum">
              <a:rPr lang="es-EC" smtClean="0"/>
              <a:t>‹Nº›</a:t>
            </a:fld>
            <a:endParaRPr lang="es-EC"/>
          </a:p>
        </p:txBody>
      </p:sp>
    </p:spTree>
    <p:extLst>
      <p:ext uri="{BB962C8B-B14F-4D97-AF65-F5344CB8AC3E}">
        <p14:creationId xmlns:p14="http://schemas.microsoft.com/office/powerpoint/2010/main" val="3118528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0424ADF-915D-4A7A-A601-C6C2582EECC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xmlns="" id="{3DAA0F14-E5DF-4E6E-96D7-9A30DBBF37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941F358F-E2D0-42AB-A42F-4EB0F302572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xmlns="" id="{9B8C0611-B772-4067-A51A-5E76311BB6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AF2AA4A7-A7D7-43E6-824E-AA2BDE49F92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xmlns="" id="{34453854-D04B-4C74-922A-CE62A438E47C}"/>
              </a:ext>
            </a:extLst>
          </p:cNvPr>
          <p:cNvSpPr>
            <a:spLocks noGrp="1"/>
          </p:cNvSpPr>
          <p:nvPr>
            <p:ph type="dt" sz="half" idx="10"/>
          </p:nvPr>
        </p:nvSpPr>
        <p:spPr/>
        <p:txBody>
          <a:bodyPr/>
          <a:lstStyle/>
          <a:p>
            <a:fld id="{A971E368-2021-4C51-8DF5-26B6952FF620}" type="datetimeFigureOut">
              <a:rPr lang="es-EC" smtClean="0"/>
              <a:t>16/01/2020</a:t>
            </a:fld>
            <a:endParaRPr lang="es-EC"/>
          </a:p>
        </p:txBody>
      </p:sp>
      <p:sp>
        <p:nvSpPr>
          <p:cNvPr id="8" name="Marcador de pie de página 7">
            <a:extLst>
              <a:ext uri="{FF2B5EF4-FFF2-40B4-BE49-F238E27FC236}">
                <a16:creationId xmlns:a16="http://schemas.microsoft.com/office/drawing/2014/main" xmlns="" id="{F32ADF0D-D6A9-43ED-BEF8-B3DBF6E10383}"/>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xmlns="" id="{327305A8-E7CE-4944-BBB0-FC41A1ADF864}"/>
              </a:ext>
            </a:extLst>
          </p:cNvPr>
          <p:cNvSpPr>
            <a:spLocks noGrp="1"/>
          </p:cNvSpPr>
          <p:nvPr>
            <p:ph type="sldNum" sz="quarter" idx="12"/>
          </p:nvPr>
        </p:nvSpPr>
        <p:spPr/>
        <p:txBody>
          <a:bodyPr/>
          <a:lstStyle/>
          <a:p>
            <a:fld id="{7FA24D43-69C6-4CCF-9ED9-4840968AAB64}" type="slidenum">
              <a:rPr lang="es-EC" smtClean="0"/>
              <a:t>‹Nº›</a:t>
            </a:fld>
            <a:endParaRPr lang="es-EC"/>
          </a:p>
        </p:txBody>
      </p:sp>
    </p:spTree>
    <p:extLst>
      <p:ext uri="{BB962C8B-B14F-4D97-AF65-F5344CB8AC3E}">
        <p14:creationId xmlns:p14="http://schemas.microsoft.com/office/powerpoint/2010/main" val="572005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01F192A-FC73-4D3A-B300-A81472E033C3}"/>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xmlns="" id="{EB7FF9F1-A47F-4DE9-B8B2-37B8774CD1C2}"/>
              </a:ext>
            </a:extLst>
          </p:cNvPr>
          <p:cNvSpPr>
            <a:spLocks noGrp="1"/>
          </p:cNvSpPr>
          <p:nvPr>
            <p:ph type="dt" sz="half" idx="10"/>
          </p:nvPr>
        </p:nvSpPr>
        <p:spPr/>
        <p:txBody>
          <a:bodyPr/>
          <a:lstStyle/>
          <a:p>
            <a:fld id="{A971E368-2021-4C51-8DF5-26B6952FF620}" type="datetimeFigureOut">
              <a:rPr lang="es-EC" smtClean="0"/>
              <a:t>16/01/2020</a:t>
            </a:fld>
            <a:endParaRPr lang="es-EC"/>
          </a:p>
        </p:txBody>
      </p:sp>
      <p:sp>
        <p:nvSpPr>
          <p:cNvPr id="4" name="Marcador de pie de página 3">
            <a:extLst>
              <a:ext uri="{FF2B5EF4-FFF2-40B4-BE49-F238E27FC236}">
                <a16:creationId xmlns:a16="http://schemas.microsoft.com/office/drawing/2014/main" xmlns="" id="{90577778-6411-4A3B-ABF6-65EB2EE63B55}"/>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xmlns="" id="{87FC422A-10C3-4BC1-B3B8-A2BF726C30E3}"/>
              </a:ext>
            </a:extLst>
          </p:cNvPr>
          <p:cNvSpPr>
            <a:spLocks noGrp="1"/>
          </p:cNvSpPr>
          <p:nvPr>
            <p:ph type="sldNum" sz="quarter" idx="12"/>
          </p:nvPr>
        </p:nvSpPr>
        <p:spPr/>
        <p:txBody>
          <a:bodyPr/>
          <a:lstStyle/>
          <a:p>
            <a:fld id="{7FA24D43-69C6-4CCF-9ED9-4840968AAB64}" type="slidenum">
              <a:rPr lang="es-EC" smtClean="0"/>
              <a:t>‹Nº›</a:t>
            </a:fld>
            <a:endParaRPr lang="es-EC"/>
          </a:p>
        </p:txBody>
      </p:sp>
    </p:spTree>
    <p:extLst>
      <p:ext uri="{BB962C8B-B14F-4D97-AF65-F5344CB8AC3E}">
        <p14:creationId xmlns:p14="http://schemas.microsoft.com/office/powerpoint/2010/main" val="2290163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9DFA2BF6-4F9A-48E6-9386-4EAC7AA240DF}"/>
              </a:ext>
            </a:extLst>
          </p:cNvPr>
          <p:cNvSpPr>
            <a:spLocks noGrp="1"/>
          </p:cNvSpPr>
          <p:nvPr>
            <p:ph type="dt" sz="half" idx="10"/>
          </p:nvPr>
        </p:nvSpPr>
        <p:spPr/>
        <p:txBody>
          <a:bodyPr/>
          <a:lstStyle/>
          <a:p>
            <a:fld id="{A971E368-2021-4C51-8DF5-26B6952FF620}" type="datetimeFigureOut">
              <a:rPr lang="es-EC" smtClean="0"/>
              <a:t>16/01/2020</a:t>
            </a:fld>
            <a:endParaRPr lang="es-EC"/>
          </a:p>
        </p:txBody>
      </p:sp>
      <p:sp>
        <p:nvSpPr>
          <p:cNvPr id="3" name="Marcador de pie de página 2">
            <a:extLst>
              <a:ext uri="{FF2B5EF4-FFF2-40B4-BE49-F238E27FC236}">
                <a16:creationId xmlns:a16="http://schemas.microsoft.com/office/drawing/2014/main" xmlns="" id="{8417EA79-CADE-46C1-808E-29B2E5B97186}"/>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xmlns="" id="{8D94BC69-8A5C-4489-AF5E-61CEE7E28E86}"/>
              </a:ext>
            </a:extLst>
          </p:cNvPr>
          <p:cNvSpPr>
            <a:spLocks noGrp="1"/>
          </p:cNvSpPr>
          <p:nvPr>
            <p:ph type="sldNum" sz="quarter" idx="12"/>
          </p:nvPr>
        </p:nvSpPr>
        <p:spPr/>
        <p:txBody>
          <a:bodyPr/>
          <a:lstStyle/>
          <a:p>
            <a:fld id="{7FA24D43-69C6-4CCF-9ED9-4840968AAB64}" type="slidenum">
              <a:rPr lang="es-EC" smtClean="0"/>
              <a:t>‹Nº›</a:t>
            </a:fld>
            <a:endParaRPr lang="es-EC"/>
          </a:p>
        </p:txBody>
      </p:sp>
    </p:spTree>
    <p:extLst>
      <p:ext uri="{BB962C8B-B14F-4D97-AF65-F5344CB8AC3E}">
        <p14:creationId xmlns:p14="http://schemas.microsoft.com/office/powerpoint/2010/main" val="1054350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BE26473-90B3-4B7E-8E4F-973FA7624EF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xmlns="" id="{AC308B49-EA58-4840-8917-38973F584A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xmlns="" id="{95E5B812-54E0-49B0-ACF6-8EB8F00F05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B7AF7571-88F7-4B97-BFEA-D7B3E1A7A424}"/>
              </a:ext>
            </a:extLst>
          </p:cNvPr>
          <p:cNvSpPr>
            <a:spLocks noGrp="1"/>
          </p:cNvSpPr>
          <p:nvPr>
            <p:ph type="dt" sz="half" idx="10"/>
          </p:nvPr>
        </p:nvSpPr>
        <p:spPr/>
        <p:txBody>
          <a:bodyPr/>
          <a:lstStyle/>
          <a:p>
            <a:fld id="{A971E368-2021-4C51-8DF5-26B6952FF620}" type="datetimeFigureOut">
              <a:rPr lang="es-EC" smtClean="0"/>
              <a:t>16/01/2020</a:t>
            </a:fld>
            <a:endParaRPr lang="es-EC"/>
          </a:p>
        </p:txBody>
      </p:sp>
      <p:sp>
        <p:nvSpPr>
          <p:cNvPr id="6" name="Marcador de pie de página 5">
            <a:extLst>
              <a:ext uri="{FF2B5EF4-FFF2-40B4-BE49-F238E27FC236}">
                <a16:creationId xmlns:a16="http://schemas.microsoft.com/office/drawing/2014/main" xmlns="" id="{E624022C-91BC-43F5-BBA5-51D3534DED05}"/>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xmlns="" id="{B9FA6134-0C9F-4380-9BE5-303C909ED179}"/>
              </a:ext>
            </a:extLst>
          </p:cNvPr>
          <p:cNvSpPr>
            <a:spLocks noGrp="1"/>
          </p:cNvSpPr>
          <p:nvPr>
            <p:ph type="sldNum" sz="quarter" idx="12"/>
          </p:nvPr>
        </p:nvSpPr>
        <p:spPr/>
        <p:txBody>
          <a:bodyPr/>
          <a:lstStyle/>
          <a:p>
            <a:fld id="{7FA24D43-69C6-4CCF-9ED9-4840968AAB64}" type="slidenum">
              <a:rPr lang="es-EC" smtClean="0"/>
              <a:t>‹Nº›</a:t>
            </a:fld>
            <a:endParaRPr lang="es-EC"/>
          </a:p>
        </p:txBody>
      </p:sp>
    </p:spTree>
    <p:extLst>
      <p:ext uri="{BB962C8B-B14F-4D97-AF65-F5344CB8AC3E}">
        <p14:creationId xmlns:p14="http://schemas.microsoft.com/office/powerpoint/2010/main" val="1171222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0BA37D3-3B19-4114-9CAB-F2F7226E2FE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xmlns="" id="{BA76D1A0-291E-491A-93F7-0154DA3885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xmlns="" id="{632D4031-B1E8-4924-AECD-34E5948CBA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0816DCB6-1C68-4DC1-BD17-39C0EA34CB32}"/>
              </a:ext>
            </a:extLst>
          </p:cNvPr>
          <p:cNvSpPr>
            <a:spLocks noGrp="1"/>
          </p:cNvSpPr>
          <p:nvPr>
            <p:ph type="dt" sz="half" idx="10"/>
          </p:nvPr>
        </p:nvSpPr>
        <p:spPr/>
        <p:txBody>
          <a:bodyPr/>
          <a:lstStyle/>
          <a:p>
            <a:fld id="{A971E368-2021-4C51-8DF5-26B6952FF620}" type="datetimeFigureOut">
              <a:rPr lang="es-EC" smtClean="0"/>
              <a:t>16/01/2020</a:t>
            </a:fld>
            <a:endParaRPr lang="es-EC"/>
          </a:p>
        </p:txBody>
      </p:sp>
      <p:sp>
        <p:nvSpPr>
          <p:cNvPr id="6" name="Marcador de pie de página 5">
            <a:extLst>
              <a:ext uri="{FF2B5EF4-FFF2-40B4-BE49-F238E27FC236}">
                <a16:creationId xmlns:a16="http://schemas.microsoft.com/office/drawing/2014/main" xmlns="" id="{DBA624A0-D12F-4F6B-BAE4-38B59AEDF95B}"/>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xmlns="" id="{796F3447-8FC0-4BB4-ADE8-CB34419FFAFE}"/>
              </a:ext>
            </a:extLst>
          </p:cNvPr>
          <p:cNvSpPr>
            <a:spLocks noGrp="1"/>
          </p:cNvSpPr>
          <p:nvPr>
            <p:ph type="sldNum" sz="quarter" idx="12"/>
          </p:nvPr>
        </p:nvSpPr>
        <p:spPr/>
        <p:txBody>
          <a:bodyPr/>
          <a:lstStyle/>
          <a:p>
            <a:fld id="{7FA24D43-69C6-4CCF-9ED9-4840968AAB64}" type="slidenum">
              <a:rPr lang="es-EC" smtClean="0"/>
              <a:t>‹Nº›</a:t>
            </a:fld>
            <a:endParaRPr lang="es-EC"/>
          </a:p>
        </p:txBody>
      </p:sp>
    </p:spTree>
    <p:extLst>
      <p:ext uri="{BB962C8B-B14F-4D97-AF65-F5344CB8AC3E}">
        <p14:creationId xmlns:p14="http://schemas.microsoft.com/office/powerpoint/2010/main" val="2583388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75372CB6-7303-4DF8-A873-E3196F8F7B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xmlns="" id="{CAB89500-B054-49B7-9F90-5BBE506859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xmlns="" id="{973B107B-2651-4FEA-8EE0-795D2E16FD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71E368-2021-4C51-8DF5-26B6952FF620}" type="datetimeFigureOut">
              <a:rPr lang="es-EC" smtClean="0"/>
              <a:t>16/01/2020</a:t>
            </a:fld>
            <a:endParaRPr lang="es-EC"/>
          </a:p>
        </p:txBody>
      </p:sp>
      <p:sp>
        <p:nvSpPr>
          <p:cNvPr id="5" name="Marcador de pie de página 4">
            <a:extLst>
              <a:ext uri="{FF2B5EF4-FFF2-40B4-BE49-F238E27FC236}">
                <a16:creationId xmlns:a16="http://schemas.microsoft.com/office/drawing/2014/main" xmlns="" id="{2424E93F-D9CA-4723-9898-909F8BC388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xmlns="" id="{BA0E60EC-43A7-42A8-A537-7B628B3721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A24D43-69C6-4CCF-9ED9-4840968AAB64}" type="slidenum">
              <a:rPr lang="es-EC" smtClean="0"/>
              <a:t>‹Nº›</a:t>
            </a:fld>
            <a:endParaRPr lang="es-EC"/>
          </a:p>
        </p:txBody>
      </p:sp>
    </p:spTree>
    <p:extLst>
      <p:ext uri="{BB962C8B-B14F-4D97-AF65-F5344CB8AC3E}">
        <p14:creationId xmlns:p14="http://schemas.microsoft.com/office/powerpoint/2010/main" val="2785545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6433583" y="171173"/>
            <a:ext cx="5569527" cy="628073"/>
          </a:xfrm>
        </p:spPr>
        <p:txBody>
          <a:bodyPr>
            <a:normAutofit/>
          </a:bodyPr>
          <a:lstStyle/>
          <a:p>
            <a:pPr marL="0" indent="0" algn="r">
              <a:buNone/>
            </a:pPr>
            <a:r>
              <a:rPr lang="es-EC" sz="2400" b="1" dirty="0" smtClean="0">
                <a:solidFill>
                  <a:schemeClr val="tx2">
                    <a:lumMod val="50000"/>
                  </a:schemeClr>
                </a:solidFill>
                <a:effectLst>
                  <a:outerShdw blurRad="38100" dist="38100" dir="2700000" algn="tl">
                    <a:srgbClr val="000000">
                      <a:alpha val="43137"/>
                    </a:srgbClr>
                  </a:outerShdw>
                </a:effectLst>
                <a:latin typeface="Century Gothic" panose="020B0502020202020204" pitchFamily="34" charset="0"/>
              </a:rPr>
              <a:t>IDENTIFICACIÓN DEL PROBLEMA</a:t>
            </a:r>
            <a:endParaRPr lang="es-EC" sz="2400" b="1" dirty="0">
              <a:solidFill>
                <a:schemeClr val="tx2">
                  <a:lumMod val="50000"/>
                </a:schemeClr>
              </a:solidFill>
              <a:effectLst>
                <a:outerShdw blurRad="38100" dist="38100" dir="2700000" algn="tl">
                  <a:srgbClr val="000000">
                    <a:alpha val="43137"/>
                  </a:srgbClr>
                </a:outerShdw>
              </a:effectLst>
              <a:latin typeface="Century Gothic" panose="020B0502020202020204" pitchFamily="34" charset="0"/>
            </a:endParaRPr>
          </a:p>
        </p:txBody>
      </p:sp>
      <p:sp>
        <p:nvSpPr>
          <p:cNvPr id="6" name="Rectángulo 5"/>
          <p:cNvSpPr/>
          <p:nvPr/>
        </p:nvSpPr>
        <p:spPr>
          <a:xfrm>
            <a:off x="54990" y="646526"/>
            <a:ext cx="6616266" cy="954107"/>
          </a:xfrm>
          <a:prstGeom prst="rect">
            <a:avLst/>
          </a:prstGeom>
        </p:spPr>
        <p:txBody>
          <a:bodyPr wrap="square">
            <a:spAutoFit/>
          </a:bodyPr>
          <a:lstStyle/>
          <a:p>
            <a:pPr marL="342900" lvl="0" indent="-342900" algn="just">
              <a:spcAft>
                <a:spcPts val="1200"/>
              </a:spcAft>
              <a:buFont typeface="+mj-lt"/>
              <a:buAutoNum type="romanLcPeriod"/>
            </a:pPr>
            <a:r>
              <a:rPr lang="es-EC" sz="1400" b="1" dirty="0" smtClean="0">
                <a:latin typeface="Calibri Light" panose="020F0302020204030204" pitchFamily="34" charset="0"/>
                <a:ea typeface="Calibri" panose="020F0502020204030204" pitchFamily="34" charset="0"/>
                <a:cs typeface="Times New Roman" panose="02020603050405020304" pitchFamily="18" charset="0"/>
              </a:rPr>
              <a:t>LOS </a:t>
            </a:r>
            <a:r>
              <a:rPr lang="es-EC" sz="1400" b="1" dirty="0" err="1" smtClean="0">
                <a:latin typeface="Calibri Light" panose="020F0302020204030204" pitchFamily="34" charset="0"/>
                <a:ea typeface="Calibri" panose="020F0502020204030204" pitchFamily="34" charset="0"/>
                <a:cs typeface="Times New Roman" panose="02020603050405020304" pitchFamily="18" charset="0"/>
              </a:rPr>
              <a:t>GADP</a:t>
            </a:r>
            <a:r>
              <a:rPr lang="es-EC" sz="1400" b="1" dirty="0" smtClean="0">
                <a:latin typeface="Calibri Light" panose="020F0302020204030204" pitchFamily="34" charset="0"/>
                <a:ea typeface="Calibri" panose="020F0502020204030204" pitchFamily="34" charset="0"/>
                <a:cs typeface="Times New Roman" panose="02020603050405020304" pitchFamily="18" charset="0"/>
              </a:rPr>
              <a:t> YA CUENTAN CON CAPACIDAD OPERATIVA</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 </a:t>
            </a:r>
            <a:r>
              <a:rPr lang="es-EC" sz="1400" dirty="0">
                <a:latin typeface="Calibri Light" panose="020F0302020204030204" pitchFamily="34" charset="0"/>
                <a:ea typeface="Calibri" panose="020F0502020204030204" pitchFamily="34" charset="0"/>
                <a:cs typeface="Times New Roman" panose="02020603050405020304" pitchFamily="18" charset="0"/>
              </a:rPr>
              <a:t>cada año los GAD provinciales presentan un promedio de 90 proyectos de inversión de riego y drenaje, los mismos que son desarrollados por </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al menos 23 equipos </a:t>
            </a:r>
            <a:r>
              <a:rPr lang="es-EC" sz="1400" dirty="0">
                <a:latin typeface="Calibri Light" panose="020F0302020204030204" pitchFamily="34" charset="0"/>
                <a:ea typeface="Calibri" panose="020F0502020204030204" pitchFamily="34" charset="0"/>
                <a:cs typeface="Times New Roman" panose="02020603050405020304" pitchFamily="18" charset="0"/>
              </a:rPr>
              <a:t>multidisciplinarios conformados por especialistas en las siguientes áreas:</a:t>
            </a:r>
            <a:endParaRPr lang="es-EC" sz="1400" dirty="0">
              <a:effectLst/>
              <a:latin typeface="Calibri Light" panose="020F0302020204030204" pitchFamily="34" charset="0"/>
              <a:ea typeface="Calibri" panose="020F0502020204030204" pitchFamily="34" charset="0"/>
              <a:cs typeface="Times New Roman" panose="02020603050405020304" pitchFamily="18" charset="0"/>
            </a:endParaRPr>
          </a:p>
        </p:txBody>
      </p:sp>
      <p:graphicFrame>
        <p:nvGraphicFramePr>
          <p:cNvPr id="7" name="Tabla 6"/>
          <p:cNvGraphicFramePr>
            <a:graphicFrameLocks noGrp="1"/>
          </p:cNvGraphicFramePr>
          <p:nvPr>
            <p:extLst>
              <p:ext uri="{D42A27DB-BD31-4B8C-83A1-F6EECF244321}">
                <p14:modId xmlns:p14="http://schemas.microsoft.com/office/powerpoint/2010/main" val="2590456293"/>
              </p:ext>
            </p:extLst>
          </p:nvPr>
        </p:nvGraphicFramePr>
        <p:xfrm>
          <a:off x="509496" y="1600633"/>
          <a:ext cx="6036182" cy="3287513"/>
        </p:xfrm>
        <a:graphic>
          <a:graphicData uri="http://schemas.openxmlformats.org/drawingml/2006/table">
            <a:tbl>
              <a:tblPr firstRow="1" firstCol="1" bandRow="1">
                <a:tableStyleId>{3B4B98B0-60AC-42C2-AFA5-B58CD77FA1E5}</a:tableStyleId>
              </a:tblPr>
              <a:tblGrid>
                <a:gridCol w="3328408"/>
                <a:gridCol w="2707774"/>
              </a:tblGrid>
              <a:tr h="235346">
                <a:tc>
                  <a:txBody>
                    <a:bodyPr/>
                    <a:lstStyle/>
                    <a:p>
                      <a:pPr algn="ctr">
                        <a:spcAft>
                          <a:spcPts val="0"/>
                        </a:spcAft>
                      </a:pPr>
                      <a:r>
                        <a:rPr lang="es-EC" sz="1400" b="1" dirty="0">
                          <a:effectLst/>
                          <a:latin typeface="+mj-lt"/>
                        </a:rPr>
                        <a:t>Área</a:t>
                      </a:r>
                      <a:endParaRPr lang="es-EC" sz="1400" b="1"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EC" sz="1400" b="1" dirty="0">
                          <a:effectLst/>
                          <a:latin typeface="+mj-lt"/>
                        </a:rPr>
                        <a:t>Formación académica</a:t>
                      </a:r>
                      <a:endParaRPr lang="es-EC" sz="1400" b="1" dirty="0">
                        <a:effectLst/>
                        <a:latin typeface="+mj-lt"/>
                        <a:ea typeface="Calibri" panose="020F0502020204030204" pitchFamily="34" charset="0"/>
                        <a:cs typeface="Times New Roman" panose="02020603050405020304" pitchFamily="18" charset="0"/>
                      </a:endParaRPr>
                    </a:p>
                  </a:txBody>
                  <a:tcPr marL="68580" marR="68580" marT="0" marB="0" anchor="ctr"/>
                </a:tc>
              </a:tr>
              <a:tr h="235346">
                <a:tc>
                  <a:txBody>
                    <a:bodyPr/>
                    <a:lstStyle/>
                    <a:p>
                      <a:pPr algn="just">
                        <a:spcAft>
                          <a:spcPts val="0"/>
                        </a:spcAft>
                      </a:pPr>
                      <a:r>
                        <a:rPr lang="es-EC" sz="1400" b="0" dirty="0">
                          <a:effectLst/>
                          <a:latin typeface="+mj-lt"/>
                        </a:rPr>
                        <a:t>Gestión social </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s-EC" sz="1400" b="0">
                          <a:effectLst/>
                          <a:latin typeface="+mj-lt"/>
                        </a:rPr>
                        <a:t>Sociólogo</a:t>
                      </a:r>
                      <a:endParaRPr lang="es-EC" sz="1400" b="0">
                        <a:effectLst/>
                        <a:latin typeface="+mj-lt"/>
                        <a:ea typeface="Calibri" panose="020F0502020204030204" pitchFamily="34" charset="0"/>
                        <a:cs typeface="Times New Roman" panose="02020603050405020304" pitchFamily="18" charset="0"/>
                      </a:endParaRPr>
                    </a:p>
                  </a:txBody>
                  <a:tcPr marL="68580" marR="68580" marT="0" marB="0" anchor="ctr"/>
                </a:tc>
              </a:tr>
              <a:tr h="235346">
                <a:tc>
                  <a:txBody>
                    <a:bodyPr/>
                    <a:lstStyle/>
                    <a:p>
                      <a:pPr algn="just">
                        <a:spcAft>
                          <a:spcPts val="0"/>
                        </a:spcAft>
                      </a:pPr>
                      <a:r>
                        <a:rPr lang="es-EC" sz="1400" b="0" dirty="0">
                          <a:effectLst/>
                          <a:latin typeface="+mj-lt"/>
                        </a:rPr>
                        <a:t>Topografía</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s-EC" sz="1400" b="0" dirty="0">
                          <a:effectLst/>
                          <a:latin typeface="+mj-lt"/>
                        </a:rPr>
                        <a:t>Ingeniero </a:t>
                      </a:r>
                      <a:r>
                        <a:rPr lang="es-EC" sz="1400" b="0" dirty="0" smtClean="0">
                          <a:effectLst/>
                          <a:latin typeface="+mj-lt"/>
                        </a:rPr>
                        <a:t>civil/topógrafo</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r>
              <a:tr h="235346">
                <a:tc>
                  <a:txBody>
                    <a:bodyPr/>
                    <a:lstStyle/>
                    <a:p>
                      <a:pPr algn="just">
                        <a:spcAft>
                          <a:spcPts val="0"/>
                        </a:spcAft>
                      </a:pPr>
                      <a:r>
                        <a:rPr lang="es-EC" sz="1400" b="0" dirty="0">
                          <a:effectLst/>
                          <a:latin typeface="+mj-lt"/>
                        </a:rPr>
                        <a:t>Hidrología</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s-EC" sz="1400" b="0" dirty="0">
                          <a:effectLst/>
                          <a:latin typeface="+mj-lt"/>
                        </a:rPr>
                        <a:t>Ingeniero </a:t>
                      </a:r>
                      <a:r>
                        <a:rPr lang="es-EC" sz="1400" b="0" dirty="0" smtClean="0">
                          <a:effectLst/>
                          <a:latin typeface="+mj-lt"/>
                        </a:rPr>
                        <a:t>civil/hidrólogo</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r>
              <a:tr h="235346">
                <a:tc>
                  <a:txBody>
                    <a:bodyPr/>
                    <a:lstStyle/>
                    <a:p>
                      <a:pPr algn="just">
                        <a:spcAft>
                          <a:spcPts val="0"/>
                        </a:spcAft>
                      </a:pPr>
                      <a:r>
                        <a:rPr lang="es-EC" sz="1400" b="0" dirty="0">
                          <a:effectLst/>
                          <a:latin typeface="+mj-lt"/>
                        </a:rPr>
                        <a:t>Geología</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s-EC" sz="1400" b="0" dirty="0">
                          <a:effectLst/>
                          <a:latin typeface="+mj-lt"/>
                        </a:rPr>
                        <a:t>Ingeniero geólogo</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r>
              <a:tr h="235346">
                <a:tc>
                  <a:txBody>
                    <a:bodyPr/>
                    <a:lstStyle/>
                    <a:p>
                      <a:pPr algn="just">
                        <a:spcAft>
                          <a:spcPts val="0"/>
                        </a:spcAft>
                      </a:pPr>
                      <a:r>
                        <a:rPr lang="es-EC" sz="1400" b="0" dirty="0">
                          <a:effectLst/>
                          <a:latin typeface="+mj-lt"/>
                        </a:rPr>
                        <a:t>Geotecnia</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s-EC" sz="1400" b="0" dirty="0">
                          <a:effectLst/>
                          <a:latin typeface="+mj-lt"/>
                        </a:rPr>
                        <a:t>Ingeniero </a:t>
                      </a:r>
                      <a:r>
                        <a:rPr lang="es-EC" sz="1400" b="0" dirty="0" smtClean="0">
                          <a:effectLst/>
                          <a:latin typeface="+mj-lt"/>
                        </a:rPr>
                        <a:t>civil/geotécnico</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r>
              <a:tr h="235346">
                <a:tc>
                  <a:txBody>
                    <a:bodyPr/>
                    <a:lstStyle/>
                    <a:p>
                      <a:pPr algn="just">
                        <a:spcAft>
                          <a:spcPts val="0"/>
                        </a:spcAft>
                      </a:pPr>
                      <a:r>
                        <a:rPr lang="es-EC" sz="1400" b="0" dirty="0">
                          <a:effectLst/>
                          <a:latin typeface="+mj-lt"/>
                        </a:rPr>
                        <a:t>Diseño agronómico</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s-EC" sz="1400" b="0">
                          <a:effectLst/>
                          <a:latin typeface="+mj-lt"/>
                        </a:rPr>
                        <a:t>Ingeniero agrónomo</a:t>
                      </a:r>
                      <a:endParaRPr lang="es-EC" sz="1400" b="0">
                        <a:effectLst/>
                        <a:latin typeface="+mj-lt"/>
                        <a:ea typeface="Calibri" panose="020F0502020204030204" pitchFamily="34" charset="0"/>
                        <a:cs typeface="Times New Roman" panose="02020603050405020304" pitchFamily="18" charset="0"/>
                      </a:endParaRPr>
                    </a:p>
                  </a:txBody>
                  <a:tcPr marL="68580" marR="68580" marT="0" marB="0" anchor="ctr"/>
                </a:tc>
              </a:tr>
              <a:tr h="235346">
                <a:tc>
                  <a:txBody>
                    <a:bodyPr/>
                    <a:lstStyle/>
                    <a:p>
                      <a:pPr algn="just">
                        <a:spcAft>
                          <a:spcPts val="0"/>
                        </a:spcAft>
                      </a:pPr>
                      <a:r>
                        <a:rPr lang="es-EC" sz="1400" b="0" dirty="0">
                          <a:effectLst/>
                          <a:latin typeface="+mj-lt"/>
                        </a:rPr>
                        <a:t>Diseño hidráulico</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s-EC" sz="1400" b="0" dirty="0">
                          <a:effectLst/>
                          <a:latin typeface="+mj-lt"/>
                        </a:rPr>
                        <a:t>Ingeniero </a:t>
                      </a:r>
                      <a:r>
                        <a:rPr lang="es-EC" sz="1400" b="0" dirty="0" smtClean="0">
                          <a:effectLst/>
                          <a:latin typeface="+mj-lt"/>
                        </a:rPr>
                        <a:t>civil/hidráulico</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r>
              <a:tr h="235346">
                <a:tc>
                  <a:txBody>
                    <a:bodyPr/>
                    <a:lstStyle/>
                    <a:p>
                      <a:pPr algn="just">
                        <a:spcAft>
                          <a:spcPts val="0"/>
                        </a:spcAft>
                      </a:pPr>
                      <a:r>
                        <a:rPr lang="es-EC" sz="1400" b="0" dirty="0">
                          <a:effectLst/>
                          <a:latin typeface="+mj-lt"/>
                        </a:rPr>
                        <a:t>Diseño estructural</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s-EC" sz="1400" b="0" dirty="0">
                          <a:effectLst/>
                          <a:latin typeface="+mj-lt"/>
                        </a:rPr>
                        <a:t>Ingeniero </a:t>
                      </a:r>
                      <a:r>
                        <a:rPr lang="es-EC" sz="1400" b="0" dirty="0" smtClean="0">
                          <a:effectLst/>
                          <a:latin typeface="+mj-lt"/>
                        </a:rPr>
                        <a:t>civil/estructural</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r>
              <a:tr h="470693">
                <a:tc>
                  <a:txBody>
                    <a:bodyPr/>
                    <a:lstStyle/>
                    <a:p>
                      <a:pPr algn="just">
                        <a:spcAft>
                          <a:spcPts val="0"/>
                        </a:spcAft>
                      </a:pPr>
                      <a:r>
                        <a:rPr lang="es-EC" sz="1400" b="0" dirty="0">
                          <a:effectLst/>
                          <a:latin typeface="+mj-lt"/>
                        </a:rPr>
                        <a:t>Diseño mecánico</a:t>
                      </a:r>
                    </a:p>
                    <a:p>
                      <a:pPr algn="just">
                        <a:spcAft>
                          <a:spcPts val="0"/>
                        </a:spcAft>
                      </a:pPr>
                      <a:r>
                        <a:rPr lang="es-EC" sz="1400" b="0" dirty="0">
                          <a:effectLst/>
                          <a:latin typeface="+mj-lt"/>
                        </a:rPr>
                        <a:t>(Compuertas, válvulas, filtros, etc.)</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s-EC" sz="1400" b="0" dirty="0">
                          <a:effectLst/>
                          <a:latin typeface="+mj-lt"/>
                        </a:rPr>
                        <a:t>Ingeniero mecánico</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r>
              <a:tr h="228014">
                <a:tc>
                  <a:txBody>
                    <a:bodyPr/>
                    <a:lstStyle/>
                    <a:p>
                      <a:pPr algn="just">
                        <a:spcAft>
                          <a:spcPts val="0"/>
                        </a:spcAft>
                      </a:pPr>
                      <a:r>
                        <a:rPr lang="es-EC" sz="1400" b="0">
                          <a:effectLst/>
                          <a:latin typeface="+mj-lt"/>
                        </a:rPr>
                        <a:t>Presupuestos y programación de obra</a:t>
                      </a:r>
                      <a:endParaRPr lang="es-EC" sz="1400" b="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s-EC" sz="1400" b="0" dirty="0">
                          <a:effectLst/>
                          <a:latin typeface="+mj-lt"/>
                        </a:rPr>
                        <a:t>Ingeniero civil</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r>
              <a:tr h="235346">
                <a:tc>
                  <a:txBody>
                    <a:bodyPr/>
                    <a:lstStyle/>
                    <a:p>
                      <a:pPr algn="just">
                        <a:spcAft>
                          <a:spcPts val="0"/>
                        </a:spcAft>
                      </a:pPr>
                      <a:r>
                        <a:rPr lang="es-EC" sz="1400" b="0">
                          <a:effectLst/>
                          <a:latin typeface="+mj-lt"/>
                        </a:rPr>
                        <a:t>Evaluación socio agro-económica</a:t>
                      </a:r>
                      <a:endParaRPr lang="es-EC" sz="1400" b="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s-EC" sz="1400" b="0" dirty="0">
                          <a:effectLst/>
                          <a:latin typeface="+mj-lt"/>
                        </a:rPr>
                        <a:t>Economista </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r>
              <a:tr h="235346">
                <a:tc>
                  <a:txBody>
                    <a:bodyPr/>
                    <a:lstStyle/>
                    <a:p>
                      <a:pPr algn="just">
                        <a:spcAft>
                          <a:spcPts val="0"/>
                        </a:spcAft>
                      </a:pPr>
                      <a:r>
                        <a:rPr lang="es-EC" sz="1400" b="0" dirty="0">
                          <a:effectLst/>
                          <a:latin typeface="+mj-lt"/>
                        </a:rPr>
                        <a:t>Impactos ambientales</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s-EC" sz="1400" b="0" dirty="0">
                          <a:effectLst/>
                          <a:latin typeface="+mj-lt"/>
                        </a:rPr>
                        <a:t>Ingeniero ambiental</a:t>
                      </a:r>
                      <a:endParaRPr lang="es-EC" sz="1400" b="0" dirty="0">
                        <a:effectLst/>
                        <a:latin typeface="+mj-lt"/>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8" name="Rectángulo 7"/>
          <p:cNvSpPr/>
          <p:nvPr/>
        </p:nvSpPr>
        <p:spPr>
          <a:xfrm>
            <a:off x="404592" y="4934312"/>
            <a:ext cx="6141086" cy="1815882"/>
          </a:xfrm>
          <a:prstGeom prst="rect">
            <a:avLst/>
          </a:prstGeom>
        </p:spPr>
        <p:txBody>
          <a:bodyPr wrap="square">
            <a:spAutoFit/>
          </a:bodyPr>
          <a:lstStyle/>
          <a:p>
            <a:pPr algn="just"/>
            <a:r>
              <a:rPr lang="es-EC" sz="1400" dirty="0" smtClean="0">
                <a:latin typeface="Calibri Light" panose="020F0302020204030204" pitchFamily="34" charset="0"/>
                <a:ea typeface="Calibri" panose="020F0502020204030204" pitchFamily="34" charset="0"/>
                <a:cs typeface="Times New Roman" panose="02020603050405020304" pitchFamily="18" charset="0"/>
              </a:rPr>
              <a:t>ii. </a:t>
            </a:r>
            <a:r>
              <a:rPr lang="es-EC" sz="1400" dirty="0" err="1" smtClean="0">
                <a:latin typeface="Calibri Light" panose="020F0302020204030204" pitchFamily="34" charset="0"/>
                <a:ea typeface="Calibri" panose="020F0502020204030204" pitchFamily="34" charset="0"/>
                <a:cs typeface="Times New Roman" panose="02020603050405020304" pitchFamily="18" charset="0"/>
              </a:rPr>
              <a:t>SENAGUA</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 cuenta </a:t>
            </a:r>
            <a:r>
              <a:rPr lang="es-EC" sz="1400" dirty="0">
                <a:latin typeface="Calibri Light" panose="020F0302020204030204" pitchFamily="34" charset="0"/>
                <a:ea typeface="Calibri" panose="020F0502020204030204" pitchFamily="34" charset="0"/>
                <a:cs typeface="Times New Roman" panose="02020603050405020304" pitchFamily="18" charset="0"/>
              </a:rPr>
              <a:t>únicamente con un técnico por centro de atención ciudadana para la revisión de estos </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proyectos;</a:t>
            </a:r>
          </a:p>
          <a:p>
            <a:pPr algn="just"/>
            <a:endParaRPr lang="es-EC" sz="1400" dirty="0" smtClean="0">
              <a:latin typeface="Calibri Light" panose="020F0302020204030204" pitchFamily="34" charset="0"/>
              <a:ea typeface="Calibri" panose="020F0502020204030204" pitchFamily="34" charset="0"/>
              <a:cs typeface="Times New Roman" panose="02020603050405020304" pitchFamily="18" charset="0"/>
            </a:endParaRPr>
          </a:p>
          <a:p>
            <a:pPr algn="just"/>
            <a:r>
              <a:rPr lang="es-EC" sz="1400" dirty="0" smtClean="0">
                <a:latin typeface="Calibri Light" panose="020F0302020204030204" pitchFamily="34" charset="0"/>
                <a:ea typeface="Calibri" panose="020F0502020204030204" pitchFamily="34" charset="0"/>
                <a:cs typeface="Times New Roman" panose="02020603050405020304" pitchFamily="18" charset="0"/>
              </a:rPr>
              <a:t>El </a:t>
            </a:r>
            <a:r>
              <a:rPr lang="es-EC" sz="1400" dirty="0">
                <a:latin typeface="Calibri Light" panose="020F0302020204030204" pitchFamily="34" charset="0"/>
                <a:ea typeface="Calibri" panose="020F0502020204030204" pitchFamily="34" charset="0"/>
                <a:cs typeface="Times New Roman" panose="02020603050405020304" pitchFamily="18" charset="0"/>
              </a:rPr>
              <a:t>proceso de aprobación de los estudios no corresponde a un filtro de calidad técnica sino más bien un trámite burocrático que tarda de 6 a 9 </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meses;</a:t>
            </a:r>
          </a:p>
          <a:p>
            <a:pPr algn="just"/>
            <a:endParaRPr lang="es-EC" sz="1400" dirty="0">
              <a:latin typeface="Calibri Light" panose="020F0302020204030204" pitchFamily="34" charset="0"/>
              <a:ea typeface="Calibri" panose="020F0502020204030204" pitchFamily="34" charset="0"/>
              <a:cs typeface="Times New Roman" panose="02020603050405020304" pitchFamily="18" charset="0"/>
            </a:endParaRPr>
          </a:p>
          <a:p>
            <a:pPr algn="just"/>
            <a:r>
              <a:rPr lang="es-EC" sz="1400" dirty="0" smtClean="0">
                <a:latin typeface="Calibri Light" panose="020F0302020204030204" pitchFamily="34" charset="0"/>
                <a:ea typeface="Calibri" panose="020F0502020204030204" pitchFamily="34" charset="0"/>
                <a:cs typeface="Times New Roman" panose="02020603050405020304" pitchFamily="18" charset="0"/>
              </a:rPr>
              <a:t>Ha </a:t>
            </a:r>
            <a:r>
              <a:rPr lang="es-EC" sz="1400" dirty="0">
                <a:latin typeface="Calibri Light" panose="020F0302020204030204" pitchFamily="34" charset="0"/>
                <a:ea typeface="Calibri" panose="020F0502020204030204" pitchFamily="34" charset="0"/>
                <a:cs typeface="Times New Roman" panose="02020603050405020304" pitchFamily="18" charset="0"/>
              </a:rPr>
              <a:t>provocado que los informes de concordancia </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no sean incluidos en </a:t>
            </a:r>
            <a:r>
              <a:rPr lang="es-EC" sz="1400" dirty="0">
                <a:latin typeface="Calibri Light" panose="020F0302020204030204" pitchFamily="34" charset="0"/>
                <a:ea typeface="Calibri" panose="020F0502020204030204" pitchFamily="34" charset="0"/>
                <a:cs typeface="Times New Roman" panose="02020603050405020304" pitchFamily="18" charset="0"/>
              </a:rPr>
              <a:t>el presupuesto general del </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estado;</a:t>
            </a:r>
            <a:endParaRPr lang="es-EC" sz="1400" dirty="0"/>
          </a:p>
        </p:txBody>
      </p:sp>
      <p:sp>
        <p:nvSpPr>
          <p:cNvPr id="9" name="Rectángulo 8"/>
          <p:cNvSpPr/>
          <p:nvPr/>
        </p:nvSpPr>
        <p:spPr>
          <a:xfrm>
            <a:off x="6838682" y="646526"/>
            <a:ext cx="5048518" cy="2985433"/>
          </a:xfrm>
          <a:prstGeom prst="rect">
            <a:avLst/>
          </a:prstGeom>
        </p:spPr>
        <p:txBody>
          <a:bodyPr wrap="square">
            <a:spAutoFit/>
          </a:bodyPr>
          <a:lstStyle/>
          <a:p>
            <a:pPr marL="400050" indent="-400050" algn="just">
              <a:spcAft>
                <a:spcPts val="1200"/>
              </a:spcAft>
              <a:buFont typeface="+mj-lt"/>
              <a:buAutoNum type="romanLcPeriod" startAt="2"/>
            </a:pPr>
            <a:r>
              <a:rPr lang="es-EC" sz="1400" b="1" dirty="0">
                <a:latin typeface="Calibri Light" panose="020F0302020204030204" pitchFamily="34" charset="0"/>
                <a:ea typeface="Calibri" panose="020F0502020204030204" pitchFamily="34" charset="0"/>
                <a:cs typeface="Times New Roman" panose="02020603050405020304" pitchFamily="18" charset="0"/>
              </a:rPr>
              <a:t>NO EXISTE LA NORMA TÉCNICA DE RIEGO Y DRENAJE</a:t>
            </a:r>
            <a:r>
              <a:rPr lang="es-EC" sz="1400" dirty="0">
                <a:latin typeface="Calibri Light" panose="020F0302020204030204" pitchFamily="34" charset="0"/>
                <a:ea typeface="Calibri" panose="020F0502020204030204" pitchFamily="34" charset="0"/>
                <a:cs typeface="Times New Roman" panose="02020603050405020304" pitchFamily="18" charset="0"/>
              </a:rPr>
              <a:t>, </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el incumplimiento </a:t>
            </a:r>
            <a:r>
              <a:rPr lang="es-EC" sz="1400" dirty="0">
                <a:latin typeface="Calibri Light" panose="020F0302020204030204" pitchFamily="34" charset="0"/>
                <a:ea typeface="Calibri" panose="020F0502020204030204" pitchFamily="34" charset="0"/>
                <a:cs typeface="Times New Roman" panose="02020603050405020304" pitchFamily="18" charset="0"/>
              </a:rPr>
              <a:t>del artículo 7 de la resolución no. 008-CNC-2011, que </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define </a:t>
            </a:r>
            <a:r>
              <a:rPr lang="es-EC" sz="1400" dirty="0">
                <a:latin typeface="Calibri Light" panose="020F0302020204030204" pitchFamily="34" charset="0"/>
                <a:ea typeface="Calibri" panose="020F0502020204030204" pitchFamily="34" charset="0"/>
                <a:cs typeface="Times New Roman" panose="02020603050405020304" pitchFamily="18" charset="0"/>
              </a:rPr>
              <a:t>como responsabilidad del ente rector establecer estándares de construcción de la infraestructura de riego y </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drenaje; por </a:t>
            </a:r>
            <a:r>
              <a:rPr lang="es-EC" sz="1400" dirty="0">
                <a:latin typeface="Calibri Light" panose="020F0302020204030204" pitchFamily="34" charset="0"/>
                <a:ea typeface="Calibri" panose="020F0502020204030204" pitchFamily="34" charset="0"/>
                <a:cs typeface="Times New Roman" panose="02020603050405020304" pitchFamily="18" charset="0"/>
              </a:rPr>
              <a:t>lo que la revisión de los proyectos es subjetiva al criterio de los </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técnicos.</a:t>
            </a:r>
          </a:p>
          <a:p>
            <a:pPr marL="400050" indent="-400050" algn="just">
              <a:spcAft>
                <a:spcPts val="1200"/>
              </a:spcAft>
              <a:buFont typeface="+mj-lt"/>
              <a:buAutoNum type="romanLcPeriod" startAt="2"/>
            </a:pPr>
            <a:r>
              <a:rPr lang="es-EC" sz="1400" b="1" dirty="0"/>
              <a:t>INCUMPLIMIENTO EN LA PLANIFICACIÓN NACIONAL Y PROVINCIAL</a:t>
            </a:r>
            <a:r>
              <a:rPr lang="es-EC" sz="1400" dirty="0"/>
              <a:t>: el </a:t>
            </a:r>
            <a:r>
              <a:rPr lang="es-EC" sz="1400" dirty="0" smtClean="0"/>
              <a:t>Gobierno </a:t>
            </a:r>
            <a:r>
              <a:rPr lang="es-EC" sz="1400" dirty="0"/>
              <a:t>C</a:t>
            </a:r>
            <a:r>
              <a:rPr lang="es-EC" sz="1400" dirty="0" smtClean="0"/>
              <a:t>entral </a:t>
            </a:r>
            <a:r>
              <a:rPr lang="es-EC" sz="1400" dirty="0"/>
              <a:t>a través del Ministerio de Finanzas adeuda a los GAD provinciales </a:t>
            </a:r>
            <a:r>
              <a:rPr lang="es-EC" sz="1400" dirty="0" smtClean="0"/>
              <a:t>133 </a:t>
            </a:r>
            <a:r>
              <a:rPr lang="es-EC" sz="1400" dirty="0"/>
              <a:t>millones de dólares para proyectos de inversión de riego y drenaje, conforme el siguiente detalle:</a:t>
            </a:r>
          </a:p>
          <a:p>
            <a:pPr marL="400050" indent="-400050" algn="just">
              <a:spcAft>
                <a:spcPts val="1200"/>
              </a:spcAft>
              <a:buFont typeface="+mj-lt"/>
              <a:buAutoNum type="romanLcPeriod" startAt="2"/>
            </a:pPr>
            <a:endParaRPr lang="es-EC" sz="1400" dirty="0">
              <a:effectLst/>
              <a:latin typeface="Calibri Light" panose="020F0302020204030204" pitchFamily="34" charset="0"/>
              <a:ea typeface="Calibri" panose="020F0502020204030204" pitchFamily="34" charset="0"/>
              <a:cs typeface="Times New Roman" panose="02020603050405020304" pitchFamily="18" charset="0"/>
            </a:endParaRPr>
          </a:p>
        </p:txBody>
      </p:sp>
      <p:graphicFrame>
        <p:nvGraphicFramePr>
          <p:cNvPr id="10" name="Tabla 9"/>
          <p:cNvGraphicFramePr>
            <a:graphicFrameLocks noGrp="1"/>
          </p:cNvGraphicFramePr>
          <p:nvPr>
            <p:extLst>
              <p:ext uri="{D42A27DB-BD31-4B8C-83A1-F6EECF244321}">
                <p14:modId xmlns:p14="http://schemas.microsoft.com/office/powerpoint/2010/main" val="495736231"/>
              </p:ext>
            </p:extLst>
          </p:nvPr>
        </p:nvGraphicFramePr>
        <p:xfrm>
          <a:off x="8208492" y="3427773"/>
          <a:ext cx="3124916" cy="1743146"/>
        </p:xfrm>
        <a:graphic>
          <a:graphicData uri="http://schemas.openxmlformats.org/drawingml/2006/table">
            <a:tbl>
              <a:tblPr>
                <a:tableStyleId>{B301B821-A1FF-4177-AEE7-76D212191A09}</a:tableStyleId>
              </a:tblPr>
              <a:tblGrid>
                <a:gridCol w="1708219"/>
                <a:gridCol w="1416697"/>
              </a:tblGrid>
              <a:tr h="337134">
                <a:tc>
                  <a:txBody>
                    <a:bodyPr/>
                    <a:lstStyle/>
                    <a:p>
                      <a:pPr algn="just" fontAlgn="ctr"/>
                      <a:r>
                        <a:rPr lang="es-EC" sz="1400" u="none" strike="noStrike" dirty="0">
                          <a:effectLst/>
                        </a:rPr>
                        <a:t>Año</a:t>
                      </a:r>
                      <a:endParaRPr lang="es-EC" sz="1400" b="0" i="1" u="none" strike="noStrike" dirty="0">
                        <a:solidFill>
                          <a:srgbClr val="000000"/>
                        </a:solidFill>
                        <a:effectLst/>
                        <a:latin typeface="Calibri" panose="020F0502020204030204" pitchFamily="34" charset="0"/>
                      </a:endParaRPr>
                    </a:p>
                  </a:txBody>
                  <a:tcPr marL="0" marR="0" marT="0" marB="0" anchor="ctr"/>
                </a:tc>
                <a:tc>
                  <a:txBody>
                    <a:bodyPr/>
                    <a:lstStyle/>
                    <a:p>
                      <a:pPr algn="just" fontAlgn="ctr"/>
                      <a:r>
                        <a:rPr lang="es-EC" sz="1400" u="none" strike="noStrike">
                          <a:effectLst/>
                        </a:rPr>
                        <a:t>Monto adeudado</a:t>
                      </a:r>
                      <a:endParaRPr lang="es-EC" sz="1400" b="0" i="1" u="none" strike="noStrike">
                        <a:solidFill>
                          <a:srgbClr val="000000"/>
                        </a:solidFill>
                        <a:effectLst/>
                        <a:latin typeface="Calibri" panose="020F0502020204030204" pitchFamily="34" charset="0"/>
                      </a:endParaRPr>
                    </a:p>
                  </a:txBody>
                  <a:tcPr marL="0" marR="0" marT="0" marB="0" anchor="ctr"/>
                </a:tc>
              </a:tr>
              <a:tr h="552572">
                <a:tc>
                  <a:txBody>
                    <a:bodyPr/>
                    <a:lstStyle/>
                    <a:p>
                      <a:pPr algn="l" fontAlgn="ctr"/>
                      <a:r>
                        <a:rPr lang="es-EC" sz="1400" u="none" strike="noStrike" dirty="0">
                          <a:effectLst/>
                        </a:rPr>
                        <a:t>FINGAD </a:t>
                      </a:r>
                      <a:r>
                        <a:rPr lang="es-EC" sz="1400" u="none" strike="noStrike" dirty="0" smtClean="0">
                          <a:effectLst/>
                        </a:rPr>
                        <a:t>II</a:t>
                      </a:r>
                      <a:endParaRPr lang="es-EC" sz="1400" b="0" i="1" u="none" strike="noStrike" dirty="0">
                        <a:solidFill>
                          <a:srgbClr val="000000"/>
                        </a:solidFill>
                        <a:effectLst/>
                        <a:latin typeface="Calibri" panose="020F0502020204030204" pitchFamily="34" charset="0"/>
                      </a:endParaRPr>
                    </a:p>
                    <a:p>
                      <a:pPr algn="l" fontAlgn="ctr"/>
                      <a:r>
                        <a:rPr lang="es-EC" sz="1400" u="none" strike="noStrike" dirty="0">
                          <a:effectLst/>
                        </a:rPr>
                        <a:t>(2015-2016</a:t>
                      </a:r>
                      <a:r>
                        <a:rPr lang="es-EC" sz="1400" u="none" strike="noStrike" dirty="0" smtClean="0">
                          <a:effectLst/>
                        </a:rPr>
                        <a:t>)</a:t>
                      </a:r>
                      <a:endParaRPr lang="es-EC" sz="1400" b="0" i="1" u="none" strike="noStrike" dirty="0">
                        <a:solidFill>
                          <a:srgbClr val="000000"/>
                        </a:solidFill>
                        <a:effectLst/>
                        <a:latin typeface="Calibri" panose="020F0502020204030204" pitchFamily="34" charset="0"/>
                      </a:endParaRPr>
                    </a:p>
                  </a:txBody>
                  <a:tcPr marL="0" marR="0" marT="0" marB="0" anchor="ctr"/>
                </a:tc>
                <a:tc>
                  <a:txBody>
                    <a:bodyPr/>
                    <a:lstStyle/>
                    <a:p>
                      <a:pPr algn="just" fontAlgn="ctr"/>
                      <a:r>
                        <a:rPr lang="es-EC" sz="1400" u="none" strike="noStrike" dirty="0">
                          <a:effectLst/>
                        </a:rPr>
                        <a:t> $     23,164,458.15 </a:t>
                      </a:r>
                      <a:endParaRPr lang="es-EC" sz="1400" b="0" i="0" u="none" strike="noStrike" dirty="0">
                        <a:solidFill>
                          <a:srgbClr val="000000"/>
                        </a:solidFill>
                        <a:effectLst/>
                        <a:latin typeface="Calibri" panose="020F0502020204030204" pitchFamily="34" charset="0"/>
                      </a:endParaRPr>
                    </a:p>
                  </a:txBody>
                  <a:tcPr marL="0" marR="0" marT="0" marB="0" anchor="ctr"/>
                </a:tc>
              </a:tr>
              <a:tr h="184191">
                <a:tc>
                  <a:txBody>
                    <a:bodyPr/>
                    <a:lstStyle/>
                    <a:p>
                      <a:pPr algn="just" fontAlgn="ctr"/>
                      <a:r>
                        <a:rPr lang="es-EC" sz="1400" u="none" strike="noStrike">
                          <a:effectLst/>
                        </a:rPr>
                        <a:t>FINGAD II</a:t>
                      </a:r>
                      <a:endParaRPr lang="es-EC" sz="1400" b="0" i="1" u="none" strike="noStrike">
                        <a:solidFill>
                          <a:srgbClr val="000000"/>
                        </a:solidFill>
                        <a:effectLst/>
                        <a:latin typeface="Calibri" panose="020F0502020204030204" pitchFamily="34" charset="0"/>
                      </a:endParaRPr>
                    </a:p>
                  </a:txBody>
                  <a:tcPr marL="0" marR="0" marT="0" marB="0" anchor="ctr"/>
                </a:tc>
                <a:tc>
                  <a:txBody>
                    <a:bodyPr/>
                    <a:lstStyle/>
                    <a:p>
                      <a:pPr algn="just" fontAlgn="ctr"/>
                      <a:r>
                        <a:rPr lang="es-EC" sz="1400" u="none" strike="noStrike" dirty="0">
                          <a:effectLst/>
                        </a:rPr>
                        <a:t> $     30,237,228.12 </a:t>
                      </a:r>
                      <a:endParaRPr lang="es-EC" sz="1400" b="0" i="0" u="none" strike="noStrike" dirty="0">
                        <a:solidFill>
                          <a:srgbClr val="000000"/>
                        </a:solidFill>
                        <a:effectLst/>
                        <a:latin typeface="Calibri" panose="020F0502020204030204" pitchFamily="34" charset="0"/>
                      </a:endParaRPr>
                    </a:p>
                  </a:txBody>
                  <a:tcPr marL="0" marR="0" marT="0" marB="0" anchor="ctr"/>
                </a:tc>
              </a:tr>
              <a:tr h="184191">
                <a:tc>
                  <a:txBody>
                    <a:bodyPr/>
                    <a:lstStyle/>
                    <a:p>
                      <a:pPr algn="just" fontAlgn="ctr"/>
                      <a:r>
                        <a:rPr lang="es-EC" sz="1400" u="none" strike="noStrike">
                          <a:effectLst/>
                        </a:rPr>
                        <a:t>2018</a:t>
                      </a:r>
                      <a:endParaRPr lang="es-EC" sz="1400" b="0" i="1" u="none" strike="noStrike">
                        <a:solidFill>
                          <a:srgbClr val="000000"/>
                        </a:solidFill>
                        <a:effectLst/>
                        <a:latin typeface="Calibri" panose="020F0502020204030204" pitchFamily="34" charset="0"/>
                      </a:endParaRPr>
                    </a:p>
                  </a:txBody>
                  <a:tcPr marL="0" marR="0" marT="0" marB="0" anchor="ctr"/>
                </a:tc>
                <a:tc>
                  <a:txBody>
                    <a:bodyPr/>
                    <a:lstStyle/>
                    <a:p>
                      <a:pPr algn="just" fontAlgn="ctr"/>
                      <a:r>
                        <a:rPr lang="es-EC" sz="1400" u="none" strike="noStrike" dirty="0">
                          <a:effectLst/>
                        </a:rPr>
                        <a:t> $     40,003,975.71 </a:t>
                      </a:r>
                      <a:endParaRPr lang="es-EC" sz="1400" b="0" i="0" u="none" strike="noStrike" dirty="0">
                        <a:solidFill>
                          <a:srgbClr val="000000"/>
                        </a:solidFill>
                        <a:effectLst/>
                        <a:latin typeface="Calibri" panose="020F0502020204030204" pitchFamily="34" charset="0"/>
                      </a:endParaRPr>
                    </a:p>
                  </a:txBody>
                  <a:tcPr marL="0" marR="0" marT="0" marB="0" anchor="ctr"/>
                </a:tc>
              </a:tr>
              <a:tr h="184191">
                <a:tc>
                  <a:txBody>
                    <a:bodyPr/>
                    <a:lstStyle/>
                    <a:p>
                      <a:pPr algn="just" fontAlgn="ctr"/>
                      <a:r>
                        <a:rPr lang="es-EC" sz="1400" u="none" strike="noStrike">
                          <a:effectLst/>
                        </a:rPr>
                        <a:t>2019</a:t>
                      </a:r>
                      <a:endParaRPr lang="es-EC" sz="1400" b="0" i="1" u="none" strike="noStrike">
                        <a:solidFill>
                          <a:srgbClr val="000000"/>
                        </a:solidFill>
                        <a:effectLst/>
                        <a:latin typeface="Calibri" panose="020F0502020204030204" pitchFamily="34" charset="0"/>
                      </a:endParaRPr>
                    </a:p>
                  </a:txBody>
                  <a:tcPr marL="0" marR="0" marT="0" marB="0" anchor="ctr"/>
                </a:tc>
                <a:tc>
                  <a:txBody>
                    <a:bodyPr/>
                    <a:lstStyle/>
                    <a:p>
                      <a:pPr algn="just" fontAlgn="ctr"/>
                      <a:r>
                        <a:rPr lang="es-EC" sz="1400" u="none" strike="noStrike" dirty="0">
                          <a:effectLst/>
                        </a:rPr>
                        <a:t> $     40,430,142.36 </a:t>
                      </a:r>
                      <a:endParaRPr lang="es-EC" sz="1400" b="0" i="0" u="none" strike="noStrike" dirty="0">
                        <a:solidFill>
                          <a:srgbClr val="000000"/>
                        </a:solidFill>
                        <a:effectLst/>
                        <a:latin typeface="Calibri" panose="020F0502020204030204" pitchFamily="34" charset="0"/>
                      </a:endParaRPr>
                    </a:p>
                  </a:txBody>
                  <a:tcPr marL="0" marR="0" marT="0" marB="0" anchor="ctr"/>
                </a:tc>
              </a:tr>
              <a:tr h="184191">
                <a:tc>
                  <a:txBody>
                    <a:bodyPr/>
                    <a:lstStyle/>
                    <a:p>
                      <a:pPr algn="just" fontAlgn="ctr"/>
                      <a:r>
                        <a:rPr lang="es-EC" sz="1400" u="none" strike="noStrike">
                          <a:effectLst/>
                        </a:rPr>
                        <a:t>TOTAL</a:t>
                      </a:r>
                      <a:endParaRPr lang="es-EC" sz="1400" b="0" i="0" u="none" strike="noStrike">
                        <a:solidFill>
                          <a:srgbClr val="000000"/>
                        </a:solidFill>
                        <a:effectLst/>
                        <a:latin typeface="Calibri Light" panose="020F0302020204030204" pitchFamily="34" charset="0"/>
                      </a:endParaRPr>
                    </a:p>
                  </a:txBody>
                  <a:tcPr marL="0" marR="0" marT="0" marB="0" anchor="ctr"/>
                </a:tc>
                <a:tc>
                  <a:txBody>
                    <a:bodyPr/>
                    <a:lstStyle/>
                    <a:p>
                      <a:pPr algn="just" fontAlgn="ctr"/>
                      <a:r>
                        <a:rPr lang="es-EC" sz="1400" u="none" strike="noStrike" dirty="0">
                          <a:effectLst/>
                        </a:rPr>
                        <a:t> $  133,835,804.34 </a:t>
                      </a:r>
                      <a:endParaRPr lang="es-EC" sz="1400" b="0" i="1" u="none" strike="noStrike" dirty="0">
                        <a:solidFill>
                          <a:srgbClr val="000000"/>
                        </a:solidFill>
                        <a:effectLst/>
                        <a:latin typeface="Calibri" panose="020F0502020204030204" pitchFamily="34" charset="0"/>
                      </a:endParaRPr>
                    </a:p>
                  </a:txBody>
                  <a:tcPr marL="0" marR="0" marT="0" marB="0" anchor="ctr"/>
                </a:tc>
              </a:tr>
            </a:tbl>
          </a:graphicData>
        </a:graphic>
      </p:graphicFrame>
      <p:sp>
        <p:nvSpPr>
          <p:cNvPr id="11" name="Rectángulo 10"/>
          <p:cNvSpPr/>
          <p:nvPr/>
        </p:nvSpPr>
        <p:spPr>
          <a:xfrm>
            <a:off x="7340959" y="5337156"/>
            <a:ext cx="4546242" cy="523220"/>
          </a:xfrm>
          <a:prstGeom prst="rect">
            <a:avLst/>
          </a:prstGeom>
        </p:spPr>
        <p:txBody>
          <a:bodyPr wrap="square">
            <a:spAutoFit/>
          </a:bodyPr>
          <a:lstStyle/>
          <a:p>
            <a:pPr algn="just"/>
            <a:r>
              <a:rPr lang="es-EC" sz="1400" dirty="0">
                <a:latin typeface="Calibri Light" panose="020F0302020204030204" pitchFamily="34" charset="0"/>
                <a:ea typeface="Calibri" panose="020F0502020204030204" pitchFamily="34" charset="0"/>
                <a:cs typeface="Times New Roman" panose="02020603050405020304" pitchFamily="18" charset="0"/>
              </a:rPr>
              <a:t>Estos retrasos evidentemente han generado incumplimientos en la planificación nacional y provincial</a:t>
            </a:r>
            <a:endParaRPr lang="es-EC" sz="1400" dirty="0"/>
          </a:p>
        </p:txBody>
      </p:sp>
    </p:spTree>
    <p:extLst>
      <p:ext uri="{BB962C8B-B14F-4D97-AF65-F5344CB8AC3E}">
        <p14:creationId xmlns:p14="http://schemas.microsoft.com/office/powerpoint/2010/main" val="883768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4224834577"/>
              </p:ext>
            </p:extLst>
          </p:nvPr>
        </p:nvGraphicFramePr>
        <p:xfrm>
          <a:off x="253219" y="1799874"/>
          <a:ext cx="11650970" cy="9644196"/>
        </p:xfrm>
        <a:graphic>
          <a:graphicData uri="http://schemas.openxmlformats.org/drawingml/2006/table">
            <a:tbl>
              <a:tblPr firstRow="1" firstCol="1" bandRow="1">
                <a:tableStyleId>{5C22544A-7EE6-4342-B048-85BDC9FD1C3A}</a:tableStyleId>
              </a:tblPr>
              <a:tblGrid>
                <a:gridCol w="1760541"/>
                <a:gridCol w="4809071"/>
                <a:gridCol w="5081358"/>
              </a:tblGrid>
              <a:tr h="235600">
                <a:tc>
                  <a:txBody>
                    <a:bodyPr/>
                    <a:lstStyle/>
                    <a:p>
                      <a:pPr algn="ctr">
                        <a:spcAft>
                          <a:spcPts val="0"/>
                        </a:spcAft>
                      </a:pPr>
                      <a:r>
                        <a:rPr lang="es-EC" sz="1600" dirty="0">
                          <a:effectLst/>
                        </a:rPr>
                        <a:t>Resolución</a:t>
                      </a:r>
                      <a:endParaRPr lang="es-EC" sz="16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EC" sz="1600" dirty="0">
                          <a:effectLst/>
                        </a:rPr>
                        <a:t>Texto actual</a:t>
                      </a:r>
                      <a:endParaRPr lang="es-EC" sz="16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EC" sz="1600" dirty="0">
                          <a:effectLst/>
                        </a:rPr>
                        <a:t>Texto </a:t>
                      </a:r>
                      <a:r>
                        <a:rPr lang="es-EC" sz="1600" dirty="0" smtClean="0">
                          <a:effectLst/>
                        </a:rPr>
                        <a:t>Propuesto</a:t>
                      </a:r>
                      <a:endParaRPr lang="es-EC" sz="16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0" marB="0" anchor="ctr"/>
                </a:tc>
              </a:tr>
              <a:tr h="4700178">
                <a:tc>
                  <a:txBody>
                    <a:bodyPr/>
                    <a:lstStyle/>
                    <a:p>
                      <a:pPr algn="ctr">
                        <a:spcAft>
                          <a:spcPts val="0"/>
                        </a:spcAft>
                      </a:pPr>
                      <a:r>
                        <a:rPr lang="es-EC" sz="1600" dirty="0">
                          <a:effectLst/>
                        </a:rPr>
                        <a:t>010-CNC-2012</a:t>
                      </a:r>
                    </a:p>
                    <a:p>
                      <a:pPr algn="ctr">
                        <a:spcAft>
                          <a:spcPts val="0"/>
                        </a:spcAft>
                      </a:pPr>
                      <a:r>
                        <a:rPr lang="es-EC" sz="1600" dirty="0">
                          <a:effectLst/>
                        </a:rPr>
                        <a:t>Art. 1</a:t>
                      </a:r>
                      <a:endParaRPr lang="es-EC" sz="16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s-EC" sz="1600" dirty="0">
                          <a:effectLst/>
                        </a:rPr>
                        <a:t>Los recursos establecidos en los literales b) y c) de/Art. 48 de la Resolución 008-CNC-2011 publicada en Registro Oficial No. 509 del 9 de agosto del 2011, se destinarán a inversión sujeta a los montos máximos por provincia definidos en una tabla referencial elaborada por el Ministerio rector, en el marco del Informe de la Comisión de Costeo de 12 de junio de 2011; y se transferirán directamente desde el Ministerio de Finanzas, a través de transferencias de capital exclusivamente a favor de los proyectos de inversión de los gobiernos autónomos descentralizados provinciales, una vez que el Ministerio de Agricultura, Ganadería, Acuacultura y Pesca, emita y envíe al Ministerio de Finanzas, un informe técnico referido exclusivamente a la concordancia de los proyectos priorizados y presentados por los gobiernos autónomos descentralizados con los objetivos establecidos en el Plan Nacional de Riego y Drenaje, el que deberá incluir un cronograma de desembolsos</a:t>
                      </a:r>
                      <a:endParaRPr lang="es-EC" sz="16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r>
                        <a:rPr lang="es-EC" sz="1600" dirty="0" smtClean="0">
                          <a:effectLst/>
                        </a:rPr>
                        <a:t>Los recursos establecidos en los literales b) y c) de/Art. 48 de la Resolución 008-CNC-2011 publicada en Registro Oficial No. 509 del 9 de agosto del 2011, </a:t>
                      </a:r>
                      <a:r>
                        <a:rPr lang="es-EC" sz="1600" b="1" dirty="0" smtClean="0">
                          <a:effectLst/>
                        </a:rPr>
                        <a:t>se transferirán directamente desde el Ministerio de Finanzas, a través de transferencias mensuales de capital exclusivamente a favor de los proyectos de inversión de riego y drenaje</a:t>
                      </a:r>
                      <a:r>
                        <a:rPr lang="es-EC" sz="1600" b="1" baseline="0" dirty="0" smtClean="0">
                          <a:effectLst/>
                        </a:rPr>
                        <a:t> de</a:t>
                      </a:r>
                      <a:r>
                        <a:rPr lang="es-EC" sz="1600" b="1" dirty="0" smtClean="0">
                          <a:effectLst/>
                        </a:rPr>
                        <a:t> los gobiernos autónomos descentralizados provinciales,</a:t>
                      </a:r>
                      <a:r>
                        <a:rPr lang="es-EC" sz="1600" b="1" baseline="0" dirty="0" smtClean="0">
                          <a:effectLst/>
                        </a:rPr>
                        <a:t> previo a la presentación de los</a:t>
                      </a:r>
                      <a:r>
                        <a:rPr lang="es-EC" sz="1600" b="1" dirty="0" smtClean="0">
                          <a:effectLst/>
                        </a:rPr>
                        <a:t> informes de </a:t>
                      </a:r>
                      <a:r>
                        <a:rPr lang="es-EC" sz="1600" b="1" dirty="0">
                          <a:effectLst/>
                        </a:rPr>
                        <a:t>viabilidad </a:t>
                      </a:r>
                      <a:r>
                        <a:rPr lang="es-EC" sz="1600" b="1" dirty="0" smtClean="0">
                          <a:effectLst/>
                        </a:rPr>
                        <a:t>que promueva los estándares técnicos requeridos para la adecuada implementación de los componentes de infraestructura, de</a:t>
                      </a:r>
                      <a:r>
                        <a:rPr lang="es-EC" sz="1600" b="1" baseline="0" dirty="0" smtClean="0">
                          <a:effectLst/>
                        </a:rPr>
                        <a:t> gestión </a:t>
                      </a:r>
                      <a:r>
                        <a:rPr lang="es-EC" sz="1600" b="1" dirty="0" smtClean="0">
                          <a:effectLst/>
                        </a:rPr>
                        <a:t>ambiental, social y productiva de los proyectos de riego y drenaje que en el futuro construyan los Gobiernos </a:t>
                      </a:r>
                      <a:r>
                        <a:rPr lang="es-EC" sz="1600" b="1" dirty="0">
                          <a:effectLst/>
                        </a:rPr>
                        <a:t>Autónomos Descentralizados Provinciales</a:t>
                      </a:r>
                      <a:r>
                        <a:rPr lang="es-EC" sz="1600" dirty="0" smtClean="0">
                          <a:effectLst/>
                        </a:rPr>
                        <a:t>. </a:t>
                      </a:r>
                      <a:r>
                        <a:rPr lang="es-EC" sz="1600" b="1" dirty="0" smtClean="0">
                          <a:effectLst/>
                        </a:rPr>
                        <a:t>No se podrá alegar falta</a:t>
                      </a:r>
                      <a:r>
                        <a:rPr lang="es-EC" sz="1600" b="1" baseline="0" dirty="0" smtClean="0">
                          <a:effectLst/>
                        </a:rPr>
                        <a:t> de los informes para realizar las transferencias.</a:t>
                      </a:r>
                      <a:endParaRPr lang="es-EC" sz="1600" b="1" dirty="0" smtClean="0">
                        <a:effectLst/>
                      </a:endParaRPr>
                    </a:p>
                    <a:p>
                      <a:pPr algn="just">
                        <a:spcAft>
                          <a:spcPts val="0"/>
                        </a:spcAft>
                      </a:pPr>
                      <a:endParaRPr lang="es-EC" sz="1600" dirty="0" smtClean="0">
                        <a:effectLst/>
                        <a:latin typeface="Calibri Light" panose="020F0302020204030204" pitchFamily="34" charset="0"/>
                        <a:ea typeface="Calibri" panose="020F0502020204030204" pitchFamily="34" charset="0"/>
                        <a:cs typeface="Times New Roman" panose="02020603050405020304" pitchFamily="18" charset="0"/>
                      </a:endParaRPr>
                    </a:p>
                    <a:p>
                      <a:pPr algn="just">
                        <a:spcAft>
                          <a:spcPts val="0"/>
                        </a:spcAft>
                      </a:pPr>
                      <a:endParaRPr lang="es-EC" sz="16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0" marB="0" anchor="ctr"/>
                </a:tc>
              </a:tr>
              <a:tr h="4700178">
                <a:tc>
                  <a:txBody>
                    <a:bodyPr/>
                    <a:lstStyle/>
                    <a:p>
                      <a:pPr algn="ctr">
                        <a:spcAft>
                          <a:spcPts val="0"/>
                        </a:spcAft>
                      </a:pPr>
                      <a:endParaRPr lang="es-EC" sz="16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endParaRPr lang="es-EC" sz="16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0"/>
                        </a:spcAft>
                      </a:pPr>
                      <a:endParaRPr lang="es-EC" sz="16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6" name="Marcador de contenido 2"/>
          <p:cNvSpPr>
            <a:spLocks noGrp="1"/>
          </p:cNvSpPr>
          <p:nvPr>
            <p:ph idx="1"/>
          </p:nvPr>
        </p:nvSpPr>
        <p:spPr>
          <a:xfrm>
            <a:off x="5416062" y="274662"/>
            <a:ext cx="6699143" cy="628073"/>
          </a:xfrm>
        </p:spPr>
        <p:txBody>
          <a:bodyPr>
            <a:noAutofit/>
          </a:bodyPr>
          <a:lstStyle/>
          <a:p>
            <a:pPr marL="0" indent="0" algn="r">
              <a:buNone/>
            </a:pPr>
            <a:r>
              <a:rPr lang="es-EC" sz="1800" b="1" dirty="0">
                <a:solidFill>
                  <a:schemeClr val="tx2">
                    <a:lumMod val="50000"/>
                  </a:schemeClr>
                </a:solidFill>
                <a:effectLst>
                  <a:outerShdw blurRad="38100" dist="38100" dir="2700000" algn="tl">
                    <a:srgbClr val="000000">
                      <a:alpha val="43137"/>
                    </a:srgbClr>
                  </a:outerShdw>
                </a:effectLst>
                <a:latin typeface="Century Gothic" panose="020B0502020202020204" pitchFamily="34" charset="0"/>
              </a:rPr>
              <a:t>REFORMA A </a:t>
            </a:r>
            <a:r>
              <a:rPr lang="es-EC" sz="1800" b="1" dirty="0" smtClean="0">
                <a:solidFill>
                  <a:schemeClr val="tx2">
                    <a:lumMod val="50000"/>
                  </a:schemeClr>
                </a:solidFill>
                <a:effectLst>
                  <a:outerShdw blurRad="38100" dist="38100" dir="2700000" algn="tl">
                    <a:srgbClr val="000000">
                      <a:alpha val="43137"/>
                    </a:srgbClr>
                  </a:outerShdw>
                </a:effectLst>
                <a:latin typeface="Century Gothic" panose="020B0502020202020204" pitchFamily="34" charset="0"/>
              </a:rPr>
              <a:t>LA RESOLUCIÓN </a:t>
            </a:r>
            <a:r>
              <a:rPr lang="es-EC" sz="1800" b="1" dirty="0">
                <a:solidFill>
                  <a:schemeClr val="tx2">
                    <a:lumMod val="50000"/>
                  </a:schemeClr>
                </a:solidFill>
                <a:effectLst>
                  <a:outerShdw blurRad="38100" dist="38100" dir="2700000" algn="tl">
                    <a:srgbClr val="000000">
                      <a:alpha val="43137"/>
                    </a:srgbClr>
                  </a:outerShdw>
                </a:effectLst>
                <a:latin typeface="Century Gothic" panose="020B0502020202020204" pitchFamily="34" charset="0"/>
              </a:rPr>
              <a:t>DEL CNC </a:t>
            </a:r>
            <a:r>
              <a:rPr lang="es-EC" sz="1800" b="1" dirty="0" smtClean="0">
                <a:solidFill>
                  <a:schemeClr val="tx2">
                    <a:lumMod val="50000"/>
                  </a:schemeClr>
                </a:solidFill>
                <a:effectLst>
                  <a:outerShdw blurRad="38100" dist="38100" dir="2700000" algn="tl">
                    <a:srgbClr val="000000">
                      <a:alpha val="43137"/>
                    </a:srgbClr>
                  </a:outerShdw>
                </a:effectLst>
                <a:latin typeface="Century Gothic" panose="020B0502020202020204" pitchFamily="34" charset="0"/>
              </a:rPr>
              <a:t>No</a:t>
            </a:r>
            <a:r>
              <a:rPr lang="es-EC" sz="1800" b="1" dirty="0">
                <a:solidFill>
                  <a:schemeClr val="tx2">
                    <a:lumMod val="50000"/>
                  </a:schemeClr>
                </a:solidFill>
                <a:effectLst>
                  <a:outerShdw blurRad="38100" dist="38100" dir="2700000" algn="tl">
                    <a:srgbClr val="000000">
                      <a:alpha val="43137"/>
                    </a:srgbClr>
                  </a:outerShdw>
                </a:effectLst>
                <a:latin typeface="Century Gothic" panose="020B0502020202020204" pitchFamily="34" charset="0"/>
              </a:rPr>
              <a:t>. </a:t>
            </a:r>
            <a:r>
              <a:rPr lang="es-EC" sz="1800" b="1" dirty="0" smtClean="0">
                <a:solidFill>
                  <a:schemeClr val="tx2">
                    <a:lumMod val="50000"/>
                  </a:schemeClr>
                </a:solidFill>
                <a:effectLst>
                  <a:outerShdw blurRad="38100" dist="38100" dir="2700000" algn="tl">
                    <a:srgbClr val="000000">
                      <a:alpha val="43137"/>
                    </a:srgbClr>
                  </a:outerShdw>
                </a:effectLst>
                <a:latin typeface="Century Gothic" panose="020B0502020202020204" pitchFamily="34" charset="0"/>
              </a:rPr>
              <a:t>008-CNC-2011 </a:t>
            </a:r>
          </a:p>
          <a:p>
            <a:pPr marL="0" indent="0" algn="r">
              <a:buNone/>
            </a:pPr>
            <a:r>
              <a:rPr lang="es-EC" sz="1800" b="1" dirty="0" smtClean="0">
                <a:solidFill>
                  <a:schemeClr val="tx2">
                    <a:lumMod val="50000"/>
                  </a:schemeClr>
                </a:solidFill>
                <a:effectLst>
                  <a:outerShdw blurRad="38100" dist="38100" dir="2700000" algn="tl">
                    <a:srgbClr val="000000">
                      <a:alpha val="43137"/>
                    </a:srgbClr>
                  </a:outerShdw>
                </a:effectLst>
                <a:latin typeface="Century Gothic" panose="020B0502020202020204" pitchFamily="34" charset="0"/>
              </a:rPr>
              <a:t>Y DEROGATORIA No</a:t>
            </a:r>
            <a:r>
              <a:rPr lang="es-EC" sz="1800" b="1" dirty="0">
                <a:solidFill>
                  <a:schemeClr val="tx2">
                    <a:lumMod val="50000"/>
                  </a:schemeClr>
                </a:solidFill>
                <a:effectLst>
                  <a:outerShdw blurRad="38100" dist="38100" dir="2700000" algn="tl">
                    <a:srgbClr val="000000">
                      <a:alpha val="43137"/>
                    </a:srgbClr>
                  </a:outerShdw>
                </a:effectLst>
                <a:latin typeface="Century Gothic" panose="020B0502020202020204" pitchFamily="34" charset="0"/>
              </a:rPr>
              <a:t>. 010-CNC-2012)</a:t>
            </a:r>
          </a:p>
        </p:txBody>
      </p:sp>
      <p:sp>
        <p:nvSpPr>
          <p:cNvPr id="7" name="Rectángulo 6"/>
          <p:cNvSpPr/>
          <p:nvPr/>
        </p:nvSpPr>
        <p:spPr>
          <a:xfrm>
            <a:off x="253219" y="981972"/>
            <a:ext cx="11650970" cy="738664"/>
          </a:xfrm>
          <a:prstGeom prst="rect">
            <a:avLst/>
          </a:prstGeom>
        </p:spPr>
        <p:txBody>
          <a:bodyPr wrap="square">
            <a:spAutoFit/>
          </a:bodyPr>
          <a:lstStyle/>
          <a:p>
            <a:pPr algn="just">
              <a:spcAft>
                <a:spcPts val="1200"/>
              </a:spcAft>
            </a:pPr>
            <a:r>
              <a:rPr lang="es-EC" sz="1400" dirty="0" smtClean="0">
                <a:latin typeface="Calibri Light" panose="020F0302020204030204" pitchFamily="34" charset="0"/>
                <a:ea typeface="Calibri" panose="020F0502020204030204" pitchFamily="34" charset="0"/>
                <a:cs typeface="Times New Roman" panose="02020603050405020304" pitchFamily="18" charset="0"/>
              </a:rPr>
              <a:t>El </a:t>
            </a:r>
            <a:r>
              <a:rPr lang="es-EC" sz="1400" dirty="0">
                <a:latin typeface="Calibri Light" panose="020F0302020204030204" pitchFamily="34" charset="0"/>
                <a:ea typeface="Calibri" panose="020F0502020204030204" pitchFamily="34" charset="0"/>
                <a:cs typeface="Times New Roman" panose="02020603050405020304" pitchFamily="18" charset="0"/>
              </a:rPr>
              <a:t>proceso burocrático que rige la </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competencia de riego y drenaje es el principal responsable de los retrasos en las asignaciones de recursos para proyectos de inversión; lo que ha motivado al CONGOPE ha plantear </a:t>
            </a:r>
            <a:r>
              <a:rPr lang="es-EC" sz="1400" dirty="0">
                <a:latin typeface="Calibri Light" panose="020F0302020204030204" pitchFamily="34" charset="0"/>
                <a:ea typeface="Calibri" panose="020F0502020204030204" pitchFamily="34" charset="0"/>
                <a:cs typeface="Times New Roman" panose="02020603050405020304" pitchFamily="18" charset="0"/>
              </a:rPr>
              <a:t>una propuesta de reforma legal, de tal manera que SENAGUA mantenga </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su rectoría </a:t>
            </a:r>
            <a:r>
              <a:rPr lang="es-EC" sz="1400" dirty="0">
                <a:latin typeface="Calibri Light" panose="020F0302020204030204" pitchFamily="34" charset="0"/>
                <a:ea typeface="Calibri" panose="020F0502020204030204" pitchFamily="34" charset="0"/>
                <a:cs typeface="Times New Roman" panose="02020603050405020304" pitchFamily="18" charset="0"/>
              </a:rPr>
              <a:t>en la etapa de </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formulación y ejecución </a:t>
            </a:r>
            <a:r>
              <a:rPr lang="es-EC" sz="1400" dirty="0">
                <a:latin typeface="Calibri Light" panose="020F0302020204030204" pitchFamily="34" charset="0"/>
                <a:ea typeface="Calibri" panose="020F0502020204030204" pitchFamily="34" charset="0"/>
                <a:cs typeface="Times New Roman" panose="02020603050405020304" pitchFamily="18" charset="0"/>
              </a:rPr>
              <a:t>de los </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proyectos; así como también ejerza su </a:t>
            </a:r>
            <a:r>
              <a:rPr lang="es-EC" sz="1400" dirty="0">
                <a:latin typeface="Calibri Light" panose="020F0302020204030204" pitchFamily="34" charset="0"/>
                <a:ea typeface="Calibri" panose="020F0502020204030204" pitchFamily="34" charset="0"/>
                <a:cs typeface="Times New Roman" panose="02020603050405020304" pitchFamily="18" charset="0"/>
              </a:rPr>
              <a:t>r</a:t>
            </a:r>
            <a:r>
              <a:rPr lang="es-EC" sz="1400" dirty="0" smtClean="0">
                <a:latin typeface="Calibri Light" panose="020F0302020204030204" pitchFamily="34" charset="0"/>
                <a:ea typeface="Calibri" panose="020F0502020204030204" pitchFamily="34" charset="0"/>
                <a:cs typeface="Times New Roman" panose="02020603050405020304" pitchFamily="18" charset="0"/>
              </a:rPr>
              <a:t>ol </a:t>
            </a:r>
            <a:r>
              <a:rPr lang="es-EC" sz="1400" dirty="0">
                <a:latin typeface="Calibri Light" panose="020F0302020204030204" pitchFamily="34" charset="0"/>
                <a:ea typeface="Calibri" panose="020F0502020204030204" pitchFamily="34" charset="0"/>
                <a:cs typeface="Times New Roman" panose="02020603050405020304" pitchFamily="18" charset="0"/>
              </a:rPr>
              <a:t>de seguimiento y control.</a:t>
            </a:r>
            <a:endParaRPr lang="es-EC" sz="1400" dirty="0">
              <a:effectLst/>
              <a:latin typeface="Calibri Light" panose="020F03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5295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545678" y="274662"/>
            <a:ext cx="5569527" cy="628073"/>
          </a:xfrm>
        </p:spPr>
        <p:txBody>
          <a:bodyPr>
            <a:normAutofit/>
          </a:bodyPr>
          <a:lstStyle/>
          <a:p>
            <a:pPr marL="0" indent="0" algn="r">
              <a:buNone/>
            </a:pPr>
            <a:r>
              <a:rPr lang="es-EC" sz="2400" b="1" dirty="0" smtClean="0">
                <a:solidFill>
                  <a:schemeClr val="tx2">
                    <a:lumMod val="50000"/>
                  </a:schemeClr>
                </a:solidFill>
                <a:effectLst>
                  <a:outerShdw blurRad="38100" dist="38100" dir="2700000" algn="tl">
                    <a:srgbClr val="000000">
                      <a:alpha val="43137"/>
                    </a:srgbClr>
                  </a:outerShdw>
                </a:effectLst>
                <a:latin typeface="Century Gothic" panose="020B0502020202020204" pitchFamily="34" charset="0"/>
              </a:rPr>
              <a:t>PROPUESTA MODELO DE GESTIÓN</a:t>
            </a:r>
            <a:endParaRPr lang="es-EC" sz="2400" b="1" dirty="0">
              <a:solidFill>
                <a:schemeClr val="tx2">
                  <a:lumMod val="50000"/>
                </a:schemeClr>
              </a:solidFill>
              <a:effectLst>
                <a:outerShdw blurRad="38100" dist="38100" dir="2700000" algn="tl">
                  <a:srgbClr val="000000">
                    <a:alpha val="43137"/>
                  </a:srgbClr>
                </a:outerShdw>
              </a:effectLst>
              <a:latin typeface="Century Gothic" panose="020B0502020202020204" pitchFamily="34" charset="0"/>
            </a:endParaRPr>
          </a:p>
        </p:txBody>
      </p:sp>
      <p:grpSp>
        <p:nvGrpSpPr>
          <p:cNvPr id="83" name="Grupo 82"/>
          <p:cNvGrpSpPr/>
          <p:nvPr/>
        </p:nvGrpSpPr>
        <p:grpSpPr>
          <a:xfrm>
            <a:off x="4094329" y="838460"/>
            <a:ext cx="3768860" cy="2710778"/>
            <a:chOff x="121380" y="4005954"/>
            <a:chExt cx="3768860" cy="2710778"/>
          </a:xfrm>
        </p:grpSpPr>
        <p:sp>
          <p:nvSpPr>
            <p:cNvPr id="70" name="Rectángulo redondeado 69"/>
            <p:cNvSpPr/>
            <p:nvPr/>
          </p:nvSpPr>
          <p:spPr>
            <a:xfrm>
              <a:off x="167833" y="4005954"/>
              <a:ext cx="3722407" cy="2710778"/>
            </a:xfrm>
            <a:prstGeom prst="roundRect">
              <a:avLst>
                <a:gd name="adj" fmla="val 4641"/>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EC"/>
            </a:p>
          </p:txBody>
        </p:sp>
        <p:sp>
          <p:nvSpPr>
            <p:cNvPr id="71" name="CuadroTexto 70"/>
            <p:cNvSpPr txBox="1"/>
            <p:nvPr/>
          </p:nvSpPr>
          <p:spPr>
            <a:xfrm>
              <a:off x="331967" y="4925492"/>
              <a:ext cx="3394137" cy="523220"/>
            </a:xfrm>
            <a:prstGeom prst="rect">
              <a:avLst/>
            </a:prstGeom>
            <a:noFill/>
          </p:spPr>
          <p:txBody>
            <a:bodyPr wrap="square" rtlCol="0">
              <a:spAutoFit/>
            </a:bodyPr>
            <a:lstStyle/>
            <a:p>
              <a:pPr algn="ctr"/>
              <a:r>
                <a:rPr lang="es-EC" sz="1400" b="1" dirty="0">
                  <a:solidFill>
                    <a:srgbClr val="FF0000"/>
                  </a:solidFill>
                  <a:latin typeface="Arial" panose="020B0604020202020204" pitchFamily="34" charset="0"/>
                  <a:cs typeface="Arial" panose="020B0604020202020204" pitchFamily="34" charset="0"/>
                </a:rPr>
                <a:t>ASIGNACIÓN - REFORMA </a:t>
              </a:r>
              <a:r>
                <a:rPr lang="es-EC" sz="1400" b="1" dirty="0" smtClean="0">
                  <a:solidFill>
                    <a:srgbClr val="FF0000"/>
                  </a:solidFill>
                  <a:latin typeface="Arial" panose="020B0604020202020204" pitchFamily="34" charset="0"/>
                  <a:cs typeface="Arial" panose="020B0604020202020204" pitchFamily="34" charset="0"/>
                </a:rPr>
                <a:t>RESOLUCIÓN CNC</a:t>
              </a:r>
            </a:p>
          </p:txBody>
        </p:sp>
        <p:sp>
          <p:nvSpPr>
            <p:cNvPr id="67" name="Elipse 66"/>
            <p:cNvSpPr/>
            <p:nvPr/>
          </p:nvSpPr>
          <p:spPr>
            <a:xfrm>
              <a:off x="297142" y="4107951"/>
              <a:ext cx="309568" cy="29571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C" b="1" dirty="0" smtClean="0">
                  <a:effectLst>
                    <a:outerShdw blurRad="38100" dist="38100" dir="2700000" algn="tl">
                      <a:srgbClr val="000000">
                        <a:alpha val="43137"/>
                      </a:srgbClr>
                    </a:outerShdw>
                  </a:effectLst>
                </a:rPr>
                <a:t>2</a:t>
              </a:r>
              <a:endParaRPr lang="es-EC" b="1" dirty="0">
                <a:effectLst>
                  <a:outerShdw blurRad="38100" dist="38100" dir="2700000" algn="tl">
                    <a:srgbClr val="000000">
                      <a:alpha val="43137"/>
                    </a:srgbClr>
                  </a:outerShdw>
                </a:effectLst>
              </a:endParaRPr>
            </a:p>
          </p:txBody>
        </p:sp>
        <p:pic>
          <p:nvPicPr>
            <p:cNvPr id="40" name="Imagen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4384" y="4107951"/>
              <a:ext cx="1889301" cy="638529"/>
            </a:xfrm>
            <a:prstGeom prst="rect">
              <a:avLst/>
            </a:prstGeom>
          </p:spPr>
        </p:pic>
        <p:sp>
          <p:nvSpPr>
            <p:cNvPr id="74" name="CuadroTexto 73"/>
            <p:cNvSpPr txBox="1"/>
            <p:nvPr/>
          </p:nvSpPr>
          <p:spPr>
            <a:xfrm>
              <a:off x="121380" y="5449469"/>
              <a:ext cx="3768860" cy="1092607"/>
            </a:xfrm>
            <a:prstGeom prst="rect">
              <a:avLst/>
            </a:prstGeom>
            <a:noFill/>
          </p:spPr>
          <p:txBody>
            <a:bodyPr wrap="square" rtlCol="0">
              <a:spAutoFit/>
            </a:bodyPr>
            <a:lstStyle/>
            <a:p>
              <a:pPr algn="ctr"/>
              <a:r>
                <a:rPr lang="es-EC" sz="1300" dirty="0" smtClean="0">
                  <a:solidFill>
                    <a:schemeClr val="accent5">
                      <a:lumMod val="50000"/>
                    </a:schemeClr>
                  </a:solidFill>
                  <a:latin typeface="Arial" panose="020B0604020202020204" pitchFamily="34" charset="0"/>
                  <a:cs typeface="Arial" panose="020B0604020202020204" pitchFamily="34" charset="0"/>
                </a:rPr>
                <a:t>La recursos de inversión para proyectos de riego y </a:t>
              </a:r>
              <a:r>
                <a:rPr lang="es-EC" sz="1300" dirty="0">
                  <a:solidFill>
                    <a:schemeClr val="accent5">
                      <a:lumMod val="50000"/>
                    </a:schemeClr>
                  </a:solidFill>
                  <a:latin typeface="Arial" panose="020B0604020202020204" pitchFamily="34" charset="0"/>
                  <a:cs typeface="Arial" panose="020B0604020202020204" pitchFamily="34" charset="0"/>
                </a:rPr>
                <a:t>drenaje se transferirán directamente desde el Ministerio de Finanzas, a través de </a:t>
              </a:r>
              <a:r>
                <a:rPr lang="es-EC" sz="1300" b="1" dirty="0">
                  <a:solidFill>
                    <a:schemeClr val="accent5">
                      <a:lumMod val="50000"/>
                    </a:schemeClr>
                  </a:solidFill>
                  <a:latin typeface="Arial" panose="020B0604020202020204" pitchFamily="34" charset="0"/>
                  <a:cs typeface="Arial" panose="020B0604020202020204" pitchFamily="34" charset="0"/>
                </a:rPr>
                <a:t>transferencias mensuales </a:t>
              </a:r>
              <a:r>
                <a:rPr lang="es-EC" sz="1300" dirty="0" smtClean="0">
                  <a:solidFill>
                    <a:schemeClr val="accent5">
                      <a:lumMod val="50000"/>
                    </a:schemeClr>
                  </a:solidFill>
                  <a:latin typeface="Arial" panose="020B0604020202020204" pitchFamily="34" charset="0"/>
                  <a:cs typeface="Arial" panose="020B0604020202020204" pitchFamily="34" charset="0"/>
                </a:rPr>
                <a:t>de capital exclusivamente a </a:t>
              </a:r>
              <a:r>
                <a:rPr lang="es-EC" sz="1300" dirty="0">
                  <a:solidFill>
                    <a:schemeClr val="accent5">
                      <a:lumMod val="50000"/>
                    </a:schemeClr>
                  </a:solidFill>
                  <a:latin typeface="Arial" panose="020B0604020202020204" pitchFamily="34" charset="0"/>
                  <a:cs typeface="Arial" panose="020B0604020202020204" pitchFamily="34" charset="0"/>
                </a:rPr>
                <a:t>favor de los </a:t>
              </a:r>
              <a:r>
                <a:rPr lang="es-EC" sz="1300" dirty="0" smtClean="0">
                  <a:solidFill>
                    <a:schemeClr val="accent5">
                      <a:lumMod val="50000"/>
                    </a:schemeClr>
                  </a:solidFill>
                  <a:latin typeface="Arial" panose="020B0604020202020204" pitchFamily="34" charset="0"/>
                  <a:cs typeface="Arial" panose="020B0604020202020204" pitchFamily="34" charset="0"/>
                </a:rPr>
                <a:t>GAD provinciales</a:t>
              </a:r>
            </a:p>
          </p:txBody>
        </p:sp>
      </p:grpSp>
      <p:grpSp>
        <p:nvGrpSpPr>
          <p:cNvPr id="75" name="Grupo 74"/>
          <p:cNvGrpSpPr/>
          <p:nvPr/>
        </p:nvGrpSpPr>
        <p:grpSpPr>
          <a:xfrm>
            <a:off x="8027324" y="838460"/>
            <a:ext cx="4164676" cy="2751066"/>
            <a:chOff x="3603887" y="1709469"/>
            <a:chExt cx="4164676" cy="2751066"/>
          </a:xfrm>
        </p:grpSpPr>
        <p:grpSp>
          <p:nvGrpSpPr>
            <p:cNvPr id="76" name="Grupo 75"/>
            <p:cNvGrpSpPr/>
            <p:nvPr/>
          </p:nvGrpSpPr>
          <p:grpSpPr>
            <a:xfrm>
              <a:off x="3603887" y="1709469"/>
              <a:ext cx="4164676" cy="2751066"/>
              <a:chOff x="3603887" y="1709469"/>
              <a:chExt cx="4164676" cy="2751066"/>
            </a:xfrm>
          </p:grpSpPr>
          <p:grpSp>
            <p:nvGrpSpPr>
              <p:cNvPr id="78" name="Grupo 77"/>
              <p:cNvGrpSpPr/>
              <p:nvPr/>
            </p:nvGrpSpPr>
            <p:grpSpPr>
              <a:xfrm>
                <a:off x="3603887" y="1727357"/>
                <a:ext cx="4164676" cy="2733178"/>
                <a:chOff x="3597684" y="2114202"/>
                <a:chExt cx="3956618" cy="2733178"/>
              </a:xfrm>
              <a:solidFill>
                <a:schemeClr val="accent1">
                  <a:lumMod val="60000"/>
                  <a:lumOff val="40000"/>
                </a:schemeClr>
              </a:solidFill>
            </p:grpSpPr>
            <p:sp>
              <p:nvSpPr>
                <p:cNvPr id="80" name="Rectángulo redondeado 79"/>
                <p:cNvSpPr/>
                <p:nvPr/>
              </p:nvSpPr>
              <p:spPr>
                <a:xfrm>
                  <a:off x="3662078" y="2114202"/>
                  <a:ext cx="3804765" cy="2692890"/>
                </a:xfrm>
                <a:prstGeom prst="roundRect">
                  <a:avLst>
                    <a:gd name="adj" fmla="val 3607"/>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EC"/>
                </a:p>
              </p:txBody>
            </p:sp>
            <p:sp>
              <p:nvSpPr>
                <p:cNvPr id="81" name="CuadroTexto 80"/>
                <p:cNvSpPr txBox="1"/>
                <p:nvPr/>
              </p:nvSpPr>
              <p:spPr>
                <a:xfrm>
                  <a:off x="3597684" y="2939165"/>
                  <a:ext cx="3956618" cy="1908215"/>
                </a:xfrm>
                <a:prstGeom prst="rect">
                  <a:avLst/>
                </a:prstGeom>
                <a:noFill/>
              </p:spPr>
              <p:txBody>
                <a:bodyPr wrap="square" rtlCol="0">
                  <a:spAutoFit/>
                </a:bodyPr>
                <a:lstStyle/>
                <a:p>
                  <a:pPr algn="ctr"/>
                  <a:r>
                    <a:rPr lang="es-EC" sz="1400" b="1" dirty="0" smtClean="0">
                      <a:solidFill>
                        <a:srgbClr val="FF0000"/>
                      </a:solidFill>
                      <a:latin typeface="Arial" panose="020B0604020202020204" pitchFamily="34" charset="0"/>
                      <a:cs typeface="Arial" panose="020B0604020202020204" pitchFamily="34" charset="0"/>
                    </a:rPr>
                    <a:t>FORMULACIÓN DE PROYECTOS</a:t>
                  </a:r>
                  <a:endParaRPr lang="es-EC" sz="1200" b="1" dirty="0" smtClean="0">
                    <a:solidFill>
                      <a:schemeClr val="accent5">
                        <a:lumMod val="50000"/>
                      </a:schemeClr>
                    </a:solidFill>
                    <a:latin typeface="Arial" panose="020B0604020202020204" pitchFamily="34" charset="0"/>
                    <a:cs typeface="Arial" panose="020B0604020202020204" pitchFamily="34" charset="0"/>
                  </a:endParaRPr>
                </a:p>
                <a:p>
                  <a:pPr algn="ctr"/>
                  <a:r>
                    <a:rPr lang="es-EC" sz="1300" dirty="0" smtClean="0">
                      <a:solidFill>
                        <a:schemeClr val="accent5">
                          <a:lumMod val="50000"/>
                        </a:schemeClr>
                      </a:solidFill>
                      <a:latin typeface="Arial" panose="020B0604020202020204" pitchFamily="34" charset="0"/>
                      <a:cs typeface="Arial" panose="020B0604020202020204" pitchFamily="34" charset="0"/>
                    </a:rPr>
                    <a:t>Conforme al flujo de caja proyectado, el GADP elaborará y presentará a SENAGUA los </a:t>
                  </a:r>
                  <a:r>
                    <a:rPr lang="es-EC" sz="1300" dirty="0">
                      <a:solidFill>
                        <a:schemeClr val="accent5">
                          <a:lumMod val="50000"/>
                        </a:schemeClr>
                      </a:solidFill>
                      <a:latin typeface="Arial" panose="020B0604020202020204" pitchFamily="34" charset="0"/>
                      <a:cs typeface="Arial" panose="020B0604020202020204" pitchFamily="34" charset="0"/>
                    </a:rPr>
                    <a:t>d</a:t>
                  </a:r>
                  <a:r>
                    <a:rPr lang="es-EC" sz="1300" dirty="0" smtClean="0">
                      <a:solidFill>
                        <a:schemeClr val="accent5">
                          <a:lumMod val="50000"/>
                        </a:schemeClr>
                      </a:solidFill>
                      <a:latin typeface="Arial" panose="020B0604020202020204" pitchFamily="34" charset="0"/>
                      <a:cs typeface="Arial" panose="020B0604020202020204" pitchFamily="34" charset="0"/>
                    </a:rPr>
                    <a:t>iseños definitivos y términos de referencia, para proyectos de inversión y preinversión respectivamente.</a:t>
                  </a:r>
                </a:p>
                <a:p>
                  <a:pPr algn="ctr"/>
                  <a:r>
                    <a:rPr lang="es-EC" sz="1300" dirty="0" smtClean="0">
                      <a:solidFill>
                        <a:schemeClr val="accent5">
                          <a:lumMod val="50000"/>
                        </a:schemeClr>
                      </a:solidFill>
                      <a:latin typeface="Arial" panose="020B0604020202020204" pitchFamily="34" charset="0"/>
                      <a:cs typeface="Arial" panose="020B0604020202020204" pitchFamily="34" charset="0"/>
                    </a:rPr>
                    <a:t>Los estudios deberán contemplar un cronograma de ejecución de obra, que incluyan los tiempos requeridos para  procesos administrativos de contratación y liquidación</a:t>
                  </a:r>
                  <a:endParaRPr lang="es-EC" sz="1300" dirty="0">
                    <a:solidFill>
                      <a:schemeClr val="accent5">
                        <a:lumMod val="50000"/>
                      </a:schemeClr>
                    </a:solidFill>
                    <a:latin typeface="Arial" panose="020B0604020202020204" pitchFamily="34" charset="0"/>
                    <a:cs typeface="Arial" panose="020B0604020202020204" pitchFamily="34" charset="0"/>
                  </a:endParaRPr>
                </a:p>
              </p:txBody>
            </p:sp>
          </p:grpSp>
          <p:pic>
            <p:nvPicPr>
              <p:cNvPr id="79" name="Imagen 78"/>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3091" t="7454" r="2728" b="6000"/>
              <a:stretch/>
            </p:blipFill>
            <p:spPr>
              <a:xfrm>
                <a:off x="4746292" y="1709469"/>
                <a:ext cx="1737912" cy="798501"/>
              </a:xfrm>
              <a:prstGeom prst="rect">
                <a:avLst/>
              </a:prstGeom>
            </p:spPr>
          </p:pic>
        </p:grpSp>
        <p:sp>
          <p:nvSpPr>
            <p:cNvPr id="77" name="Elipse 76"/>
            <p:cNvSpPr/>
            <p:nvPr/>
          </p:nvSpPr>
          <p:spPr>
            <a:xfrm>
              <a:off x="3769740" y="1804779"/>
              <a:ext cx="309568" cy="29571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C" b="1" dirty="0" smtClean="0">
                  <a:effectLst>
                    <a:outerShdw blurRad="38100" dist="38100" dir="2700000" algn="tl">
                      <a:srgbClr val="000000">
                        <a:alpha val="43137"/>
                      </a:srgbClr>
                    </a:outerShdw>
                  </a:effectLst>
                </a:rPr>
                <a:t>3</a:t>
              </a:r>
              <a:endParaRPr lang="es-EC" b="1" dirty="0">
                <a:effectLst>
                  <a:outerShdw blurRad="38100" dist="38100" dir="2700000" algn="tl">
                    <a:srgbClr val="000000">
                      <a:alpha val="43137"/>
                    </a:srgbClr>
                  </a:outerShdw>
                </a:effectLst>
              </a:endParaRPr>
            </a:p>
          </p:txBody>
        </p:sp>
      </p:grpSp>
      <p:grpSp>
        <p:nvGrpSpPr>
          <p:cNvPr id="90" name="Grupo 89"/>
          <p:cNvGrpSpPr/>
          <p:nvPr/>
        </p:nvGrpSpPr>
        <p:grpSpPr>
          <a:xfrm>
            <a:off x="4094329" y="3750900"/>
            <a:ext cx="3768860" cy="3031998"/>
            <a:chOff x="3671667" y="1817630"/>
            <a:chExt cx="3768860" cy="3031998"/>
          </a:xfrm>
        </p:grpSpPr>
        <p:grpSp>
          <p:nvGrpSpPr>
            <p:cNvPr id="91" name="Grupo 90"/>
            <p:cNvGrpSpPr/>
            <p:nvPr/>
          </p:nvGrpSpPr>
          <p:grpSpPr>
            <a:xfrm>
              <a:off x="3671667" y="1817630"/>
              <a:ext cx="3768860" cy="3031998"/>
              <a:chOff x="3671667" y="1817630"/>
              <a:chExt cx="3768860" cy="3031998"/>
            </a:xfrm>
          </p:grpSpPr>
          <p:grpSp>
            <p:nvGrpSpPr>
              <p:cNvPr id="93" name="Grupo 92"/>
              <p:cNvGrpSpPr/>
              <p:nvPr/>
            </p:nvGrpSpPr>
            <p:grpSpPr>
              <a:xfrm>
                <a:off x="3671667" y="1872992"/>
                <a:ext cx="3768860" cy="2976636"/>
                <a:chOff x="3662077" y="2259837"/>
                <a:chExt cx="3580575" cy="2976636"/>
              </a:xfrm>
              <a:solidFill>
                <a:schemeClr val="accent1">
                  <a:lumMod val="60000"/>
                  <a:lumOff val="40000"/>
                </a:schemeClr>
              </a:solidFill>
            </p:grpSpPr>
            <p:sp>
              <p:nvSpPr>
                <p:cNvPr id="95" name="Rectángulo redondeado 94"/>
                <p:cNvSpPr/>
                <p:nvPr/>
              </p:nvSpPr>
              <p:spPr>
                <a:xfrm>
                  <a:off x="3662077" y="2259837"/>
                  <a:ext cx="3580575" cy="2976636"/>
                </a:xfrm>
                <a:prstGeom prst="roundRect">
                  <a:avLst>
                    <a:gd name="adj" fmla="val 5361"/>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EC"/>
                </a:p>
              </p:txBody>
            </p:sp>
            <p:sp>
              <p:nvSpPr>
                <p:cNvPr id="96" name="CuadroTexto 95"/>
                <p:cNvSpPr txBox="1"/>
                <p:nvPr/>
              </p:nvSpPr>
              <p:spPr>
                <a:xfrm>
                  <a:off x="3662079" y="3111378"/>
                  <a:ext cx="3580573" cy="2123658"/>
                </a:xfrm>
                <a:prstGeom prst="rect">
                  <a:avLst/>
                </a:prstGeom>
                <a:noFill/>
              </p:spPr>
              <p:txBody>
                <a:bodyPr wrap="square" rtlCol="0">
                  <a:spAutoFit/>
                </a:bodyPr>
                <a:lstStyle/>
                <a:p>
                  <a:pPr algn="ctr"/>
                  <a:r>
                    <a:rPr lang="es-EC" sz="1400" b="1" dirty="0" smtClean="0">
                      <a:solidFill>
                        <a:srgbClr val="FF0000"/>
                      </a:solidFill>
                      <a:latin typeface="Arial" panose="020B0604020202020204" pitchFamily="34" charset="0"/>
                      <a:cs typeface="Arial" panose="020B0604020202020204" pitchFamily="34" charset="0"/>
                    </a:rPr>
                    <a:t>EJECUCIÓN DE PROYECTOS</a:t>
                  </a:r>
                </a:p>
                <a:p>
                  <a:pPr algn="ctr"/>
                  <a:endParaRPr lang="es-EC" sz="1400" b="1" dirty="0" smtClean="0">
                    <a:solidFill>
                      <a:srgbClr val="FF0000"/>
                    </a:solidFill>
                    <a:latin typeface="Arial" panose="020B0604020202020204" pitchFamily="34" charset="0"/>
                    <a:cs typeface="Arial" panose="020B0604020202020204" pitchFamily="34" charset="0"/>
                  </a:endParaRPr>
                </a:p>
                <a:p>
                  <a:pPr algn="ctr"/>
                  <a:r>
                    <a:rPr lang="es-EC" sz="1200" dirty="0" smtClean="0">
                      <a:solidFill>
                        <a:schemeClr val="accent5">
                          <a:lumMod val="50000"/>
                        </a:schemeClr>
                      </a:solidFill>
                      <a:latin typeface="Arial" panose="020B0604020202020204" pitchFamily="34" charset="0"/>
                      <a:cs typeface="Arial" panose="020B0604020202020204" pitchFamily="34" charset="0"/>
                    </a:rPr>
                    <a:t>Los GAD </a:t>
                  </a:r>
                  <a:r>
                    <a:rPr lang="es-EC" sz="1300" dirty="0" smtClean="0">
                      <a:solidFill>
                        <a:schemeClr val="accent5">
                          <a:lumMod val="50000"/>
                        </a:schemeClr>
                      </a:solidFill>
                      <a:latin typeface="Arial" panose="020B0604020202020204" pitchFamily="34" charset="0"/>
                      <a:cs typeface="Arial" panose="020B0604020202020204" pitchFamily="34" charset="0"/>
                    </a:rPr>
                    <a:t>provinciales </a:t>
                  </a:r>
                  <a:r>
                    <a:rPr lang="es-EC" sz="1300" dirty="0">
                      <a:solidFill>
                        <a:schemeClr val="accent5">
                          <a:lumMod val="50000"/>
                        </a:schemeClr>
                      </a:solidFill>
                      <a:latin typeface="Arial" panose="020B0604020202020204" pitchFamily="34" charset="0"/>
                      <a:cs typeface="Arial" panose="020B0604020202020204" pitchFamily="34" charset="0"/>
                    </a:rPr>
                    <a:t>no podrán iniciar la ejecución de los proyectos, </a:t>
                  </a:r>
                  <a:r>
                    <a:rPr lang="es-EC" sz="1300" dirty="0" smtClean="0">
                      <a:solidFill>
                        <a:schemeClr val="accent5">
                          <a:lumMod val="50000"/>
                        </a:schemeClr>
                      </a:solidFill>
                      <a:latin typeface="Arial" panose="020B0604020202020204" pitchFamily="34" charset="0"/>
                      <a:cs typeface="Arial" panose="020B0604020202020204" pitchFamily="34" charset="0"/>
                    </a:rPr>
                    <a:t>antes de la emisión del informe de </a:t>
                  </a:r>
                  <a:r>
                    <a:rPr lang="es-EC" sz="1300" dirty="0">
                      <a:solidFill>
                        <a:schemeClr val="accent5">
                          <a:lumMod val="50000"/>
                        </a:schemeClr>
                      </a:solidFill>
                      <a:latin typeface="Arial" panose="020B0604020202020204" pitchFamily="34" charset="0"/>
                      <a:cs typeface="Arial" panose="020B0604020202020204" pitchFamily="34" charset="0"/>
                    </a:rPr>
                    <a:t>viabilidad </a:t>
                  </a:r>
                  <a:r>
                    <a:rPr lang="es-EC" sz="1300" dirty="0" smtClean="0">
                      <a:solidFill>
                        <a:schemeClr val="accent5">
                          <a:lumMod val="50000"/>
                        </a:schemeClr>
                      </a:solidFill>
                      <a:latin typeface="Arial" panose="020B0604020202020204" pitchFamily="34" charset="0"/>
                      <a:cs typeface="Arial" panose="020B0604020202020204" pitchFamily="34" charset="0"/>
                    </a:rPr>
                    <a:t>que garantice </a:t>
                  </a:r>
                  <a:r>
                    <a:rPr lang="es-EC" sz="1300" dirty="0">
                      <a:solidFill>
                        <a:schemeClr val="accent5">
                          <a:lumMod val="50000"/>
                        </a:schemeClr>
                      </a:solidFill>
                      <a:latin typeface="Arial" panose="020B0604020202020204" pitchFamily="34" charset="0"/>
                      <a:cs typeface="Arial" panose="020B0604020202020204" pitchFamily="34" charset="0"/>
                    </a:rPr>
                    <a:t>el cumplimiento de los estándares </a:t>
                  </a:r>
                  <a:r>
                    <a:rPr lang="es-EC" sz="1300" dirty="0" smtClean="0">
                      <a:solidFill>
                        <a:schemeClr val="accent5">
                          <a:lumMod val="50000"/>
                        </a:schemeClr>
                      </a:solidFill>
                      <a:latin typeface="Arial" panose="020B0604020202020204" pitchFamily="34" charset="0"/>
                      <a:cs typeface="Arial" panose="020B0604020202020204" pitchFamily="34" charset="0"/>
                    </a:rPr>
                    <a:t>técnicos exigidos </a:t>
                  </a:r>
                  <a:r>
                    <a:rPr lang="es-EC" sz="1300" dirty="0">
                      <a:solidFill>
                        <a:schemeClr val="accent5">
                          <a:lumMod val="50000"/>
                        </a:schemeClr>
                      </a:solidFill>
                      <a:latin typeface="Arial" panose="020B0604020202020204" pitchFamily="34" charset="0"/>
                      <a:cs typeface="Arial" panose="020B0604020202020204" pitchFamily="34" charset="0"/>
                    </a:rPr>
                    <a:t>para </a:t>
                  </a:r>
                  <a:r>
                    <a:rPr lang="es-EC" sz="1300" dirty="0" smtClean="0">
                      <a:solidFill>
                        <a:schemeClr val="accent5">
                          <a:lumMod val="50000"/>
                        </a:schemeClr>
                      </a:solidFill>
                      <a:latin typeface="Arial" panose="020B0604020202020204" pitchFamily="34" charset="0"/>
                      <a:cs typeface="Arial" panose="020B0604020202020204" pitchFamily="34" charset="0"/>
                    </a:rPr>
                    <a:t>la adecuada implementación de los componentes de infraestructura, ambiental, social y productivo de los proyectos de </a:t>
                  </a:r>
                  <a:r>
                    <a:rPr lang="es-EC" sz="1300" dirty="0">
                      <a:solidFill>
                        <a:schemeClr val="accent5">
                          <a:lumMod val="50000"/>
                        </a:schemeClr>
                      </a:solidFill>
                      <a:latin typeface="Arial" panose="020B0604020202020204" pitchFamily="34" charset="0"/>
                      <a:cs typeface="Arial" panose="020B0604020202020204" pitchFamily="34" charset="0"/>
                    </a:rPr>
                    <a:t>riego y drenaje que en el futuro construyan los </a:t>
                  </a:r>
                  <a:r>
                    <a:rPr lang="es-EC" sz="1300" dirty="0" smtClean="0">
                      <a:solidFill>
                        <a:schemeClr val="accent5">
                          <a:lumMod val="50000"/>
                        </a:schemeClr>
                      </a:solidFill>
                      <a:latin typeface="Arial" panose="020B0604020202020204" pitchFamily="34" charset="0"/>
                      <a:cs typeface="Arial" panose="020B0604020202020204" pitchFamily="34" charset="0"/>
                    </a:rPr>
                    <a:t>GADP.</a:t>
                  </a:r>
                  <a:endParaRPr lang="es-EC" sz="1300" dirty="0">
                    <a:solidFill>
                      <a:schemeClr val="accent5">
                        <a:lumMod val="50000"/>
                      </a:schemeClr>
                    </a:solidFill>
                    <a:latin typeface="Arial" panose="020B0604020202020204" pitchFamily="34" charset="0"/>
                    <a:cs typeface="Arial" panose="020B0604020202020204" pitchFamily="34" charset="0"/>
                  </a:endParaRPr>
                </a:p>
              </p:txBody>
            </p:sp>
          </p:grpSp>
          <p:pic>
            <p:nvPicPr>
              <p:cNvPr id="94" name="Imagen 93"/>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3091" t="7454" r="2728" b="6000"/>
              <a:stretch/>
            </p:blipFill>
            <p:spPr>
              <a:xfrm>
                <a:off x="4320068" y="1817630"/>
                <a:ext cx="1973846" cy="906903"/>
              </a:xfrm>
              <a:prstGeom prst="rect">
                <a:avLst/>
              </a:prstGeom>
            </p:spPr>
          </p:pic>
        </p:grpSp>
        <p:sp>
          <p:nvSpPr>
            <p:cNvPr id="92" name="Elipse 91"/>
            <p:cNvSpPr/>
            <p:nvPr/>
          </p:nvSpPr>
          <p:spPr>
            <a:xfrm>
              <a:off x="3753550" y="1957070"/>
              <a:ext cx="309568" cy="29571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C" b="1" dirty="0" smtClean="0">
                  <a:effectLst>
                    <a:outerShdw blurRad="38100" dist="38100" dir="2700000" algn="tl">
                      <a:srgbClr val="000000">
                        <a:alpha val="43137"/>
                      </a:srgbClr>
                    </a:outerShdw>
                  </a:effectLst>
                </a:rPr>
                <a:t>5</a:t>
              </a:r>
              <a:endParaRPr lang="es-EC" b="1" dirty="0">
                <a:effectLst>
                  <a:outerShdw blurRad="38100" dist="38100" dir="2700000" algn="tl">
                    <a:srgbClr val="000000">
                      <a:alpha val="43137"/>
                    </a:srgbClr>
                  </a:outerShdw>
                </a:effectLst>
              </a:endParaRPr>
            </a:p>
          </p:txBody>
        </p:sp>
      </p:grpSp>
      <p:grpSp>
        <p:nvGrpSpPr>
          <p:cNvPr id="107" name="Grupo 106"/>
          <p:cNvGrpSpPr/>
          <p:nvPr/>
        </p:nvGrpSpPr>
        <p:grpSpPr>
          <a:xfrm>
            <a:off x="8055574" y="3806261"/>
            <a:ext cx="4044369" cy="2975199"/>
            <a:chOff x="8823373" y="3039704"/>
            <a:chExt cx="4044369" cy="2975199"/>
          </a:xfrm>
        </p:grpSpPr>
        <p:grpSp>
          <p:nvGrpSpPr>
            <p:cNvPr id="99" name="Grupo 98"/>
            <p:cNvGrpSpPr/>
            <p:nvPr/>
          </p:nvGrpSpPr>
          <p:grpSpPr>
            <a:xfrm>
              <a:off x="8823373" y="3039704"/>
              <a:ext cx="4044369" cy="2975199"/>
              <a:chOff x="4161813" y="2114202"/>
              <a:chExt cx="2313045" cy="2715583"/>
            </a:xfrm>
            <a:solidFill>
              <a:schemeClr val="accent1">
                <a:lumMod val="60000"/>
                <a:lumOff val="40000"/>
              </a:schemeClr>
            </a:solidFill>
          </p:grpSpPr>
          <p:sp>
            <p:nvSpPr>
              <p:cNvPr id="105" name="Rectángulo redondeado 104"/>
              <p:cNvSpPr/>
              <p:nvPr/>
            </p:nvSpPr>
            <p:spPr>
              <a:xfrm>
                <a:off x="4161813" y="2114202"/>
                <a:ext cx="2313045" cy="2715583"/>
              </a:xfrm>
              <a:prstGeom prst="roundRect">
                <a:avLst>
                  <a:gd name="adj" fmla="val 787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EC"/>
              </a:p>
            </p:txBody>
          </p:sp>
          <p:sp>
            <p:nvSpPr>
              <p:cNvPr id="106" name="CuadroTexto 105"/>
              <p:cNvSpPr txBox="1"/>
              <p:nvPr/>
            </p:nvSpPr>
            <p:spPr>
              <a:xfrm>
                <a:off x="4864120" y="2852288"/>
                <a:ext cx="821425" cy="280920"/>
              </a:xfrm>
              <a:prstGeom prst="rect">
                <a:avLst/>
              </a:prstGeom>
              <a:noFill/>
            </p:spPr>
            <p:txBody>
              <a:bodyPr wrap="square" rtlCol="0">
                <a:spAutoFit/>
              </a:bodyPr>
              <a:lstStyle/>
              <a:p>
                <a:pPr algn="ctr"/>
                <a:r>
                  <a:rPr lang="es-EC" sz="1400" b="1" dirty="0" smtClean="0">
                    <a:solidFill>
                      <a:srgbClr val="FF0000"/>
                    </a:solidFill>
                    <a:latin typeface="Arial" panose="020B0604020202020204" pitchFamily="34" charset="0"/>
                    <a:cs typeface="Arial" panose="020B0604020202020204" pitchFamily="34" charset="0"/>
                  </a:rPr>
                  <a:t>SEGUIMIENTO</a:t>
                </a:r>
              </a:p>
            </p:txBody>
          </p:sp>
        </p:grpSp>
        <p:sp>
          <p:nvSpPr>
            <p:cNvPr id="100" name="Elipse 99"/>
            <p:cNvSpPr/>
            <p:nvPr/>
          </p:nvSpPr>
          <p:spPr>
            <a:xfrm>
              <a:off x="8955147" y="3147982"/>
              <a:ext cx="309568" cy="29571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C" b="1" dirty="0" smtClean="0">
                  <a:effectLst>
                    <a:outerShdw blurRad="38100" dist="38100" dir="2700000" algn="tl">
                      <a:srgbClr val="000000">
                        <a:alpha val="43137"/>
                      </a:srgbClr>
                    </a:outerShdw>
                  </a:effectLst>
                </a:rPr>
                <a:t>6</a:t>
              </a:r>
              <a:endParaRPr lang="es-EC" b="1" dirty="0">
                <a:effectLst>
                  <a:outerShdw blurRad="38100" dist="38100" dir="2700000" algn="tl">
                    <a:srgbClr val="000000">
                      <a:alpha val="43137"/>
                    </a:srgbClr>
                  </a:outerShdw>
                </a:effectLst>
              </a:endParaRPr>
            </a:p>
          </p:txBody>
        </p:sp>
        <p:sp>
          <p:nvSpPr>
            <p:cNvPr id="101" name="CuadroTexto 100"/>
            <p:cNvSpPr txBox="1"/>
            <p:nvPr/>
          </p:nvSpPr>
          <p:spPr>
            <a:xfrm>
              <a:off x="8862904" y="4226463"/>
              <a:ext cx="4004838" cy="1692771"/>
            </a:xfrm>
            <a:prstGeom prst="rect">
              <a:avLst/>
            </a:prstGeom>
            <a:noFill/>
          </p:spPr>
          <p:txBody>
            <a:bodyPr wrap="square" rtlCol="0">
              <a:spAutoFit/>
            </a:bodyPr>
            <a:lstStyle/>
            <a:p>
              <a:pPr algn="ctr"/>
              <a:r>
                <a:rPr lang="es-EC" sz="1300" dirty="0" smtClean="0">
                  <a:solidFill>
                    <a:schemeClr val="accent5">
                      <a:lumMod val="50000"/>
                    </a:schemeClr>
                  </a:solidFill>
                  <a:latin typeface="Arial" panose="020B0604020202020204" pitchFamily="34" charset="0"/>
                  <a:cs typeface="Arial" panose="020B0604020202020204" pitchFamily="34" charset="0"/>
                </a:rPr>
                <a:t>Una vez culminado el tiempo establecido en el cronograma elaborado por el GAD Provincial, este deberá presentar a SENAGUA , en un plazo no mayor a 6 meses, un informe de ejecución del proyecto, con sus respectivos documentos de respaldo; a su vez SENAGUA verificará en territorio el cumplimiento de las metas establecidas en los estudios.</a:t>
              </a:r>
            </a:p>
          </p:txBody>
        </p:sp>
        <p:pic>
          <p:nvPicPr>
            <p:cNvPr id="102" name="Imagen 10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17164" y="3150900"/>
              <a:ext cx="1557519" cy="586257"/>
            </a:xfrm>
            <a:prstGeom prst="rect">
              <a:avLst/>
            </a:prstGeom>
          </p:spPr>
        </p:pic>
      </p:grpSp>
      <p:grpSp>
        <p:nvGrpSpPr>
          <p:cNvPr id="82" name="Grupo 81"/>
          <p:cNvGrpSpPr/>
          <p:nvPr/>
        </p:nvGrpSpPr>
        <p:grpSpPr>
          <a:xfrm>
            <a:off x="179536" y="855612"/>
            <a:ext cx="3722409" cy="2693626"/>
            <a:chOff x="9115593" y="3039705"/>
            <a:chExt cx="3722409" cy="2693626"/>
          </a:xfrm>
        </p:grpSpPr>
        <p:grpSp>
          <p:nvGrpSpPr>
            <p:cNvPr id="87" name="Grupo 86"/>
            <p:cNvGrpSpPr/>
            <p:nvPr/>
          </p:nvGrpSpPr>
          <p:grpSpPr>
            <a:xfrm>
              <a:off x="9115593" y="3039705"/>
              <a:ext cx="3722409" cy="2693626"/>
              <a:chOff x="4328940" y="2114202"/>
              <a:chExt cx="2128911" cy="2458580"/>
            </a:xfrm>
            <a:solidFill>
              <a:schemeClr val="accent1">
                <a:lumMod val="60000"/>
                <a:lumOff val="40000"/>
              </a:schemeClr>
            </a:solidFill>
          </p:grpSpPr>
          <p:sp>
            <p:nvSpPr>
              <p:cNvPr id="109" name="Rectángulo redondeado 108"/>
              <p:cNvSpPr/>
              <p:nvPr/>
            </p:nvSpPr>
            <p:spPr>
              <a:xfrm>
                <a:off x="4328940" y="2114202"/>
                <a:ext cx="2128911" cy="2458580"/>
              </a:xfrm>
              <a:prstGeom prst="roundRect">
                <a:avLst>
                  <a:gd name="adj" fmla="val 5005"/>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EC"/>
              </a:p>
            </p:txBody>
          </p:sp>
          <p:sp>
            <p:nvSpPr>
              <p:cNvPr id="110" name="CuadroTexto 109"/>
              <p:cNvSpPr txBox="1"/>
              <p:nvPr/>
            </p:nvSpPr>
            <p:spPr>
              <a:xfrm>
                <a:off x="4640112" y="2944209"/>
                <a:ext cx="1549794" cy="280920"/>
              </a:xfrm>
              <a:prstGeom prst="rect">
                <a:avLst/>
              </a:prstGeom>
              <a:noFill/>
            </p:spPr>
            <p:txBody>
              <a:bodyPr wrap="square" rtlCol="0">
                <a:spAutoFit/>
              </a:bodyPr>
              <a:lstStyle/>
              <a:p>
                <a:pPr algn="ctr"/>
                <a:r>
                  <a:rPr lang="es-EC" sz="1400" b="1" dirty="0" smtClean="0">
                    <a:solidFill>
                      <a:srgbClr val="FF0000"/>
                    </a:solidFill>
                    <a:latin typeface="Arial" panose="020B0604020202020204" pitchFamily="34" charset="0"/>
                    <a:cs typeface="Arial" panose="020B0604020202020204" pitchFamily="34" charset="0"/>
                  </a:rPr>
                  <a:t>MONTOS REFERENCIALES</a:t>
                </a:r>
              </a:p>
            </p:txBody>
          </p:sp>
        </p:grpSp>
        <p:sp>
          <p:nvSpPr>
            <p:cNvPr id="98" name="Elipse 97"/>
            <p:cNvSpPr/>
            <p:nvPr/>
          </p:nvSpPr>
          <p:spPr>
            <a:xfrm>
              <a:off x="9257849" y="3153722"/>
              <a:ext cx="309568" cy="29571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C" b="1" dirty="0" smtClean="0">
                  <a:effectLst>
                    <a:outerShdw blurRad="38100" dist="38100" dir="2700000" algn="tl">
                      <a:srgbClr val="000000">
                        <a:alpha val="43137"/>
                      </a:srgbClr>
                    </a:outerShdw>
                  </a:effectLst>
                </a:rPr>
                <a:t>1</a:t>
              </a:r>
              <a:endParaRPr lang="es-EC" b="1" dirty="0">
                <a:effectLst>
                  <a:outerShdw blurRad="38100" dist="38100" dir="2700000" algn="tl">
                    <a:srgbClr val="000000">
                      <a:alpha val="43137"/>
                    </a:srgbClr>
                  </a:outerShdw>
                </a:effectLst>
              </a:endParaRPr>
            </a:p>
          </p:txBody>
        </p:sp>
        <p:sp>
          <p:nvSpPr>
            <p:cNvPr id="103" name="CuadroTexto 102"/>
            <p:cNvSpPr txBox="1"/>
            <p:nvPr/>
          </p:nvSpPr>
          <p:spPr>
            <a:xfrm>
              <a:off x="9130276" y="4301653"/>
              <a:ext cx="3707726" cy="1292662"/>
            </a:xfrm>
            <a:prstGeom prst="rect">
              <a:avLst/>
            </a:prstGeom>
            <a:noFill/>
          </p:spPr>
          <p:txBody>
            <a:bodyPr wrap="square" rtlCol="0">
              <a:spAutoFit/>
            </a:bodyPr>
            <a:lstStyle/>
            <a:p>
              <a:pPr algn="ctr"/>
              <a:r>
                <a:rPr lang="es-EC" sz="1300" dirty="0" smtClean="0">
                  <a:solidFill>
                    <a:schemeClr val="accent5">
                      <a:lumMod val="50000"/>
                    </a:schemeClr>
                  </a:solidFill>
                  <a:latin typeface="Arial" panose="020B0604020202020204" pitchFamily="34" charset="0"/>
                  <a:cs typeface="Arial" panose="020B0604020202020204" pitchFamily="34" charset="0"/>
                </a:rPr>
                <a:t>Los primeros 15 días del mes de enero de cada año, SENAGUA </a:t>
              </a:r>
              <a:r>
                <a:rPr lang="es-EC" sz="1300" dirty="0">
                  <a:solidFill>
                    <a:schemeClr val="accent5">
                      <a:lumMod val="50000"/>
                    </a:schemeClr>
                  </a:solidFill>
                  <a:latin typeface="Arial" panose="020B0604020202020204" pitchFamily="34" charset="0"/>
                  <a:cs typeface="Arial" panose="020B0604020202020204" pitchFamily="34" charset="0"/>
                </a:rPr>
                <a:t>deberá emitir una tabla referencial con los montos máximos por provincia, definidos con base en la metodología planteada en el Plan Nacional de Riego y Drenaje</a:t>
              </a:r>
            </a:p>
          </p:txBody>
        </p:sp>
        <p:pic>
          <p:nvPicPr>
            <p:cNvPr id="104" name="Imagen 10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5379" y="3204881"/>
              <a:ext cx="1557519" cy="586257"/>
            </a:xfrm>
            <a:prstGeom prst="rect">
              <a:avLst/>
            </a:prstGeom>
          </p:spPr>
        </p:pic>
      </p:grpSp>
      <p:grpSp>
        <p:nvGrpSpPr>
          <p:cNvPr id="111" name="Grupo 110"/>
          <p:cNvGrpSpPr/>
          <p:nvPr/>
        </p:nvGrpSpPr>
        <p:grpSpPr>
          <a:xfrm>
            <a:off x="179535" y="3754187"/>
            <a:ext cx="3722409" cy="3028711"/>
            <a:chOff x="9115593" y="3039704"/>
            <a:chExt cx="3722409" cy="3028711"/>
          </a:xfrm>
        </p:grpSpPr>
        <p:grpSp>
          <p:nvGrpSpPr>
            <p:cNvPr id="112" name="Grupo 111"/>
            <p:cNvGrpSpPr/>
            <p:nvPr/>
          </p:nvGrpSpPr>
          <p:grpSpPr>
            <a:xfrm>
              <a:off x="9115593" y="3039704"/>
              <a:ext cx="3722409" cy="3028711"/>
              <a:chOff x="4328940" y="2114201"/>
              <a:chExt cx="2128911" cy="2764425"/>
            </a:xfrm>
            <a:solidFill>
              <a:schemeClr val="accent1">
                <a:lumMod val="60000"/>
                <a:lumOff val="40000"/>
              </a:schemeClr>
            </a:solidFill>
          </p:grpSpPr>
          <p:sp>
            <p:nvSpPr>
              <p:cNvPr id="116" name="Rectángulo redondeado 115"/>
              <p:cNvSpPr/>
              <p:nvPr/>
            </p:nvSpPr>
            <p:spPr>
              <a:xfrm>
                <a:off x="4328940" y="2114201"/>
                <a:ext cx="2128911" cy="2764425"/>
              </a:xfrm>
              <a:prstGeom prst="roundRect">
                <a:avLst>
                  <a:gd name="adj" fmla="val 5005"/>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EC"/>
              </a:p>
            </p:txBody>
          </p:sp>
          <p:sp>
            <p:nvSpPr>
              <p:cNvPr id="117" name="CuadroTexto 116"/>
              <p:cNvSpPr txBox="1"/>
              <p:nvPr/>
            </p:nvSpPr>
            <p:spPr>
              <a:xfrm>
                <a:off x="4337337" y="2866557"/>
                <a:ext cx="2120514" cy="280920"/>
              </a:xfrm>
              <a:prstGeom prst="rect">
                <a:avLst/>
              </a:prstGeom>
              <a:noFill/>
            </p:spPr>
            <p:txBody>
              <a:bodyPr wrap="square" rtlCol="0">
                <a:spAutoFit/>
              </a:bodyPr>
              <a:lstStyle/>
              <a:p>
                <a:pPr algn="ctr"/>
                <a:r>
                  <a:rPr lang="es-EC" sz="1400" b="1" dirty="0" smtClean="0">
                    <a:solidFill>
                      <a:srgbClr val="FF0000"/>
                    </a:solidFill>
                    <a:latin typeface="Arial" panose="020B0604020202020204" pitchFamily="34" charset="0"/>
                    <a:cs typeface="Arial" panose="020B0604020202020204" pitchFamily="34" charset="0"/>
                  </a:rPr>
                  <a:t>INFORME TÉCNICO DE VIABILIDAD</a:t>
                </a:r>
              </a:p>
            </p:txBody>
          </p:sp>
        </p:grpSp>
        <p:sp>
          <p:nvSpPr>
            <p:cNvPr id="113" name="Elipse 112"/>
            <p:cNvSpPr/>
            <p:nvPr/>
          </p:nvSpPr>
          <p:spPr>
            <a:xfrm>
              <a:off x="9257849" y="3153722"/>
              <a:ext cx="309568" cy="29571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C" b="1" dirty="0" smtClean="0">
                  <a:effectLst>
                    <a:outerShdw blurRad="38100" dist="38100" dir="2700000" algn="tl">
                      <a:srgbClr val="000000">
                        <a:alpha val="43137"/>
                      </a:srgbClr>
                    </a:outerShdw>
                  </a:effectLst>
                </a:rPr>
                <a:t>4</a:t>
              </a:r>
              <a:endParaRPr lang="es-EC" b="1" dirty="0">
                <a:effectLst>
                  <a:outerShdw blurRad="38100" dist="38100" dir="2700000" algn="tl">
                    <a:srgbClr val="000000">
                      <a:alpha val="43137"/>
                    </a:srgbClr>
                  </a:outerShdw>
                </a:effectLst>
              </a:endParaRPr>
            </a:p>
          </p:txBody>
        </p:sp>
        <p:sp>
          <p:nvSpPr>
            <p:cNvPr id="114" name="CuadroTexto 113"/>
            <p:cNvSpPr txBox="1"/>
            <p:nvPr/>
          </p:nvSpPr>
          <p:spPr>
            <a:xfrm>
              <a:off x="9130276" y="4175589"/>
              <a:ext cx="3707726" cy="1892826"/>
            </a:xfrm>
            <a:prstGeom prst="rect">
              <a:avLst/>
            </a:prstGeom>
            <a:noFill/>
          </p:spPr>
          <p:txBody>
            <a:bodyPr wrap="square" rtlCol="0">
              <a:spAutoFit/>
            </a:bodyPr>
            <a:lstStyle/>
            <a:p>
              <a:pPr algn="ctr"/>
              <a:r>
                <a:rPr lang="es-EC" sz="1300" dirty="0" smtClean="0">
                  <a:solidFill>
                    <a:schemeClr val="accent5">
                      <a:lumMod val="50000"/>
                    </a:schemeClr>
                  </a:solidFill>
                  <a:latin typeface="Arial" panose="020B0604020202020204" pitchFamily="34" charset="0"/>
                  <a:cs typeface="Arial" panose="020B0604020202020204" pitchFamily="34" charset="0"/>
                </a:rPr>
                <a:t>SENAGUA  </a:t>
              </a:r>
              <a:r>
                <a:rPr lang="es-EC" sz="1300" dirty="0">
                  <a:solidFill>
                    <a:schemeClr val="accent5">
                      <a:lumMod val="50000"/>
                    </a:schemeClr>
                  </a:solidFill>
                  <a:latin typeface="Arial" panose="020B0604020202020204" pitchFamily="34" charset="0"/>
                  <a:cs typeface="Arial" panose="020B0604020202020204" pitchFamily="34" charset="0"/>
                </a:rPr>
                <a:t>dispondrá de 15 días </a:t>
              </a:r>
              <a:r>
                <a:rPr lang="es-EC" sz="1300" dirty="0" smtClean="0">
                  <a:solidFill>
                    <a:schemeClr val="accent5">
                      <a:lumMod val="50000"/>
                    </a:schemeClr>
                  </a:solidFill>
                  <a:latin typeface="Arial" panose="020B0604020202020204" pitchFamily="34" charset="0"/>
                  <a:cs typeface="Arial" panose="020B0604020202020204" pitchFamily="34" charset="0"/>
                </a:rPr>
                <a:t>calendario </a:t>
              </a:r>
              <a:r>
                <a:rPr lang="es-EC" sz="1300" dirty="0">
                  <a:solidFill>
                    <a:schemeClr val="accent5">
                      <a:lumMod val="50000"/>
                    </a:schemeClr>
                  </a:solidFill>
                  <a:latin typeface="Arial" panose="020B0604020202020204" pitchFamily="34" charset="0"/>
                  <a:cs typeface="Arial" panose="020B0604020202020204" pitchFamily="34" charset="0"/>
                </a:rPr>
                <a:t>para la emisión de observaciones y el </a:t>
              </a:r>
              <a:r>
                <a:rPr lang="es-EC" sz="1300" dirty="0" smtClean="0">
                  <a:solidFill>
                    <a:schemeClr val="accent5">
                      <a:lumMod val="50000"/>
                    </a:schemeClr>
                  </a:solidFill>
                  <a:latin typeface="Arial" panose="020B0604020202020204" pitchFamily="34" charset="0"/>
                  <a:cs typeface="Arial" panose="020B0604020202020204" pitchFamily="34" charset="0"/>
                </a:rPr>
                <a:t>GADP </a:t>
              </a:r>
              <a:r>
                <a:rPr lang="es-EC" sz="1300" dirty="0">
                  <a:solidFill>
                    <a:schemeClr val="accent5">
                      <a:lumMod val="50000"/>
                    </a:schemeClr>
                  </a:solidFill>
                  <a:latin typeface="Arial" panose="020B0604020202020204" pitchFamily="34" charset="0"/>
                  <a:cs typeface="Arial" panose="020B0604020202020204" pitchFamily="34" charset="0"/>
                </a:rPr>
                <a:t>de 15 días </a:t>
              </a:r>
              <a:r>
                <a:rPr lang="es-EC" sz="1300" dirty="0" smtClean="0">
                  <a:solidFill>
                    <a:schemeClr val="accent5">
                      <a:lumMod val="50000"/>
                    </a:schemeClr>
                  </a:solidFill>
                  <a:latin typeface="Arial" panose="020B0604020202020204" pitchFamily="34" charset="0"/>
                  <a:cs typeface="Arial" panose="020B0604020202020204" pitchFamily="34" charset="0"/>
                </a:rPr>
                <a:t>calendario, </a:t>
              </a:r>
              <a:r>
                <a:rPr lang="es-EC" sz="1300" dirty="0">
                  <a:solidFill>
                    <a:schemeClr val="accent5">
                      <a:lumMod val="50000"/>
                    </a:schemeClr>
                  </a:solidFill>
                  <a:latin typeface="Arial" panose="020B0604020202020204" pitchFamily="34" charset="0"/>
                  <a:cs typeface="Arial" panose="020B0604020202020204" pitchFamily="34" charset="0"/>
                </a:rPr>
                <a:t>adicionales para absolver dichas </a:t>
              </a:r>
              <a:r>
                <a:rPr lang="es-EC" sz="1300" dirty="0" smtClean="0">
                  <a:solidFill>
                    <a:schemeClr val="accent5">
                      <a:lumMod val="50000"/>
                    </a:schemeClr>
                  </a:solidFill>
                  <a:latin typeface="Arial" panose="020B0604020202020204" pitchFamily="34" charset="0"/>
                  <a:cs typeface="Arial" panose="020B0604020202020204" pitchFamily="34" charset="0"/>
                </a:rPr>
                <a:t>observaciones. En ningún caso, el plazo para la emisión del informe técnico de viabilidad deberá superar los 60 días calendario.</a:t>
              </a:r>
            </a:p>
            <a:p>
              <a:pPr algn="ctr"/>
              <a:r>
                <a:rPr lang="es-EC" sz="1300" dirty="0" smtClean="0">
                  <a:solidFill>
                    <a:schemeClr val="accent5">
                      <a:lumMod val="50000"/>
                    </a:schemeClr>
                  </a:solidFill>
                  <a:latin typeface="Arial" panose="020B0604020202020204" pitchFamily="34" charset="0"/>
                  <a:cs typeface="Arial" panose="020B0604020202020204" pitchFamily="34" charset="0"/>
                </a:rPr>
                <a:t>El informe técnico de viabilidad es el único documento habilitante que permitirá dar inicio a la ejecución del proyecto.</a:t>
              </a:r>
              <a:endParaRPr lang="es-EC" sz="1300" dirty="0">
                <a:solidFill>
                  <a:schemeClr val="accent5">
                    <a:lumMod val="50000"/>
                  </a:schemeClr>
                </a:solidFill>
                <a:latin typeface="Arial" panose="020B0604020202020204" pitchFamily="34" charset="0"/>
                <a:cs typeface="Arial" panose="020B0604020202020204" pitchFamily="34" charset="0"/>
              </a:endParaRPr>
            </a:p>
          </p:txBody>
        </p:sp>
        <p:pic>
          <p:nvPicPr>
            <p:cNvPr id="115" name="Imagen 1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91614" y="3147841"/>
              <a:ext cx="1557519" cy="586257"/>
            </a:xfrm>
            <a:prstGeom prst="rect">
              <a:avLst/>
            </a:prstGeom>
          </p:spPr>
        </p:pic>
      </p:grpSp>
    </p:spTree>
    <p:extLst>
      <p:ext uri="{BB962C8B-B14F-4D97-AF65-F5344CB8AC3E}">
        <p14:creationId xmlns:p14="http://schemas.microsoft.com/office/powerpoint/2010/main" val="3863384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127563</TotalTime>
  <Words>1056</Words>
  <Application>Microsoft Office PowerPoint</Application>
  <PresentationFormat>Panorámica</PresentationFormat>
  <Paragraphs>84</Paragraphs>
  <Slides>3</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Calibri</vt:lpstr>
      <vt:lpstr>Calibri Light</vt:lpstr>
      <vt:lpstr>Century Gothic</vt:lpstr>
      <vt:lpstr>Times New Roman</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 Vial</dc:title>
  <dc:creator>Paola Elizabeth Cadena Ortuno</dc:creator>
  <cp:lastModifiedBy>Andrés Zambrano Espinoza</cp:lastModifiedBy>
  <cp:revision>29</cp:revision>
  <dcterms:created xsi:type="dcterms:W3CDTF">2019-10-18T16:53:56Z</dcterms:created>
  <dcterms:modified xsi:type="dcterms:W3CDTF">2020-01-16T13:47:41Z</dcterms:modified>
</cp:coreProperties>
</file>