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5" r:id="rId5"/>
  </p:sldMasterIdLst>
  <p:sldIdLst>
    <p:sldId id="260" r:id="rId6"/>
    <p:sldId id="258" r:id="rId7"/>
    <p:sldId id="261" r:id="rId8"/>
    <p:sldId id="262" r:id="rId9"/>
    <p:sldId id="264" r:id="rId10"/>
    <p:sldId id="263" r:id="rId11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svg"/><Relationship Id="rId1" Type="http://schemas.openxmlformats.org/officeDocument/2006/relationships/image" Target="../media/image9.pn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svg"/><Relationship Id="rId1" Type="http://schemas.openxmlformats.org/officeDocument/2006/relationships/image" Target="../media/image11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svg"/><Relationship Id="rId1" Type="http://schemas.openxmlformats.org/officeDocument/2006/relationships/image" Target="../media/image1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svg"/><Relationship Id="rId1" Type="http://schemas.openxmlformats.org/officeDocument/2006/relationships/image" Target="../media/image9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svg"/><Relationship Id="rId1" Type="http://schemas.openxmlformats.org/officeDocument/2006/relationships/image" Target="../media/image11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svg"/><Relationship Id="rId1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D390B7-63FF-4518-B50A-A06C67B7140F}" type="doc">
      <dgm:prSet loTypeId="urn:microsoft.com/office/officeart/2005/8/layout/vList4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0A37828C-1E1E-4DE9-9B28-2A0CD7F7FAD8}">
      <dgm:prSet phldrT="[Texto]"/>
      <dgm:spPr/>
      <dgm:t>
        <a:bodyPr/>
        <a:lstStyle/>
        <a:p>
          <a:r>
            <a:rPr lang="es-ES" dirty="0"/>
            <a:t>El Proyecto de Ley de Barrios (en adelante el Proyecto),  el Art. 2  trata sobre el ámbito de aplicación de la Ley, establece que sus disposiciones serán obligatorias para los diferentes GAD.</a:t>
          </a:r>
          <a:endParaRPr lang="es-EC" dirty="0"/>
        </a:p>
      </dgm:t>
    </dgm:pt>
    <dgm:pt modelId="{2BD3835B-0D16-47D0-B050-D00AFE06E3B5}" type="parTrans" cxnId="{A79C472D-75BA-4404-B51D-E155D95C91DE}">
      <dgm:prSet/>
      <dgm:spPr/>
      <dgm:t>
        <a:bodyPr/>
        <a:lstStyle/>
        <a:p>
          <a:endParaRPr lang="es-EC"/>
        </a:p>
      </dgm:t>
    </dgm:pt>
    <dgm:pt modelId="{A027DB3C-E729-4B85-9685-F97DBA8509F9}" type="sibTrans" cxnId="{A79C472D-75BA-4404-B51D-E155D95C91DE}">
      <dgm:prSet/>
      <dgm:spPr/>
      <dgm:t>
        <a:bodyPr/>
        <a:lstStyle/>
        <a:p>
          <a:endParaRPr lang="es-EC"/>
        </a:p>
      </dgm:t>
    </dgm:pt>
    <dgm:pt modelId="{D6197725-4F14-4606-A5BC-72FFD013EE56}">
      <dgm:prSet phldrT="[Texto]"/>
      <dgm:spPr/>
      <dgm:t>
        <a:bodyPr/>
        <a:lstStyle/>
        <a:p>
          <a:r>
            <a:rPr lang="es-ES" dirty="0"/>
            <a:t>Sobre el artículo 2 cabe recalcar que los GAD provinciales no tienen competencias sobre los barrios. </a:t>
          </a:r>
          <a:endParaRPr lang="es-EC" dirty="0"/>
        </a:p>
      </dgm:t>
    </dgm:pt>
    <dgm:pt modelId="{4B8B4271-332B-4BB0-8DBA-59761C956883}" type="parTrans" cxnId="{A07373FC-F285-4DBE-AC44-073CA901E21C}">
      <dgm:prSet/>
      <dgm:spPr/>
      <dgm:t>
        <a:bodyPr/>
        <a:lstStyle/>
        <a:p>
          <a:endParaRPr lang="es-EC"/>
        </a:p>
      </dgm:t>
    </dgm:pt>
    <dgm:pt modelId="{3031AAC1-DC18-4AF3-BE59-579ACC055890}" type="sibTrans" cxnId="{A07373FC-F285-4DBE-AC44-073CA901E21C}">
      <dgm:prSet/>
      <dgm:spPr/>
      <dgm:t>
        <a:bodyPr/>
        <a:lstStyle/>
        <a:p>
          <a:endParaRPr lang="es-EC"/>
        </a:p>
      </dgm:t>
    </dgm:pt>
    <dgm:pt modelId="{01865391-2F0A-4998-8257-98F5865CF497}">
      <dgm:prSet phldrT="[Texto]"/>
      <dgm:spPr/>
      <dgm:t>
        <a:bodyPr/>
        <a:lstStyle/>
        <a:p>
          <a:r>
            <a:rPr lang="es-ES" dirty="0"/>
            <a:t>Se propone que se incluya la palabra: “en sus respectivas competencias”.</a:t>
          </a:r>
          <a:endParaRPr lang="es-EC" dirty="0"/>
        </a:p>
      </dgm:t>
    </dgm:pt>
    <dgm:pt modelId="{F3463732-162B-443E-87DB-1BA247102103}" type="parTrans" cxnId="{D603EA0E-D65D-4B3A-89BE-F06F0205F281}">
      <dgm:prSet/>
      <dgm:spPr/>
      <dgm:t>
        <a:bodyPr/>
        <a:lstStyle/>
        <a:p>
          <a:endParaRPr lang="es-EC"/>
        </a:p>
      </dgm:t>
    </dgm:pt>
    <dgm:pt modelId="{728A6F5F-3720-4314-9754-0ED17C2AF4B5}" type="sibTrans" cxnId="{D603EA0E-D65D-4B3A-89BE-F06F0205F281}">
      <dgm:prSet/>
      <dgm:spPr/>
      <dgm:t>
        <a:bodyPr/>
        <a:lstStyle/>
        <a:p>
          <a:endParaRPr lang="es-EC"/>
        </a:p>
      </dgm:t>
    </dgm:pt>
    <dgm:pt modelId="{5AA2E992-155E-459B-927A-619C11DC9837}" type="pres">
      <dgm:prSet presAssocID="{06D390B7-63FF-4518-B50A-A06C67B7140F}" presName="linear" presStyleCnt="0">
        <dgm:presLayoutVars>
          <dgm:dir/>
          <dgm:resizeHandles val="exact"/>
        </dgm:presLayoutVars>
      </dgm:prSet>
      <dgm:spPr/>
    </dgm:pt>
    <dgm:pt modelId="{01EEFEE3-2879-4AA1-9DF8-F671B637A556}" type="pres">
      <dgm:prSet presAssocID="{0A37828C-1E1E-4DE9-9B28-2A0CD7F7FAD8}" presName="comp" presStyleCnt="0"/>
      <dgm:spPr/>
    </dgm:pt>
    <dgm:pt modelId="{9E77F5F8-40A3-4542-B811-DBEEA33C2770}" type="pres">
      <dgm:prSet presAssocID="{0A37828C-1E1E-4DE9-9B28-2A0CD7F7FAD8}" presName="box" presStyleLbl="node1" presStyleIdx="0" presStyleCnt="3"/>
      <dgm:spPr/>
    </dgm:pt>
    <dgm:pt modelId="{3FFF811F-AF3C-414F-8459-D22B10295CA0}" type="pres">
      <dgm:prSet presAssocID="{0A37828C-1E1E-4DE9-9B28-2A0CD7F7FAD8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31000" b="-31000"/>
          </a:stretch>
        </a:blipFill>
      </dgm:spPr>
      <dgm:extLst>
        <a:ext uri="{E40237B7-FDA0-4F09-8148-C483321AD2D9}">
          <dgm14:cNvPr xmlns:dgm14="http://schemas.microsoft.com/office/drawing/2010/diagram" id="0" name="" descr="Ciudad con relleno sólido"/>
        </a:ext>
      </dgm:extLst>
    </dgm:pt>
    <dgm:pt modelId="{480849EB-5215-45AE-B078-835DC2E1E0EC}" type="pres">
      <dgm:prSet presAssocID="{0A37828C-1E1E-4DE9-9B28-2A0CD7F7FAD8}" presName="text" presStyleLbl="node1" presStyleIdx="0" presStyleCnt="3">
        <dgm:presLayoutVars>
          <dgm:bulletEnabled val="1"/>
        </dgm:presLayoutVars>
      </dgm:prSet>
      <dgm:spPr/>
    </dgm:pt>
    <dgm:pt modelId="{8DDF0388-D5BB-4B1B-BC03-3BBB364326DE}" type="pres">
      <dgm:prSet presAssocID="{A027DB3C-E729-4B85-9685-F97DBA8509F9}" presName="spacer" presStyleCnt="0"/>
      <dgm:spPr/>
    </dgm:pt>
    <dgm:pt modelId="{1F9E58D2-D535-4B8B-A162-18F4565E2E07}" type="pres">
      <dgm:prSet presAssocID="{D6197725-4F14-4606-A5BC-72FFD013EE56}" presName="comp" presStyleCnt="0"/>
      <dgm:spPr/>
    </dgm:pt>
    <dgm:pt modelId="{0246159B-8354-4DDB-BE61-8724979E126B}" type="pres">
      <dgm:prSet presAssocID="{D6197725-4F14-4606-A5BC-72FFD013EE56}" presName="box" presStyleLbl="node1" presStyleIdx="1" presStyleCnt="3"/>
      <dgm:spPr/>
    </dgm:pt>
    <dgm:pt modelId="{AD377076-030D-4D36-8235-6569F3CCA0A5}" type="pres">
      <dgm:prSet presAssocID="{D6197725-4F14-4606-A5BC-72FFD013EE56}" presName="img" presStyleLbl="fgImgPlac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31000" b="-31000"/>
          </a:stretch>
        </a:blipFill>
      </dgm:spPr>
      <dgm:extLst>
        <a:ext uri="{E40237B7-FDA0-4F09-8148-C483321AD2D9}">
          <dgm14:cNvPr xmlns:dgm14="http://schemas.microsoft.com/office/drawing/2010/diagram" id="0" name="" descr="Imágenes con relleno sólido"/>
        </a:ext>
      </dgm:extLst>
    </dgm:pt>
    <dgm:pt modelId="{8D99DC9F-F61C-42B4-9E05-E9D03FC3AE43}" type="pres">
      <dgm:prSet presAssocID="{D6197725-4F14-4606-A5BC-72FFD013EE56}" presName="text" presStyleLbl="node1" presStyleIdx="1" presStyleCnt="3">
        <dgm:presLayoutVars>
          <dgm:bulletEnabled val="1"/>
        </dgm:presLayoutVars>
      </dgm:prSet>
      <dgm:spPr/>
    </dgm:pt>
    <dgm:pt modelId="{6C4C526C-F7E5-4B39-AC97-67E7683798E2}" type="pres">
      <dgm:prSet presAssocID="{3031AAC1-DC18-4AF3-BE59-579ACC055890}" presName="spacer" presStyleCnt="0"/>
      <dgm:spPr/>
    </dgm:pt>
    <dgm:pt modelId="{4EEF33F9-72B7-492D-9591-64A970D86BB4}" type="pres">
      <dgm:prSet presAssocID="{01865391-2F0A-4998-8257-98F5865CF497}" presName="comp" presStyleCnt="0"/>
      <dgm:spPr/>
    </dgm:pt>
    <dgm:pt modelId="{60092047-290A-42BD-BD4C-4FBC2E3AD8FA}" type="pres">
      <dgm:prSet presAssocID="{01865391-2F0A-4998-8257-98F5865CF497}" presName="box" presStyleLbl="node1" presStyleIdx="2" presStyleCnt="3"/>
      <dgm:spPr/>
    </dgm:pt>
    <dgm:pt modelId="{044D3A47-34E6-4A5D-8BD1-7BA17043C35A}" type="pres">
      <dgm:prSet presAssocID="{01865391-2F0A-4998-8257-98F5865CF497}" presName="img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31000" b="-31000"/>
          </a:stretch>
        </a:blipFill>
      </dgm:spPr>
      <dgm:extLst>
        <a:ext uri="{E40237B7-FDA0-4F09-8148-C483321AD2D9}">
          <dgm14:cNvPr xmlns:dgm14="http://schemas.microsoft.com/office/drawing/2010/diagram" id="0" name="" descr="Mapa del tesoro con relleno sólido"/>
        </a:ext>
      </dgm:extLst>
    </dgm:pt>
    <dgm:pt modelId="{9BF83C24-ABBE-4102-8783-859073436E78}" type="pres">
      <dgm:prSet presAssocID="{01865391-2F0A-4998-8257-98F5865CF497}" presName="text" presStyleLbl="node1" presStyleIdx="2" presStyleCnt="3">
        <dgm:presLayoutVars>
          <dgm:bulletEnabled val="1"/>
        </dgm:presLayoutVars>
      </dgm:prSet>
      <dgm:spPr/>
    </dgm:pt>
  </dgm:ptLst>
  <dgm:cxnLst>
    <dgm:cxn modelId="{D603EA0E-D65D-4B3A-89BE-F06F0205F281}" srcId="{06D390B7-63FF-4518-B50A-A06C67B7140F}" destId="{01865391-2F0A-4998-8257-98F5865CF497}" srcOrd="2" destOrd="0" parTransId="{F3463732-162B-443E-87DB-1BA247102103}" sibTransId="{728A6F5F-3720-4314-9754-0ED17C2AF4B5}"/>
    <dgm:cxn modelId="{1989B216-B96F-4EFD-B648-A60672FCCF47}" type="presOf" srcId="{0A37828C-1E1E-4DE9-9B28-2A0CD7F7FAD8}" destId="{9E77F5F8-40A3-4542-B811-DBEEA33C2770}" srcOrd="0" destOrd="0" presId="urn:microsoft.com/office/officeart/2005/8/layout/vList4"/>
    <dgm:cxn modelId="{6C14EF2A-EFD2-40D3-92B1-1FD39BEE6074}" type="presOf" srcId="{D6197725-4F14-4606-A5BC-72FFD013EE56}" destId="{0246159B-8354-4DDB-BE61-8724979E126B}" srcOrd="0" destOrd="0" presId="urn:microsoft.com/office/officeart/2005/8/layout/vList4"/>
    <dgm:cxn modelId="{A79C472D-75BA-4404-B51D-E155D95C91DE}" srcId="{06D390B7-63FF-4518-B50A-A06C67B7140F}" destId="{0A37828C-1E1E-4DE9-9B28-2A0CD7F7FAD8}" srcOrd="0" destOrd="0" parTransId="{2BD3835B-0D16-47D0-B050-D00AFE06E3B5}" sibTransId="{A027DB3C-E729-4B85-9685-F97DBA8509F9}"/>
    <dgm:cxn modelId="{888B185B-2A90-45B2-B718-DBDAF4F76BE1}" type="presOf" srcId="{D6197725-4F14-4606-A5BC-72FFD013EE56}" destId="{8D99DC9F-F61C-42B4-9E05-E9D03FC3AE43}" srcOrd="1" destOrd="0" presId="urn:microsoft.com/office/officeart/2005/8/layout/vList4"/>
    <dgm:cxn modelId="{BE13A380-442A-48A4-BF70-112CFE055A38}" type="presOf" srcId="{01865391-2F0A-4998-8257-98F5865CF497}" destId="{9BF83C24-ABBE-4102-8783-859073436E78}" srcOrd="1" destOrd="0" presId="urn:microsoft.com/office/officeart/2005/8/layout/vList4"/>
    <dgm:cxn modelId="{8D0BB2B2-2827-4BD6-9B28-62BC08996B0F}" type="presOf" srcId="{0A37828C-1E1E-4DE9-9B28-2A0CD7F7FAD8}" destId="{480849EB-5215-45AE-B078-835DC2E1E0EC}" srcOrd="1" destOrd="0" presId="urn:microsoft.com/office/officeart/2005/8/layout/vList4"/>
    <dgm:cxn modelId="{3FBAF9CF-4576-490C-9F8A-08111813DDFB}" type="presOf" srcId="{06D390B7-63FF-4518-B50A-A06C67B7140F}" destId="{5AA2E992-155E-459B-927A-619C11DC9837}" srcOrd="0" destOrd="0" presId="urn:microsoft.com/office/officeart/2005/8/layout/vList4"/>
    <dgm:cxn modelId="{282F28F5-1896-43BE-AA9C-231B8B40848F}" type="presOf" srcId="{01865391-2F0A-4998-8257-98F5865CF497}" destId="{60092047-290A-42BD-BD4C-4FBC2E3AD8FA}" srcOrd="0" destOrd="0" presId="urn:microsoft.com/office/officeart/2005/8/layout/vList4"/>
    <dgm:cxn modelId="{A07373FC-F285-4DBE-AC44-073CA901E21C}" srcId="{06D390B7-63FF-4518-B50A-A06C67B7140F}" destId="{D6197725-4F14-4606-A5BC-72FFD013EE56}" srcOrd="1" destOrd="0" parTransId="{4B8B4271-332B-4BB0-8DBA-59761C956883}" sibTransId="{3031AAC1-DC18-4AF3-BE59-579ACC055890}"/>
    <dgm:cxn modelId="{DFE10121-5C68-404A-B68B-1028286DD824}" type="presParOf" srcId="{5AA2E992-155E-459B-927A-619C11DC9837}" destId="{01EEFEE3-2879-4AA1-9DF8-F671B637A556}" srcOrd="0" destOrd="0" presId="urn:microsoft.com/office/officeart/2005/8/layout/vList4"/>
    <dgm:cxn modelId="{A799E026-4457-4B95-A92E-FFEB0DCA196F}" type="presParOf" srcId="{01EEFEE3-2879-4AA1-9DF8-F671B637A556}" destId="{9E77F5F8-40A3-4542-B811-DBEEA33C2770}" srcOrd="0" destOrd="0" presId="urn:microsoft.com/office/officeart/2005/8/layout/vList4"/>
    <dgm:cxn modelId="{2A70B3B3-DED3-4912-984D-0DF1F96D081A}" type="presParOf" srcId="{01EEFEE3-2879-4AA1-9DF8-F671B637A556}" destId="{3FFF811F-AF3C-414F-8459-D22B10295CA0}" srcOrd="1" destOrd="0" presId="urn:microsoft.com/office/officeart/2005/8/layout/vList4"/>
    <dgm:cxn modelId="{621B83DB-E347-4CBE-8510-C596772E8E5B}" type="presParOf" srcId="{01EEFEE3-2879-4AA1-9DF8-F671B637A556}" destId="{480849EB-5215-45AE-B078-835DC2E1E0EC}" srcOrd="2" destOrd="0" presId="urn:microsoft.com/office/officeart/2005/8/layout/vList4"/>
    <dgm:cxn modelId="{0CFDAB5D-CBD6-4D66-AEFB-5E2810E99441}" type="presParOf" srcId="{5AA2E992-155E-459B-927A-619C11DC9837}" destId="{8DDF0388-D5BB-4B1B-BC03-3BBB364326DE}" srcOrd="1" destOrd="0" presId="urn:microsoft.com/office/officeart/2005/8/layout/vList4"/>
    <dgm:cxn modelId="{F4F55D2C-C149-4FF8-AF7E-42B1D5E9E28C}" type="presParOf" srcId="{5AA2E992-155E-459B-927A-619C11DC9837}" destId="{1F9E58D2-D535-4B8B-A162-18F4565E2E07}" srcOrd="2" destOrd="0" presId="urn:microsoft.com/office/officeart/2005/8/layout/vList4"/>
    <dgm:cxn modelId="{7EEC65D6-8D69-4FB1-949B-F9B837B77CF7}" type="presParOf" srcId="{1F9E58D2-D535-4B8B-A162-18F4565E2E07}" destId="{0246159B-8354-4DDB-BE61-8724979E126B}" srcOrd="0" destOrd="0" presId="urn:microsoft.com/office/officeart/2005/8/layout/vList4"/>
    <dgm:cxn modelId="{71E27574-8A66-4AED-98FD-3FB695CDA82D}" type="presParOf" srcId="{1F9E58D2-D535-4B8B-A162-18F4565E2E07}" destId="{AD377076-030D-4D36-8235-6569F3CCA0A5}" srcOrd="1" destOrd="0" presId="urn:microsoft.com/office/officeart/2005/8/layout/vList4"/>
    <dgm:cxn modelId="{F39FE63C-EA84-441D-89A6-3539714F357A}" type="presParOf" srcId="{1F9E58D2-D535-4B8B-A162-18F4565E2E07}" destId="{8D99DC9F-F61C-42B4-9E05-E9D03FC3AE43}" srcOrd="2" destOrd="0" presId="urn:microsoft.com/office/officeart/2005/8/layout/vList4"/>
    <dgm:cxn modelId="{F7810A62-A78D-43AD-A1F4-42FFC02AB426}" type="presParOf" srcId="{5AA2E992-155E-459B-927A-619C11DC9837}" destId="{6C4C526C-F7E5-4B39-AC97-67E7683798E2}" srcOrd="3" destOrd="0" presId="urn:microsoft.com/office/officeart/2005/8/layout/vList4"/>
    <dgm:cxn modelId="{E0357715-67D9-4DE7-971A-07E61CC5FEAA}" type="presParOf" srcId="{5AA2E992-155E-459B-927A-619C11DC9837}" destId="{4EEF33F9-72B7-492D-9591-64A970D86BB4}" srcOrd="4" destOrd="0" presId="urn:microsoft.com/office/officeart/2005/8/layout/vList4"/>
    <dgm:cxn modelId="{002E65E6-DBB9-45CD-B1B0-2A52F8079AE5}" type="presParOf" srcId="{4EEF33F9-72B7-492D-9591-64A970D86BB4}" destId="{60092047-290A-42BD-BD4C-4FBC2E3AD8FA}" srcOrd="0" destOrd="0" presId="urn:microsoft.com/office/officeart/2005/8/layout/vList4"/>
    <dgm:cxn modelId="{E163481C-3219-4DB0-81AB-CED3517F4A50}" type="presParOf" srcId="{4EEF33F9-72B7-492D-9591-64A970D86BB4}" destId="{044D3A47-34E6-4A5D-8BD1-7BA17043C35A}" srcOrd="1" destOrd="0" presId="urn:microsoft.com/office/officeart/2005/8/layout/vList4"/>
    <dgm:cxn modelId="{6631958E-A85D-4FE0-B0BF-F5665256C686}" type="presParOf" srcId="{4EEF33F9-72B7-492D-9591-64A970D86BB4}" destId="{9BF83C24-ABBE-4102-8783-859073436E7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1DE27B-D6FB-40E2-A1C5-988DF99F9FE8}" type="doc">
      <dgm:prSet loTypeId="urn:microsoft.com/office/officeart/2005/8/layout/vList4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3B48AB93-E335-4F34-8D4A-93BF02C7ACBE}">
      <dgm:prSet phldrT="[Texto]" custT="1"/>
      <dgm:spPr/>
      <dgm:t>
        <a:bodyPr/>
        <a:lstStyle/>
        <a:p>
          <a:r>
            <a:rPr lang="es-ES" sz="3600" dirty="0"/>
            <a:t>En el artículo 6 del Proyecto se establecen los principios, llaman la atención los siguientes:</a:t>
          </a:r>
        </a:p>
      </dgm:t>
    </dgm:pt>
    <dgm:pt modelId="{1641C6C6-1D33-4AE5-A7B2-344841FA948C}" type="sibTrans" cxnId="{A1700C3F-80E1-4FB0-960D-49E03BDE7C2E}">
      <dgm:prSet/>
      <dgm:spPr/>
      <dgm:t>
        <a:bodyPr/>
        <a:lstStyle/>
        <a:p>
          <a:endParaRPr lang="es-EC"/>
        </a:p>
      </dgm:t>
    </dgm:pt>
    <dgm:pt modelId="{A947C1D6-DC77-4565-BC41-28933CE6D120}" type="parTrans" cxnId="{A1700C3F-80E1-4FB0-960D-49E03BDE7C2E}">
      <dgm:prSet/>
      <dgm:spPr/>
      <dgm:t>
        <a:bodyPr/>
        <a:lstStyle/>
        <a:p>
          <a:endParaRPr lang="es-EC"/>
        </a:p>
      </dgm:t>
    </dgm:pt>
    <dgm:pt modelId="{4A69D805-CF41-4831-A117-0060A0A7F893}">
      <dgm:prSet phldrT="[Texto]" custT="1"/>
      <dgm:spPr/>
      <dgm:t>
        <a:bodyPr/>
        <a:lstStyle/>
        <a:p>
          <a:r>
            <a:rPr lang="es-ES" sz="2800" dirty="0"/>
            <a:t>Autonomía responsable, buen gobierno.</a:t>
          </a:r>
          <a:endParaRPr lang="es-EC" sz="2800" dirty="0"/>
        </a:p>
      </dgm:t>
    </dgm:pt>
    <dgm:pt modelId="{2DFED660-4C1D-46F1-B276-50995B01EA3B}" type="sibTrans" cxnId="{A148F17B-C569-4596-ACD2-F82402BD77C6}">
      <dgm:prSet/>
      <dgm:spPr/>
      <dgm:t>
        <a:bodyPr/>
        <a:lstStyle/>
        <a:p>
          <a:endParaRPr lang="es-EC"/>
        </a:p>
      </dgm:t>
    </dgm:pt>
    <dgm:pt modelId="{A5150716-B25C-4D1E-B061-4FDBD2B77BEA}" type="parTrans" cxnId="{A148F17B-C569-4596-ACD2-F82402BD77C6}">
      <dgm:prSet/>
      <dgm:spPr/>
      <dgm:t>
        <a:bodyPr/>
        <a:lstStyle/>
        <a:p>
          <a:endParaRPr lang="es-EC"/>
        </a:p>
      </dgm:t>
    </dgm:pt>
    <dgm:pt modelId="{70BC335D-8CB2-4994-A122-93B69C9B4EE4}">
      <dgm:prSet phldrT="[Texto]" custT="1"/>
      <dgm:spPr/>
      <dgm:t>
        <a:bodyPr/>
        <a:lstStyle/>
        <a:p>
          <a:r>
            <a:rPr lang="es-ES" sz="2800" dirty="0"/>
            <a:t>Ni en la exposición de motivos, ni en posteriores definiciones se encuentra su significado, por lo que es fundamental explicarlas.</a:t>
          </a:r>
          <a:endParaRPr lang="es-EC" sz="2800" dirty="0"/>
        </a:p>
      </dgm:t>
    </dgm:pt>
    <dgm:pt modelId="{93C6C1EB-47E6-4EF5-AAF7-ECF9668A8686}" type="sibTrans" cxnId="{F4A00B4A-EA2A-4095-A731-7C6BEC914AE2}">
      <dgm:prSet/>
      <dgm:spPr/>
      <dgm:t>
        <a:bodyPr/>
        <a:lstStyle/>
        <a:p>
          <a:endParaRPr lang="es-EC"/>
        </a:p>
      </dgm:t>
    </dgm:pt>
    <dgm:pt modelId="{A6CCF517-DA12-44AE-8AA4-C482B6DCCE70}" type="parTrans" cxnId="{F4A00B4A-EA2A-4095-A731-7C6BEC914AE2}">
      <dgm:prSet/>
      <dgm:spPr/>
      <dgm:t>
        <a:bodyPr/>
        <a:lstStyle/>
        <a:p>
          <a:endParaRPr lang="es-EC"/>
        </a:p>
      </dgm:t>
    </dgm:pt>
    <dgm:pt modelId="{33D123F7-3F7D-459A-8BC7-ADE61DEC923D}" type="pres">
      <dgm:prSet presAssocID="{221DE27B-D6FB-40E2-A1C5-988DF99F9FE8}" presName="linear" presStyleCnt="0">
        <dgm:presLayoutVars>
          <dgm:dir/>
          <dgm:resizeHandles val="exact"/>
        </dgm:presLayoutVars>
      </dgm:prSet>
      <dgm:spPr/>
    </dgm:pt>
    <dgm:pt modelId="{DA7EAC3A-2801-4CA5-95E9-AC14DC000BB0}" type="pres">
      <dgm:prSet presAssocID="{3B48AB93-E335-4F34-8D4A-93BF02C7ACBE}" presName="comp" presStyleCnt="0"/>
      <dgm:spPr/>
    </dgm:pt>
    <dgm:pt modelId="{FD0CA967-7DE9-409F-B68D-9F753B6F4D54}" type="pres">
      <dgm:prSet presAssocID="{3B48AB93-E335-4F34-8D4A-93BF02C7ACBE}" presName="box" presStyleLbl="node1" presStyleIdx="0" presStyleCnt="1"/>
      <dgm:spPr/>
    </dgm:pt>
    <dgm:pt modelId="{04DA0627-A51E-491C-A0FA-4B0431698659}" type="pres">
      <dgm:prSet presAssocID="{3B48AB93-E335-4F34-8D4A-93BF02C7ACBE}" presName="img" presStyleLbl="fgImgPlace1" presStyleIdx="0" presStyleCnt="1" custScaleY="6597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gricultura con relleno sólido"/>
        </a:ext>
      </dgm:extLst>
    </dgm:pt>
    <dgm:pt modelId="{DDB961BA-FABB-4DC7-9126-510D5F7F93A9}" type="pres">
      <dgm:prSet presAssocID="{3B48AB93-E335-4F34-8D4A-93BF02C7ACBE}" presName="text" presStyleLbl="node1" presStyleIdx="0" presStyleCnt="1">
        <dgm:presLayoutVars>
          <dgm:bulletEnabled val="1"/>
        </dgm:presLayoutVars>
      </dgm:prSet>
      <dgm:spPr/>
    </dgm:pt>
  </dgm:ptLst>
  <dgm:cxnLst>
    <dgm:cxn modelId="{E444A221-27A2-4EF9-B178-D29BF8F4178C}" type="presOf" srcId="{70BC335D-8CB2-4994-A122-93B69C9B4EE4}" destId="{FD0CA967-7DE9-409F-B68D-9F753B6F4D54}" srcOrd="0" destOrd="2" presId="urn:microsoft.com/office/officeart/2005/8/layout/vList4"/>
    <dgm:cxn modelId="{A1700C3F-80E1-4FB0-960D-49E03BDE7C2E}" srcId="{221DE27B-D6FB-40E2-A1C5-988DF99F9FE8}" destId="{3B48AB93-E335-4F34-8D4A-93BF02C7ACBE}" srcOrd="0" destOrd="0" parTransId="{A947C1D6-DC77-4565-BC41-28933CE6D120}" sibTransId="{1641C6C6-1D33-4AE5-A7B2-344841FA948C}"/>
    <dgm:cxn modelId="{A2563664-166C-4A6A-9FED-9B3AAEFFEEB0}" type="presOf" srcId="{4A69D805-CF41-4831-A117-0060A0A7F893}" destId="{DDB961BA-FABB-4DC7-9126-510D5F7F93A9}" srcOrd="1" destOrd="1" presId="urn:microsoft.com/office/officeart/2005/8/layout/vList4"/>
    <dgm:cxn modelId="{F4A00B4A-EA2A-4095-A731-7C6BEC914AE2}" srcId="{3B48AB93-E335-4F34-8D4A-93BF02C7ACBE}" destId="{70BC335D-8CB2-4994-A122-93B69C9B4EE4}" srcOrd="1" destOrd="0" parTransId="{A6CCF517-DA12-44AE-8AA4-C482B6DCCE70}" sibTransId="{93C6C1EB-47E6-4EF5-AAF7-ECF9668A8686}"/>
    <dgm:cxn modelId="{03600A7B-BEB5-47E5-9D72-C09795FB355F}" type="presOf" srcId="{4A69D805-CF41-4831-A117-0060A0A7F893}" destId="{FD0CA967-7DE9-409F-B68D-9F753B6F4D54}" srcOrd="0" destOrd="1" presId="urn:microsoft.com/office/officeart/2005/8/layout/vList4"/>
    <dgm:cxn modelId="{A148F17B-C569-4596-ACD2-F82402BD77C6}" srcId="{3B48AB93-E335-4F34-8D4A-93BF02C7ACBE}" destId="{4A69D805-CF41-4831-A117-0060A0A7F893}" srcOrd="0" destOrd="0" parTransId="{A5150716-B25C-4D1E-B061-4FDBD2B77BEA}" sibTransId="{2DFED660-4C1D-46F1-B276-50995B01EA3B}"/>
    <dgm:cxn modelId="{02BF79AA-88F2-43B0-A05F-468D5402D8B3}" type="presOf" srcId="{70BC335D-8CB2-4994-A122-93B69C9B4EE4}" destId="{DDB961BA-FABB-4DC7-9126-510D5F7F93A9}" srcOrd="1" destOrd="2" presId="urn:microsoft.com/office/officeart/2005/8/layout/vList4"/>
    <dgm:cxn modelId="{3E7E5AC1-C589-4D9A-B0C3-DA9F342029A5}" type="presOf" srcId="{3B48AB93-E335-4F34-8D4A-93BF02C7ACBE}" destId="{FD0CA967-7DE9-409F-B68D-9F753B6F4D54}" srcOrd="0" destOrd="0" presId="urn:microsoft.com/office/officeart/2005/8/layout/vList4"/>
    <dgm:cxn modelId="{ABA754F1-09CA-4BA3-99FF-FFC2FB1CA9DD}" type="presOf" srcId="{221DE27B-D6FB-40E2-A1C5-988DF99F9FE8}" destId="{33D123F7-3F7D-459A-8BC7-ADE61DEC923D}" srcOrd="0" destOrd="0" presId="urn:microsoft.com/office/officeart/2005/8/layout/vList4"/>
    <dgm:cxn modelId="{94FCEEF5-29EE-434B-A066-EAD367EDA04F}" type="presOf" srcId="{3B48AB93-E335-4F34-8D4A-93BF02C7ACBE}" destId="{DDB961BA-FABB-4DC7-9126-510D5F7F93A9}" srcOrd="1" destOrd="0" presId="urn:microsoft.com/office/officeart/2005/8/layout/vList4"/>
    <dgm:cxn modelId="{8C150143-9C82-4689-9F0C-09DBCF75B9EB}" type="presParOf" srcId="{33D123F7-3F7D-459A-8BC7-ADE61DEC923D}" destId="{DA7EAC3A-2801-4CA5-95E9-AC14DC000BB0}" srcOrd="0" destOrd="0" presId="urn:microsoft.com/office/officeart/2005/8/layout/vList4"/>
    <dgm:cxn modelId="{4BF304DF-9EDA-462E-BBDA-723D26AF5477}" type="presParOf" srcId="{DA7EAC3A-2801-4CA5-95E9-AC14DC000BB0}" destId="{FD0CA967-7DE9-409F-B68D-9F753B6F4D54}" srcOrd="0" destOrd="0" presId="urn:microsoft.com/office/officeart/2005/8/layout/vList4"/>
    <dgm:cxn modelId="{2A99B7EB-689A-4D4F-A87A-EC8500D93664}" type="presParOf" srcId="{DA7EAC3A-2801-4CA5-95E9-AC14DC000BB0}" destId="{04DA0627-A51E-491C-A0FA-4B0431698659}" srcOrd="1" destOrd="0" presId="urn:microsoft.com/office/officeart/2005/8/layout/vList4"/>
    <dgm:cxn modelId="{21170B83-261F-48D3-971E-BB7004F99643}" type="presParOf" srcId="{DA7EAC3A-2801-4CA5-95E9-AC14DC000BB0}" destId="{DDB961BA-FABB-4DC7-9126-510D5F7F93A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1DE27B-D6FB-40E2-A1C5-988DF99F9FE8}" type="doc">
      <dgm:prSet loTypeId="urn:microsoft.com/office/officeart/2005/8/layout/vList4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3B48AB93-E335-4F34-8D4A-93BF02C7ACBE}">
      <dgm:prSet phldrT="[Texto]" custT="1"/>
      <dgm:spPr/>
      <dgm:t>
        <a:bodyPr/>
        <a:lstStyle/>
        <a:p>
          <a:pPr algn="just"/>
          <a:r>
            <a:rPr lang="es-ES" sz="2000" dirty="0"/>
            <a:t>En el Título II, Capítulo I del Proyecto de Ley,  trata respecto a las obligaciones de los GAD municipales y metropolitanos con los barrios, el COOTAD en su  Art. 306  norma como unidades básicas de participación ciudadana.</a:t>
          </a:r>
          <a:endParaRPr lang="es-ES" sz="2400" dirty="0"/>
        </a:p>
        <a:p>
          <a:pPr algn="just"/>
          <a:r>
            <a:rPr lang="es-ES" sz="2400" dirty="0"/>
            <a:t>La obligación es únicamente para los GAD municipales y metropolitanos.</a:t>
          </a:r>
        </a:p>
      </dgm:t>
    </dgm:pt>
    <dgm:pt modelId="{A947C1D6-DC77-4565-BC41-28933CE6D120}" type="parTrans" cxnId="{A1700C3F-80E1-4FB0-960D-49E03BDE7C2E}">
      <dgm:prSet/>
      <dgm:spPr/>
      <dgm:t>
        <a:bodyPr/>
        <a:lstStyle/>
        <a:p>
          <a:endParaRPr lang="es-EC"/>
        </a:p>
      </dgm:t>
    </dgm:pt>
    <dgm:pt modelId="{1641C6C6-1D33-4AE5-A7B2-344841FA948C}" type="sibTrans" cxnId="{A1700C3F-80E1-4FB0-960D-49E03BDE7C2E}">
      <dgm:prSet/>
      <dgm:spPr/>
      <dgm:t>
        <a:bodyPr/>
        <a:lstStyle/>
        <a:p>
          <a:endParaRPr lang="es-EC"/>
        </a:p>
      </dgm:t>
    </dgm:pt>
    <dgm:pt modelId="{33D123F7-3F7D-459A-8BC7-ADE61DEC923D}" type="pres">
      <dgm:prSet presAssocID="{221DE27B-D6FB-40E2-A1C5-988DF99F9FE8}" presName="linear" presStyleCnt="0">
        <dgm:presLayoutVars>
          <dgm:dir/>
          <dgm:resizeHandles val="exact"/>
        </dgm:presLayoutVars>
      </dgm:prSet>
      <dgm:spPr/>
    </dgm:pt>
    <dgm:pt modelId="{DA7EAC3A-2801-4CA5-95E9-AC14DC000BB0}" type="pres">
      <dgm:prSet presAssocID="{3B48AB93-E335-4F34-8D4A-93BF02C7ACBE}" presName="comp" presStyleCnt="0"/>
      <dgm:spPr/>
    </dgm:pt>
    <dgm:pt modelId="{FD0CA967-7DE9-409F-B68D-9F753B6F4D54}" type="pres">
      <dgm:prSet presAssocID="{3B48AB93-E335-4F34-8D4A-93BF02C7ACBE}" presName="box" presStyleLbl="node1" presStyleIdx="0" presStyleCnt="1" custScaleY="79144" custLinFactNeighborY="-15659"/>
      <dgm:spPr/>
    </dgm:pt>
    <dgm:pt modelId="{04DA0627-A51E-491C-A0FA-4B0431698659}" type="pres">
      <dgm:prSet presAssocID="{3B48AB93-E335-4F34-8D4A-93BF02C7ACBE}" presName="img" presStyleLbl="fgImgPlace1" presStyleIdx="0" presStyleCnt="1" custScaleX="107854" custScaleY="79820" custLinFactNeighborX="-5343" custLinFactNeighborY="-3604"/>
      <dgm:spPr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0000" b="-10000"/>
          </a:stretch>
        </a:blipFill>
      </dgm:spPr>
      <dgm:extLst>
        <a:ext uri="{E40237B7-FDA0-4F09-8148-C483321AD2D9}">
          <dgm14:cNvPr xmlns:dgm14="http://schemas.microsoft.com/office/drawing/2010/diagram" id="0" name="" descr="Tribunal con relleno sólido"/>
        </a:ext>
      </dgm:extLst>
    </dgm:pt>
    <dgm:pt modelId="{DDB961BA-FABB-4DC7-9126-510D5F7F93A9}" type="pres">
      <dgm:prSet presAssocID="{3B48AB93-E335-4F34-8D4A-93BF02C7ACBE}" presName="text" presStyleLbl="node1" presStyleIdx="0" presStyleCnt="1">
        <dgm:presLayoutVars>
          <dgm:bulletEnabled val="1"/>
        </dgm:presLayoutVars>
      </dgm:prSet>
      <dgm:spPr/>
    </dgm:pt>
  </dgm:ptLst>
  <dgm:cxnLst>
    <dgm:cxn modelId="{A1700C3F-80E1-4FB0-960D-49E03BDE7C2E}" srcId="{221DE27B-D6FB-40E2-A1C5-988DF99F9FE8}" destId="{3B48AB93-E335-4F34-8D4A-93BF02C7ACBE}" srcOrd="0" destOrd="0" parTransId="{A947C1D6-DC77-4565-BC41-28933CE6D120}" sibTransId="{1641C6C6-1D33-4AE5-A7B2-344841FA948C}"/>
    <dgm:cxn modelId="{3E7E5AC1-C589-4D9A-B0C3-DA9F342029A5}" type="presOf" srcId="{3B48AB93-E335-4F34-8D4A-93BF02C7ACBE}" destId="{FD0CA967-7DE9-409F-B68D-9F753B6F4D54}" srcOrd="0" destOrd="0" presId="urn:microsoft.com/office/officeart/2005/8/layout/vList4"/>
    <dgm:cxn modelId="{ABA754F1-09CA-4BA3-99FF-FFC2FB1CA9DD}" type="presOf" srcId="{221DE27B-D6FB-40E2-A1C5-988DF99F9FE8}" destId="{33D123F7-3F7D-459A-8BC7-ADE61DEC923D}" srcOrd="0" destOrd="0" presId="urn:microsoft.com/office/officeart/2005/8/layout/vList4"/>
    <dgm:cxn modelId="{94FCEEF5-29EE-434B-A066-EAD367EDA04F}" type="presOf" srcId="{3B48AB93-E335-4F34-8D4A-93BF02C7ACBE}" destId="{DDB961BA-FABB-4DC7-9126-510D5F7F93A9}" srcOrd="1" destOrd="0" presId="urn:microsoft.com/office/officeart/2005/8/layout/vList4"/>
    <dgm:cxn modelId="{8C150143-9C82-4689-9F0C-09DBCF75B9EB}" type="presParOf" srcId="{33D123F7-3F7D-459A-8BC7-ADE61DEC923D}" destId="{DA7EAC3A-2801-4CA5-95E9-AC14DC000BB0}" srcOrd="0" destOrd="0" presId="urn:microsoft.com/office/officeart/2005/8/layout/vList4"/>
    <dgm:cxn modelId="{4BF304DF-9EDA-462E-BBDA-723D26AF5477}" type="presParOf" srcId="{DA7EAC3A-2801-4CA5-95E9-AC14DC000BB0}" destId="{FD0CA967-7DE9-409F-B68D-9F753B6F4D54}" srcOrd="0" destOrd="0" presId="urn:microsoft.com/office/officeart/2005/8/layout/vList4"/>
    <dgm:cxn modelId="{2A99B7EB-689A-4D4F-A87A-EC8500D93664}" type="presParOf" srcId="{DA7EAC3A-2801-4CA5-95E9-AC14DC000BB0}" destId="{04DA0627-A51E-491C-A0FA-4B0431698659}" srcOrd="1" destOrd="0" presId="urn:microsoft.com/office/officeart/2005/8/layout/vList4"/>
    <dgm:cxn modelId="{21170B83-261F-48D3-971E-BB7004F99643}" type="presParOf" srcId="{DA7EAC3A-2801-4CA5-95E9-AC14DC000BB0}" destId="{DDB961BA-FABB-4DC7-9126-510D5F7F93A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D390B7-63FF-4518-B50A-A06C67B7140F}" type="doc">
      <dgm:prSet loTypeId="urn:microsoft.com/office/officeart/2005/8/layout/vList4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0A37828C-1E1E-4DE9-9B28-2A0CD7F7FAD8}">
      <dgm:prSet phldrT="[Texto]" custT="1"/>
      <dgm:spPr/>
      <dgm:t>
        <a:bodyPr/>
        <a:lstStyle/>
        <a:p>
          <a:r>
            <a:rPr lang="es-ES" sz="4000" dirty="0"/>
            <a:t>En general, el proyecto de ley no se involucra con el ejercicio de las competencias de los GAD provinciales, lo cual debe quedar claro a lo largo del articulado.</a:t>
          </a:r>
          <a:endParaRPr lang="es-EC" sz="4000" dirty="0"/>
        </a:p>
      </dgm:t>
    </dgm:pt>
    <dgm:pt modelId="{2BD3835B-0D16-47D0-B050-D00AFE06E3B5}" type="parTrans" cxnId="{A79C472D-75BA-4404-B51D-E155D95C91DE}">
      <dgm:prSet/>
      <dgm:spPr/>
      <dgm:t>
        <a:bodyPr/>
        <a:lstStyle/>
        <a:p>
          <a:endParaRPr lang="es-EC"/>
        </a:p>
      </dgm:t>
    </dgm:pt>
    <dgm:pt modelId="{A027DB3C-E729-4B85-9685-F97DBA8509F9}" type="sibTrans" cxnId="{A79C472D-75BA-4404-B51D-E155D95C91DE}">
      <dgm:prSet/>
      <dgm:spPr/>
      <dgm:t>
        <a:bodyPr/>
        <a:lstStyle/>
        <a:p>
          <a:endParaRPr lang="es-EC"/>
        </a:p>
      </dgm:t>
    </dgm:pt>
    <dgm:pt modelId="{5AA2E992-155E-459B-927A-619C11DC9837}" type="pres">
      <dgm:prSet presAssocID="{06D390B7-63FF-4518-B50A-A06C67B7140F}" presName="linear" presStyleCnt="0">
        <dgm:presLayoutVars>
          <dgm:dir/>
          <dgm:resizeHandles val="exact"/>
        </dgm:presLayoutVars>
      </dgm:prSet>
      <dgm:spPr/>
    </dgm:pt>
    <dgm:pt modelId="{01EEFEE3-2879-4AA1-9DF8-F671B637A556}" type="pres">
      <dgm:prSet presAssocID="{0A37828C-1E1E-4DE9-9B28-2A0CD7F7FAD8}" presName="comp" presStyleCnt="0"/>
      <dgm:spPr/>
    </dgm:pt>
    <dgm:pt modelId="{9E77F5F8-40A3-4542-B811-DBEEA33C2770}" type="pres">
      <dgm:prSet presAssocID="{0A37828C-1E1E-4DE9-9B28-2A0CD7F7FAD8}" presName="box" presStyleLbl="node1" presStyleIdx="0" presStyleCnt="1" custScaleY="68570"/>
      <dgm:spPr/>
    </dgm:pt>
    <dgm:pt modelId="{3FFF811F-AF3C-414F-8459-D22B10295CA0}" type="pres">
      <dgm:prSet presAssocID="{0A37828C-1E1E-4DE9-9B28-2A0CD7F7FAD8}" presName="img" presStyleLbl="fgImgPlace1" presStyleIdx="0" presStyleCnt="1" custScaleY="56451" custLinFactNeighborX="-2768" custLinFactNeighborY="-351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6000" r="-6000"/>
          </a:stretch>
        </a:blipFill>
      </dgm:spPr>
      <dgm:extLst>
        <a:ext uri="{E40237B7-FDA0-4F09-8148-C483321AD2D9}">
          <dgm14:cNvPr xmlns:dgm14="http://schemas.microsoft.com/office/drawing/2010/diagram" id="0" name="" descr="Edificio con relleno sólido"/>
        </a:ext>
      </dgm:extLst>
    </dgm:pt>
    <dgm:pt modelId="{480849EB-5215-45AE-B078-835DC2E1E0EC}" type="pres">
      <dgm:prSet presAssocID="{0A37828C-1E1E-4DE9-9B28-2A0CD7F7FAD8}" presName="text" presStyleLbl="node1" presStyleIdx="0" presStyleCnt="1">
        <dgm:presLayoutVars>
          <dgm:bulletEnabled val="1"/>
        </dgm:presLayoutVars>
      </dgm:prSet>
      <dgm:spPr/>
    </dgm:pt>
  </dgm:ptLst>
  <dgm:cxnLst>
    <dgm:cxn modelId="{1989B216-B96F-4EFD-B648-A60672FCCF47}" type="presOf" srcId="{0A37828C-1E1E-4DE9-9B28-2A0CD7F7FAD8}" destId="{9E77F5F8-40A3-4542-B811-DBEEA33C2770}" srcOrd="0" destOrd="0" presId="urn:microsoft.com/office/officeart/2005/8/layout/vList4"/>
    <dgm:cxn modelId="{A79C472D-75BA-4404-B51D-E155D95C91DE}" srcId="{06D390B7-63FF-4518-B50A-A06C67B7140F}" destId="{0A37828C-1E1E-4DE9-9B28-2A0CD7F7FAD8}" srcOrd="0" destOrd="0" parTransId="{2BD3835B-0D16-47D0-B050-D00AFE06E3B5}" sibTransId="{A027DB3C-E729-4B85-9685-F97DBA8509F9}"/>
    <dgm:cxn modelId="{8D0BB2B2-2827-4BD6-9B28-62BC08996B0F}" type="presOf" srcId="{0A37828C-1E1E-4DE9-9B28-2A0CD7F7FAD8}" destId="{480849EB-5215-45AE-B078-835DC2E1E0EC}" srcOrd="1" destOrd="0" presId="urn:microsoft.com/office/officeart/2005/8/layout/vList4"/>
    <dgm:cxn modelId="{3FBAF9CF-4576-490C-9F8A-08111813DDFB}" type="presOf" srcId="{06D390B7-63FF-4518-B50A-A06C67B7140F}" destId="{5AA2E992-155E-459B-927A-619C11DC9837}" srcOrd="0" destOrd="0" presId="urn:microsoft.com/office/officeart/2005/8/layout/vList4"/>
    <dgm:cxn modelId="{DFE10121-5C68-404A-B68B-1028286DD824}" type="presParOf" srcId="{5AA2E992-155E-459B-927A-619C11DC9837}" destId="{01EEFEE3-2879-4AA1-9DF8-F671B637A556}" srcOrd="0" destOrd="0" presId="urn:microsoft.com/office/officeart/2005/8/layout/vList4"/>
    <dgm:cxn modelId="{A799E026-4457-4B95-A92E-FFEB0DCA196F}" type="presParOf" srcId="{01EEFEE3-2879-4AA1-9DF8-F671B637A556}" destId="{9E77F5F8-40A3-4542-B811-DBEEA33C2770}" srcOrd="0" destOrd="0" presId="urn:microsoft.com/office/officeart/2005/8/layout/vList4"/>
    <dgm:cxn modelId="{2A70B3B3-DED3-4912-984D-0DF1F96D081A}" type="presParOf" srcId="{01EEFEE3-2879-4AA1-9DF8-F671B637A556}" destId="{3FFF811F-AF3C-414F-8459-D22B10295CA0}" srcOrd="1" destOrd="0" presId="urn:microsoft.com/office/officeart/2005/8/layout/vList4"/>
    <dgm:cxn modelId="{621B83DB-E347-4CBE-8510-C596772E8E5B}" type="presParOf" srcId="{01EEFEE3-2879-4AA1-9DF8-F671B637A556}" destId="{480849EB-5215-45AE-B078-835DC2E1E0E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77F5F8-40A3-4542-B811-DBEEA33C2770}">
      <dsp:nvSpPr>
        <dsp:cNvPr id="0" name=""/>
        <dsp:cNvSpPr/>
      </dsp:nvSpPr>
      <dsp:spPr>
        <a:xfrm>
          <a:off x="0" y="0"/>
          <a:ext cx="10164689" cy="15665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El Proyecto de Ley de Barrios (en adelante el Proyecto),  el Art. 2  trata sobre el ámbito de aplicación de la Ley, establece que sus disposiciones serán obligatorias para los diferentes GAD.</a:t>
          </a:r>
          <a:endParaRPr lang="es-EC" sz="2400" kern="1200" dirty="0"/>
        </a:p>
      </dsp:txBody>
      <dsp:txXfrm>
        <a:off x="2189591" y="0"/>
        <a:ext cx="7975097" cy="1566536"/>
      </dsp:txXfrm>
    </dsp:sp>
    <dsp:sp modelId="{3FFF811F-AF3C-414F-8459-D22B10295CA0}">
      <dsp:nvSpPr>
        <dsp:cNvPr id="0" name=""/>
        <dsp:cNvSpPr/>
      </dsp:nvSpPr>
      <dsp:spPr>
        <a:xfrm>
          <a:off x="156653" y="156653"/>
          <a:ext cx="2032937" cy="125322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31000" b="-31000"/>
          </a:stretch>
        </a:blip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46159B-8354-4DDB-BE61-8724979E126B}">
      <dsp:nvSpPr>
        <dsp:cNvPr id="0" name=""/>
        <dsp:cNvSpPr/>
      </dsp:nvSpPr>
      <dsp:spPr>
        <a:xfrm>
          <a:off x="0" y="1723190"/>
          <a:ext cx="10164689" cy="15665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Sobre el artículo 2 cabe recalcar que los GAD provinciales no tienen competencias sobre los barrios. </a:t>
          </a:r>
          <a:endParaRPr lang="es-EC" sz="2400" kern="1200" dirty="0"/>
        </a:p>
      </dsp:txBody>
      <dsp:txXfrm>
        <a:off x="2189591" y="1723190"/>
        <a:ext cx="7975097" cy="1566536"/>
      </dsp:txXfrm>
    </dsp:sp>
    <dsp:sp modelId="{AD377076-030D-4D36-8235-6569F3CCA0A5}">
      <dsp:nvSpPr>
        <dsp:cNvPr id="0" name=""/>
        <dsp:cNvSpPr/>
      </dsp:nvSpPr>
      <dsp:spPr>
        <a:xfrm>
          <a:off x="156653" y="1879844"/>
          <a:ext cx="2032937" cy="125322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31000" b="-31000"/>
          </a:stretch>
        </a:blip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092047-290A-42BD-BD4C-4FBC2E3AD8FA}">
      <dsp:nvSpPr>
        <dsp:cNvPr id="0" name=""/>
        <dsp:cNvSpPr/>
      </dsp:nvSpPr>
      <dsp:spPr>
        <a:xfrm>
          <a:off x="0" y="3446381"/>
          <a:ext cx="10164689" cy="15665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Se propone que se incluya la palabra: “en sus respectivas competencias”.</a:t>
          </a:r>
          <a:endParaRPr lang="es-EC" sz="2400" kern="1200" dirty="0"/>
        </a:p>
      </dsp:txBody>
      <dsp:txXfrm>
        <a:off x="2189591" y="3446381"/>
        <a:ext cx="7975097" cy="1566536"/>
      </dsp:txXfrm>
    </dsp:sp>
    <dsp:sp modelId="{044D3A47-34E6-4A5D-8BD1-7BA17043C35A}">
      <dsp:nvSpPr>
        <dsp:cNvPr id="0" name=""/>
        <dsp:cNvSpPr/>
      </dsp:nvSpPr>
      <dsp:spPr>
        <a:xfrm>
          <a:off x="156653" y="3603034"/>
          <a:ext cx="2032937" cy="125322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31000" b="-31000"/>
          </a:stretch>
        </a:blip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0CA967-7DE9-409F-B68D-9F753B6F4D54}">
      <dsp:nvSpPr>
        <dsp:cNvPr id="0" name=""/>
        <dsp:cNvSpPr/>
      </dsp:nvSpPr>
      <dsp:spPr>
        <a:xfrm>
          <a:off x="0" y="0"/>
          <a:ext cx="10431976" cy="39167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/>
            <a:t>En el artículo 6 del Proyecto se establecen los principios, llaman la atención los siguientes: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800" kern="1200" dirty="0"/>
            <a:t>Autonomía responsable, buen gobierno.</a:t>
          </a:r>
          <a:endParaRPr lang="es-EC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800" kern="1200" dirty="0"/>
            <a:t>Ni en la exposición de motivos, ni en posteriores definiciones se encuentra su significado, por lo que es fundamental explicarlas.</a:t>
          </a:r>
          <a:endParaRPr lang="es-EC" sz="2800" kern="1200" dirty="0"/>
        </a:p>
      </dsp:txBody>
      <dsp:txXfrm>
        <a:off x="2478069" y="0"/>
        <a:ext cx="7953906" cy="3916745"/>
      </dsp:txXfrm>
    </dsp:sp>
    <dsp:sp modelId="{04DA0627-A51E-491C-A0FA-4B0431698659}">
      <dsp:nvSpPr>
        <dsp:cNvPr id="0" name=""/>
        <dsp:cNvSpPr/>
      </dsp:nvSpPr>
      <dsp:spPr>
        <a:xfrm>
          <a:off x="391674" y="924696"/>
          <a:ext cx="2086395" cy="206735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0CA967-7DE9-409F-B68D-9F753B6F4D54}">
      <dsp:nvSpPr>
        <dsp:cNvPr id="0" name=""/>
        <dsp:cNvSpPr/>
      </dsp:nvSpPr>
      <dsp:spPr>
        <a:xfrm>
          <a:off x="0" y="0"/>
          <a:ext cx="10164689" cy="22708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En el Título II, Capítulo I del Proyecto de Ley,  trata respecto a las obligaciones de los GAD municipales y metropolitanos con los barrios, el COOTAD en su  Art. 306  norma como unidades básicas de participación ciudadana.</a:t>
          </a:r>
          <a:endParaRPr lang="es-ES" sz="2400" kern="1200" dirty="0"/>
        </a:p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La obligación es únicamente para los GAD municipales y metropolitanos.</a:t>
          </a:r>
        </a:p>
      </dsp:txBody>
      <dsp:txXfrm>
        <a:off x="2319863" y="0"/>
        <a:ext cx="7844825" cy="2270842"/>
      </dsp:txXfrm>
    </dsp:sp>
    <dsp:sp modelId="{04DA0627-A51E-491C-A0FA-4B0431698659}">
      <dsp:nvSpPr>
        <dsp:cNvPr id="0" name=""/>
        <dsp:cNvSpPr/>
      </dsp:nvSpPr>
      <dsp:spPr>
        <a:xfrm>
          <a:off x="98472" y="136599"/>
          <a:ext cx="2192604" cy="183219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0000" b="-10000"/>
          </a:stretch>
        </a:blip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77F5F8-40A3-4542-B811-DBEEA33C2770}">
      <dsp:nvSpPr>
        <dsp:cNvPr id="0" name=""/>
        <dsp:cNvSpPr/>
      </dsp:nvSpPr>
      <dsp:spPr>
        <a:xfrm>
          <a:off x="0" y="0"/>
          <a:ext cx="10164689" cy="34373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000" kern="1200" dirty="0"/>
            <a:t>En general, el proyecto de ley no se involucra con el ejercicio de las competencias de los GAD provinciales, lo cual debe quedar claro a lo largo del articulado.</a:t>
          </a:r>
          <a:endParaRPr lang="es-EC" sz="4000" kern="1200" dirty="0"/>
        </a:p>
      </dsp:txBody>
      <dsp:txXfrm>
        <a:off x="2534229" y="0"/>
        <a:ext cx="7630459" cy="3437357"/>
      </dsp:txXfrm>
    </dsp:sp>
    <dsp:sp modelId="{3FFF811F-AF3C-414F-8459-D22B10295CA0}">
      <dsp:nvSpPr>
        <dsp:cNvPr id="0" name=""/>
        <dsp:cNvSpPr/>
      </dsp:nvSpPr>
      <dsp:spPr>
        <a:xfrm>
          <a:off x="445020" y="572665"/>
          <a:ext cx="2032937" cy="226387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6000" r="-6000"/>
          </a:stretch>
        </a:blip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71C342-A939-087D-6810-9BDC4E2E8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35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F6C212-1486-AC03-F204-AF499E6B6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1F0785E-58DE-8B1E-72B9-00FE0434A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C09FBD-2133-FCC3-0C06-FCEC7D49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75DF9E-3F0F-0F98-8D04-06E0E5172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5019B9-EAC1-957F-FAB8-29636C2A1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2773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5AF982F-4AA7-E25C-45DD-1AAD799A9B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E0F39B5-7923-D5F5-3D14-ABB99E0DC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485DAA-7A06-7FEC-9671-A10B88E93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D8C0E4-2C58-C1D9-281D-F6DD071E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F3C3A7-5B73-144E-6D5B-608D4183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1442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FF059C-B40C-99A0-CC16-CF61A0585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7C61C6F-FCBC-6DD9-F2A0-1800AEB4A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F1AE16E-1EB5-6C43-30E3-5FB991F54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7442141-155B-D1A6-048E-9AE308BB7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84217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96823C-E51B-1B48-EE5C-55A36511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A0FD8BF-21C5-1291-13EA-91187052C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F71FE02-3461-C272-93A1-AE16A677A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5799AC-4290-A711-E4C3-C050CF032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19603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2C32A-7AC0-A296-DB62-05542F60F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0F2825D-82B3-FE8E-E571-945E6C533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05C80D9-B8C6-8796-12C9-C9094441E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ED40D3C-2557-3261-BF15-307B04004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4617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47C516-2B88-7D3E-C39A-C2A66C02F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936BFA-5F0B-FAA1-77BB-BD0ACBC166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5CB5EA-C297-2549-D4E0-9C788525C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60F50C-C717-A248-5F52-EAB9708D8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71C342-A939-087D-6810-9BDC4E2E8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30566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00DD74-4795-E7D4-A69F-2A6861970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43B60C-DD7E-9F48-8C3F-8483AF0FB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97755D-02D0-6B05-FAAC-515403E48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4F1B75-A4F0-FED8-7509-9546737B9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35DBD2-CB74-1B5B-0413-83617BE64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250074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93BAB6-8385-9794-9AC7-6E517F48B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8CDA23-EC49-3A79-70D3-4EB608B1C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32C29B-DD04-8100-5616-08BD112C3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9526E7-47A4-CECB-54B9-DC818670A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81A213-9F5F-4D5F-397A-1284075B8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474546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7A57A-D063-67CD-74AC-0C9B01171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3AE1CC-9124-62AB-C401-BCB7E92C76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D7BA44-A9C2-231E-7254-F8775561DC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00FB0A-2F9A-E2C4-E538-5EBC29875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1B1A0A-A0B5-90FC-5733-D172DF658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3CE72B-E91C-13DD-6053-27BDDA861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296066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4268C3-CAD9-8F6C-A82D-DFF84CD68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437C8A-CF4B-FF5F-1799-24BCD716C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1125195-A2FF-D712-9DA1-CEA40BD3F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FDA352E-A1CB-89E1-7C2C-F1BF7645A1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0FE9130-BE1A-9D2C-290E-42A6D209D9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C3AA9C8-30EC-82C0-384D-60387B93B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4D1F5C9-A0AA-9CD8-5248-1A18C529A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34B37F8-F921-57D5-1283-70CDFDE4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04342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00DD74-4795-E7D4-A69F-2A6861970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43B60C-DD7E-9F48-8C3F-8483AF0FB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97755D-02D0-6B05-FAAC-515403E48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4F1B75-A4F0-FED8-7509-9546737B9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35DBD2-CB74-1B5B-0413-83617BE64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083106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6B263-D9FC-8A70-7D14-2FD6A5870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869F0BE-267C-DA70-01B9-6EF68884D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7743873-B6A4-5C24-F16D-3E944CB02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52BE5D9-CB7C-A641-9900-3BB2F0183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66710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4C4EE11-EACC-2B0B-8D66-35C34CF92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5BEBC4F-F531-6D7C-EFA6-10EC17B64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5005FD8-57FE-AE95-6326-FB4FA19D7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95348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651521-A3C7-4D55-95BC-868D1E765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8E5CAC-5498-F035-74C8-F90817645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EE8856-2EFF-E804-4401-461063A6B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44F4A7-A4C0-F886-B876-54FBF24D7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78D827-B690-1E5A-8C47-EA31B564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4FBE40-B8FF-3564-5D03-301F66CBA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678228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6EB0CA-5D93-9A29-B773-EAF02ECED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18C5858-D9E2-9C48-C602-2D5274C6A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D40514-C71C-51CE-D34A-2D8BFE60F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2529B5-4806-7038-B64A-762190C15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C6A174-472F-BA97-2015-161194D1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360062-D954-06A9-4581-54377904F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18333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F6C212-1486-AC03-F204-AF499E6B6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1F0785E-58DE-8B1E-72B9-00FE0434A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C09FBD-2133-FCC3-0C06-FCEC7D49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75DF9E-3F0F-0F98-8D04-06E0E5172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5019B9-EAC1-957F-FAB8-29636C2A1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569287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5AF982F-4AA7-E25C-45DD-1AAD799A9B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E0F39B5-7923-D5F5-3D14-ABB99E0DC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485DAA-7A06-7FEC-9671-A10B88E93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D8C0E4-2C58-C1D9-281D-F6DD071E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F3C3A7-5B73-144E-6D5B-608D4183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921372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FF059C-B40C-99A0-CC16-CF61A0585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7C61C6F-FCBC-6DD9-F2A0-1800AEB4A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F1AE16E-1EB5-6C43-30E3-5FB991F54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7442141-155B-D1A6-048E-9AE308BB7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040555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96823C-E51B-1B48-EE5C-55A36511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A0FD8BF-21C5-1291-13EA-91187052C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F71FE02-3461-C272-93A1-AE16A677A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5799AC-4290-A711-E4C3-C050CF032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064198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2C32A-7AC0-A296-DB62-05542F60F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0F2825D-82B3-FE8E-E571-945E6C533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05C80D9-B8C6-8796-12C9-C9094441E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ED40D3C-2557-3261-BF15-307B04004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76847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93BAB6-8385-9794-9AC7-6E517F48B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8CDA23-EC49-3A79-70D3-4EB608B1C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32C29B-DD04-8100-5616-08BD112C3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9526E7-47A4-CECB-54B9-DC818670A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81A213-9F5F-4D5F-397A-1284075B8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6498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7A57A-D063-67CD-74AC-0C9B01171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3AE1CC-9124-62AB-C401-BCB7E92C76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D7BA44-A9C2-231E-7254-F8775561DC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00FB0A-2F9A-E2C4-E538-5EBC29875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1B1A0A-A0B5-90FC-5733-D172DF658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3CE72B-E91C-13DD-6053-27BDDA861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36929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4268C3-CAD9-8F6C-A82D-DFF84CD68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437C8A-CF4B-FF5F-1799-24BCD716C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1125195-A2FF-D712-9DA1-CEA40BD3F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FDA352E-A1CB-89E1-7C2C-F1BF7645A1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0FE9130-BE1A-9D2C-290E-42A6D209D9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C3AA9C8-30EC-82C0-384D-60387B93B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4D1F5C9-A0AA-9CD8-5248-1A18C529A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34B37F8-F921-57D5-1283-70CDFDE4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0406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6B263-D9FC-8A70-7D14-2FD6A5870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82928" cy="1325563"/>
          </a:xfrm>
        </p:spPr>
        <p:txBody>
          <a:bodyPr/>
          <a:lstStyle/>
          <a:p>
            <a:r>
              <a:rPr lang="es-MX" dirty="0"/>
              <a:t>Haz clic para modificar el estilo de título del patrón</a:t>
            </a:r>
            <a:endParaRPr lang="es-EC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869F0BE-267C-DA70-01B9-6EF68884D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7743873-B6A4-5C24-F16D-3E944CB02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52BE5D9-CB7C-A641-9900-3BB2F0183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7895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4C4EE11-EACC-2B0B-8D66-35C34CF92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5BEBC4F-F531-6D7C-EFA6-10EC17B64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5005FD8-57FE-AE95-6326-FB4FA19D7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24799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651521-A3C7-4D55-95BC-868D1E765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8E5CAC-5498-F035-74C8-F90817645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EE8856-2EFF-E804-4401-461063A6B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44F4A7-A4C0-F886-B876-54FBF24D7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78D827-B690-1E5A-8C47-EA31B564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4FBE40-B8FF-3564-5D03-301F66CBA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41002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6EB0CA-5D93-9A29-B773-EAF02ECED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18C5858-D9E2-9C48-C602-2D5274C6A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D40514-C71C-51CE-D34A-2D8BFE60F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2529B5-4806-7038-B64A-762190C15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C6A174-472F-BA97-2015-161194D1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360062-D954-06A9-4581-54377904F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6651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1E4AB77-2AC4-04A4-50C4-590D3B19D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1600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063FC2-502D-FD2F-5A32-1864FF64A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716004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6D6A92-2083-6418-8602-D1CE4E5363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89D05-1589-E245-9E43-D390735DAA19}" type="datetimeFigureOut">
              <a:rPr lang="es-EC" smtClean="0"/>
              <a:t>16/11/2022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704A32-E613-C4F7-036C-DE2404CB6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DBC0B3-D580-8044-4897-445677E66B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3B319-72F1-9E49-AEAE-46180EE90458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57649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1E4AB77-2AC4-04A4-50C4-590D3B19D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063FC2-502D-FD2F-5A32-1864FF64A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6D6A92-2083-6418-8602-D1CE4E5363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89D05-1589-E245-9E43-D390735DAA19}" type="datetimeFigureOut">
              <a:rPr lang="es-EC" smtClean="0"/>
              <a:t>16/11/2022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704A32-E613-C4F7-036C-DE2404CB6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DBC0B3-D580-8044-4897-445677E66B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33913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diagramLayout" Target="../diagrams/layout3.xml"/><Relationship Id="rId7" Type="http://schemas.openxmlformats.org/officeDocument/2006/relationships/image" Target="../media/image1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8B6C8A-A8A5-DC9A-F8A6-1E02BF4BB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7219" y="1151792"/>
            <a:ext cx="9144000" cy="28662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PROYECTO DE LEY BARRIOS</a:t>
            </a:r>
            <a:endParaRPr lang="es-EC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472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8B6C8A-A8A5-DC9A-F8A6-1E02BF4BB61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56038" y="1578317"/>
            <a:ext cx="7653453" cy="3701366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La Constitución en el Art. 248 menciona que: se reconocen a las comunidades, </a:t>
            </a:r>
            <a:r>
              <a:rPr lang="es-ES" b="1" dirty="0"/>
              <a:t>barrios</a:t>
            </a:r>
            <a:r>
              <a:rPr lang="es-ES" dirty="0"/>
              <a:t> y parroquias urbanas, ordena, además que la Ley reconozca su existencia como unidades básicas de participación de los GAD y en el sistema nacional de planificación.</a:t>
            </a:r>
            <a:br>
              <a:rPr lang="es-ES" dirty="0"/>
            </a:br>
            <a:r>
              <a:rPr lang="es-ES" dirty="0"/>
              <a:t>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915057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409D89C6-5A25-4A54-A1CC-AB8D7523CA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1915548"/>
              </p:ext>
            </p:extLst>
          </p:nvPr>
        </p:nvGraphicFramePr>
        <p:xfrm>
          <a:off x="1216073" y="1125415"/>
          <a:ext cx="10164689" cy="5012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3946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524F5FDC-AB55-430B-AC0F-58FEB59458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4362779"/>
              </p:ext>
            </p:extLst>
          </p:nvPr>
        </p:nvGraphicFramePr>
        <p:xfrm>
          <a:off x="880012" y="1470627"/>
          <a:ext cx="10431976" cy="3916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4830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524F5FDC-AB55-430B-AC0F-58FEB59458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6482325"/>
              </p:ext>
            </p:extLst>
          </p:nvPr>
        </p:nvGraphicFramePr>
        <p:xfrm>
          <a:off x="732301" y="815926"/>
          <a:ext cx="10164689" cy="2869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upo 7">
            <a:extLst>
              <a:ext uri="{FF2B5EF4-FFF2-40B4-BE49-F238E27FC236}">
                <a16:creationId xmlns:a16="http://schemas.microsoft.com/office/drawing/2014/main" id="{6E238000-80E7-42D9-960A-AE3B0A5EA9DF}"/>
              </a:ext>
            </a:extLst>
          </p:cNvPr>
          <p:cNvGrpSpPr/>
          <p:nvPr/>
        </p:nvGrpSpPr>
        <p:grpSpPr>
          <a:xfrm>
            <a:off x="732301" y="3429000"/>
            <a:ext cx="10164689" cy="2476469"/>
            <a:chOff x="0" y="0"/>
            <a:chExt cx="10431976" cy="3916745"/>
          </a:xfrm>
        </p:grpSpPr>
        <p:sp>
          <p:nvSpPr>
            <p:cNvPr id="9" name="Rectángulo: esquinas redondeadas 8">
              <a:extLst>
                <a:ext uri="{FF2B5EF4-FFF2-40B4-BE49-F238E27FC236}">
                  <a16:creationId xmlns:a16="http://schemas.microsoft.com/office/drawing/2014/main" id="{3E4C3F80-D833-4364-AF6F-0ADFCD44AD0B}"/>
                </a:ext>
              </a:extLst>
            </p:cNvPr>
            <p:cNvSpPr/>
            <p:nvPr/>
          </p:nvSpPr>
          <p:spPr>
            <a:xfrm>
              <a:off x="0" y="0"/>
              <a:ext cx="10431976" cy="391674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ectángulo: esquinas redondeadas 4">
              <a:extLst>
                <a:ext uri="{FF2B5EF4-FFF2-40B4-BE49-F238E27FC236}">
                  <a16:creationId xmlns:a16="http://schemas.microsoft.com/office/drawing/2014/main" id="{098B8653-BE6E-4B58-AD8B-9460E1861746}"/>
                </a:ext>
              </a:extLst>
            </p:cNvPr>
            <p:cNvSpPr txBox="1"/>
            <p:nvPr/>
          </p:nvSpPr>
          <p:spPr>
            <a:xfrm>
              <a:off x="2393866" y="405170"/>
              <a:ext cx="7953906" cy="27407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t" anchorCtr="0">
              <a:noAutofit/>
            </a:bodyPr>
            <a:lstStyle/>
            <a:p>
              <a:pPr marL="0" lvl="0" indent="0" algn="l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2400" dirty="0"/>
                <a:t>En el artículo 22 del Proyecto se establece la delimitación de los barrios, a cargo de los GAD municipales y metropolitanos en su </a:t>
              </a:r>
              <a:r>
                <a:rPr lang="es-ES" sz="2400"/>
                <a:t>circunscripción territorial.</a:t>
              </a:r>
              <a:endParaRPr lang="es-ES" sz="2400" dirty="0"/>
            </a:p>
            <a:p>
              <a:pPr marL="0" lvl="0" indent="0" algn="l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2400" dirty="0"/>
                <a:t>Existen tensiones entre lo urbano y rural, ejemplo de ello son los barrios periurbanos. </a:t>
              </a:r>
            </a:p>
          </p:txBody>
        </p:sp>
      </p:grpSp>
      <p:sp>
        <p:nvSpPr>
          <p:cNvPr id="11" name="Rectángulo: esquinas redondeadas 10" descr="Advertencia con relleno sólido">
            <a:extLst>
              <a:ext uri="{FF2B5EF4-FFF2-40B4-BE49-F238E27FC236}">
                <a16:creationId xmlns:a16="http://schemas.microsoft.com/office/drawing/2014/main" id="{DF2E6C2B-A0D8-4800-93E3-9B781CF851DE}"/>
              </a:ext>
            </a:extLst>
          </p:cNvPr>
          <p:cNvSpPr/>
          <p:nvPr/>
        </p:nvSpPr>
        <p:spPr>
          <a:xfrm>
            <a:off x="896392" y="3633558"/>
            <a:ext cx="2086395" cy="2067352"/>
          </a:xfrm>
          <a:prstGeom prst="roundRect">
            <a:avLst>
              <a:gd name="adj" fmla="val 10000"/>
            </a:avLst>
          </a:pr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564916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409D89C6-5A25-4A54-A1CC-AB8D7523CA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7252137"/>
              </p:ext>
            </p:extLst>
          </p:nvPr>
        </p:nvGraphicFramePr>
        <p:xfrm>
          <a:off x="1145735" y="1845082"/>
          <a:ext cx="10164689" cy="5012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4238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38B344890F56B458CCDBA42876B25ED" ma:contentTypeVersion="14" ma:contentTypeDescription="Crear nuevo documento." ma:contentTypeScope="" ma:versionID="90e2615551c4a6b07e950be49766134f">
  <xsd:schema xmlns:xsd="http://www.w3.org/2001/XMLSchema" xmlns:xs="http://www.w3.org/2001/XMLSchema" xmlns:p="http://schemas.microsoft.com/office/2006/metadata/properties" xmlns:ns2="83d04f88-3072-44ec-afc0-5ce1c4d6afd3" xmlns:ns3="eb6cfc7d-454b-455c-a802-a19b87e65dbf" targetNamespace="http://schemas.microsoft.com/office/2006/metadata/properties" ma:root="true" ma:fieldsID="07fc3b707b57c6f96c2eaad5a6f0659d" ns2:_="" ns3:_="">
    <xsd:import namespace="83d04f88-3072-44ec-afc0-5ce1c4d6afd3"/>
    <xsd:import namespace="eb6cfc7d-454b-455c-a802-a19b87e65db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Detalle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04f88-3072-44ec-afc0-5ce1c4d6afd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24213407-1a04-4077-8b2b-bc930f9577fd}" ma:internalName="TaxCatchAll" ma:showField="CatchAllData" ma:web="83d04f88-3072-44ec-afc0-5ce1c4d6af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6cfc7d-454b-455c-a802-a19b87e65d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etalle" ma:index="14" nillable="true" ma:displayName="Detalle" ma:format="Dropdown" ma:internalName="Detalle">
      <xsd:simpleType>
        <xsd:restriction base="dms:Text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Etiquetas de imagen" ma:readOnly="false" ma:fieldId="{5cf76f15-5ced-4ddc-b409-7134ff3c332f}" ma:taxonomyMulti="true" ma:sspId="38955b43-74cb-4e1d-a3a8-7c2643c9b8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3d04f88-3072-44ec-afc0-5ce1c4d6afd3" xsi:nil="true"/>
    <Detalle xmlns="eb6cfc7d-454b-455c-a802-a19b87e65dbf" xsi:nil="true"/>
    <lcf76f155ced4ddcb4097134ff3c332f xmlns="eb6cfc7d-454b-455c-a802-a19b87e65db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ECA6EC4-E8D0-4DE4-8FAE-5F47B73C74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AED057-C3EA-4C3F-BD15-8468937C52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d04f88-3072-44ec-afc0-5ce1c4d6afd3"/>
    <ds:schemaRef ds:uri="eb6cfc7d-454b-455c-a802-a19b87e65d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16F211-8EB3-4F50-BC79-467D05E0A89A}">
  <ds:schemaRefs>
    <ds:schemaRef ds:uri="http://schemas.microsoft.com/office/2006/metadata/properties"/>
    <ds:schemaRef ds:uri="http://schemas.microsoft.com/office/infopath/2007/PartnerControls"/>
    <ds:schemaRef ds:uri="83d04f88-3072-44ec-afc0-5ce1c4d6afd3"/>
    <ds:schemaRef ds:uri="eb6cfc7d-454b-455c-a802-a19b87e65db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294</Words>
  <Application>Microsoft Office PowerPoint</Application>
  <PresentationFormat>Panorámica</PresentationFormat>
  <Paragraphs>13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1_Tema de Office</vt:lpstr>
      <vt:lpstr>2_Tema de Office</vt:lpstr>
      <vt:lpstr>PROYECTO DE LEY BARRIOS</vt:lpstr>
      <vt:lpstr>La Constitución en el Art. 248 menciona que: se reconocen a las comunidades, barrios y parroquias urbanas, ordena, además que la Ley reconozca su existencia como unidades básicas de participación de los GAD y en el sistema nacional de planificación.  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Indira Nathaly Cedeño Obando</dc:creator>
  <cp:lastModifiedBy>Jaime Salazar</cp:lastModifiedBy>
  <cp:revision>4</cp:revision>
  <dcterms:created xsi:type="dcterms:W3CDTF">2022-07-27T18:03:27Z</dcterms:created>
  <dcterms:modified xsi:type="dcterms:W3CDTF">2022-11-16T15:04:47Z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0x010100838B344890F56B458CCDBA42876B25ED</vt:lpwstr>
  </property>
</Properties>
</file>