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6" r:id="rId2"/>
  </p:sldMasterIdLst>
  <p:notesMasterIdLst>
    <p:notesMasterId r:id="rId7"/>
  </p:notesMasterIdLst>
  <p:sldIdLst>
    <p:sldId id="267" r:id="rId3"/>
    <p:sldId id="268" r:id="rId4"/>
    <p:sldId id="269" r:id="rId5"/>
    <p:sldId id="270" r:id="rId6"/>
  </p:sldIdLst>
  <p:sldSz cx="12192000" cy="6858000"/>
  <p:notesSz cx="6797675" cy="9926638"/>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s Alberto Zambrano Espinoza" initials="AAZE" lastIdx="9" clrIdx="0">
    <p:extLst>
      <p:ext uri="{19B8F6BF-5375-455C-9EA6-DF929625EA0E}">
        <p15:presenceInfo xmlns:p15="http://schemas.microsoft.com/office/powerpoint/2012/main" userId="S-1-5-21-628746620-2784641887-477033388-1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275" autoAdjust="0"/>
  </p:normalViewPr>
  <p:slideViewPr>
    <p:cSldViewPr snapToGrid="0">
      <p:cViewPr varScale="1">
        <p:scale>
          <a:sx n="27" d="100"/>
          <a:sy n="27" d="100"/>
        </p:scale>
        <p:origin x="54" y="46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1-07T09:44:49.247" idx="5">
    <p:pos x="2315" y="1118"/>
    <p:text>Estas problemáticas no pueden ser utilizadas como problema normativo. Son realidades socio-económicas, cuyo problema se resuelve en el ejercicio de las responsabilidades institucionales. La problemática debe ser planteada desde una crítica a la norma.</p:text>
    <p:extLst mod="1">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11-07T09:40:44.572" idx="1">
    <p:pos x="5320" y="102"/>
    <p:text>Son términos poco concretos para una propuesta puntual</p:text>
    <p:extLst>
      <p:ext uri="{C676402C-5697-4E1C-873F-D02D1690AC5C}">
        <p15:threadingInfo xmlns:p15="http://schemas.microsoft.com/office/powerpoint/2012/main" timeZoneBias="300"/>
      </p:ext>
    </p:extLst>
  </p:cm>
  <p:cm authorId="1" dt="2018-11-07T14:43:28.276" idx="9">
    <p:pos x="5320" y="238"/>
    <p:text>"Asegurar" la autonomía es ideal. Pero cuál es el objetivo puntual.</p:text>
    <p:extLst>
      <p:ext uri="{C676402C-5697-4E1C-873F-D02D1690AC5C}">
        <p15:threadingInfo xmlns:p15="http://schemas.microsoft.com/office/powerpoint/2012/main" timeZoneBias="300">
          <p15:parentCm authorId="1" idx="1"/>
        </p15:threadingInfo>
      </p:ext>
    </p:extLst>
  </p:cm>
  <p:cm authorId="1" dt="2018-11-07T09:41:39.859" idx="2">
    <p:pos x="3388" y="2891"/>
    <p:text>Se debe analizar el problema en cuestión de derechos. Ese es el sustento de la autonomía.</p:text>
    <p:extLst>
      <p:ext uri="{C676402C-5697-4E1C-873F-D02D1690AC5C}">
        <p15:threadingInfo xmlns:p15="http://schemas.microsoft.com/office/powerpoint/2012/main" timeZoneBias="300"/>
      </p:ext>
    </p:extLst>
  </p:cm>
  <p:cm authorId="1" dt="2018-11-07T09:42:07.653" idx="3">
    <p:pos x="2711" y="3784"/>
    <p:text>El debate no es sobre el simple hecho de solicitar información, sino qué efectos tendría esto sobre la autonomía. Pero al ser esta un componente del derecho constitucional, SU ANÁLISIS DEBE SER EN DERECHOS (razón de ser de la ley).</p:text>
    <p:extLst mod="1">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8-11-07T09:50:34.143" idx="6">
    <p:pos x="5444" y="2575"/>
    <p:text>Otros argumentos: El IVA responde a recursos de naturaleza jurídica de los GAD, al ser parte del presupuesto general. Lo generado por valor agregado debe regresar al territorio que gestionó los mismos.</p:text>
    <p:extLst>
      <p:ext uri="{C676402C-5697-4E1C-873F-D02D1690AC5C}">
        <p15:threadingInfo xmlns:p15="http://schemas.microsoft.com/office/powerpoint/2012/main" timeZoneBias="300"/>
      </p:ext>
    </p:extLst>
  </p:cm>
  <p:cm authorId="1" dt="2018-11-07T09:55:23.435" idx="7">
    <p:pos x="5444" y="2711"/>
    <p:text>Dicho retorno (proveniente de asignaciones) debe darse de acuerdo a los principios constitucionales para dichos efectos: predecibles, directos, automáticos, oportunos.</p:text>
    <p:extLst>
      <p:ext uri="{C676402C-5697-4E1C-873F-D02D1690AC5C}">
        <p15:threadingInfo xmlns:p15="http://schemas.microsoft.com/office/powerpoint/2012/main" timeZoneBias="300">
          <p15:parentCm authorId="1" idx="6"/>
        </p15:threadingInfo>
      </p:ext>
    </p:extLst>
  </p:cm>
  <p:cm authorId="1" dt="2018-11-07T09:56:06.991" idx="8">
    <p:pos x="5477" y="2564"/>
    <p:text>Por eso, el análisis no es en materia tributaria, sino una cuestión de descentralización y autonomía sobre los recursos de los territorios.</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E7CE33F-F57B-4F91-8F02-C83A9283B26C}" type="datetimeFigureOut">
              <a:rPr lang="es-ES" smtClean="0"/>
              <a:t>07/11/2018</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A4B19AA-0DFC-4367-BEDE-B7EC36B21E18}" type="slidenum">
              <a:rPr lang="es-ES" smtClean="0"/>
              <a:t>‹Nº›</a:t>
            </a:fld>
            <a:endParaRPr lang="es-ES"/>
          </a:p>
        </p:txBody>
      </p:sp>
    </p:spTree>
    <p:extLst>
      <p:ext uri="{BB962C8B-B14F-4D97-AF65-F5344CB8AC3E}">
        <p14:creationId xmlns:p14="http://schemas.microsoft.com/office/powerpoint/2010/main" val="221752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Limitaciones a superar con la Superintendencia:</a:t>
            </a:r>
            <a:r>
              <a:rPr lang="es-ES" baseline="0" dirty="0" smtClean="0"/>
              <a:t> falta de información, limitaciones en los catastros, dificultades para marcar los límites urbanos y parar la especulación.</a:t>
            </a:r>
          </a:p>
          <a:p>
            <a:endParaRPr lang="es-ES"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2</a:t>
            </a:fld>
            <a:endParaRPr lang="es-ES"/>
          </a:p>
        </p:txBody>
      </p:sp>
    </p:spTree>
    <p:extLst>
      <p:ext uri="{BB962C8B-B14F-4D97-AF65-F5344CB8AC3E}">
        <p14:creationId xmlns:p14="http://schemas.microsoft.com/office/powerpoint/2010/main" val="242596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Referencia a modificaciones en los artículos 5, 313 y ?? Del</a:t>
            </a:r>
            <a:r>
              <a:rPr lang="es-ES" baseline="0" dirty="0" smtClean="0"/>
              <a:t> COOTAD.</a:t>
            </a:r>
            <a:endParaRPr lang="es-ES"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3</a:t>
            </a:fld>
            <a:endParaRPr lang="es-ES"/>
          </a:p>
        </p:txBody>
      </p:sp>
    </p:spTree>
    <p:extLst>
      <p:ext uri="{BB962C8B-B14F-4D97-AF65-F5344CB8AC3E}">
        <p14:creationId xmlns:p14="http://schemas.microsoft.com/office/powerpoint/2010/main" val="3973852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4</a:t>
            </a:fld>
            <a:endParaRPr lang="es-ES"/>
          </a:p>
        </p:txBody>
      </p:sp>
    </p:spTree>
    <p:extLst>
      <p:ext uri="{BB962C8B-B14F-4D97-AF65-F5344CB8AC3E}">
        <p14:creationId xmlns:p14="http://schemas.microsoft.com/office/powerpoint/2010/main" val="236938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stretch>
            <a:fillRect/>
          </a:stretch>
        </p:blipFill>
        <p:spPr>
          <a:xfrm>
            <a:off x="-529" y="-297"/>
            <a:ext cx="12193057" cy="6858594"/>
          </a:xfrm>
          <a:prstGeom prst="rect">
            <a:avLst/>
          </a:prstGeom>
        </p:spPr>
      </p:pic>
      <p:sp>
        <p:nvSpPr>
          <p:cNvPr id="2" name="Título 1"/>
          <p:cNvSpPr>
            <a:spLocks noGrp="1"/>
          </p:cNvSpPr>
          <p:nvPr>
            <p:ph type="ctrTitle"/>
          </p:nvPr>
        </p:nvSpPr>
        <p:spPr>
          <a:xfrm>
            <a:off x="375684" y="2870200"/>
            <a:ext cx="7237228"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8026400" y="3602038"/>
            <a:ext cx="347802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94322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398051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3961214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4128980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73264DB-7B3E-4D85-BDB7-ADADFA39DB1D}" type="datetimeFigureOut">
              <a:rPr lang="es-ES" smtClean="0"/>
              <a:t>07/11/2018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936528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73264DB-7B3E-4D85-BDB7-ADADFA39DB1D}" type="datetimeFigureOut">
              <a:rPr lang="es-ES" smtClean="0"/>
              <a:t>07/11/2018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4170934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73264DB-7B3E-4D85-BDB7-ADADFA39DB1D}" type="datetimeFigureOut">
              <a:rPr lang="es-ES" smtClean="0"/>
              <a:t>07/11/2018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224642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264DB-7B3E-4D85-BDB7-ADADFA39DB1D}" type="datetimeFigureOut">
              <a:rPr lang="es-ES" smtClean="0"/>
              <a:t>07/11/2018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641787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264DB-7B3E-4D85-BDB7-ADADFA39DB1D}" type="datetimeFigureOut">
              <a:rPr lang="es-ES" smtClean="0"/>
              <a:t>07/11/2018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3037313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264DB-7B3E-4D85-BDB7-ADADFA39DB1D}" type="datetimeFigureOut">
              <a:rPr lang="es-ES" smtClean="0"/>
              <a:t>07/11/2018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857678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32131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smtClean="0"/>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3628022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01535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3670300" y="173038"/>
            <a:ext cx="7912100" cy="11430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09600" y="1485900"/>
            <a:ext cx="10972800" cy="464026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439237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98803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3962400" y="211138"/>
            <a:ext cx="7620000" cy="1143000"/>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584326"/>
            <a:ext cx="5384800" cy="45418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6197600" y="1584326"/>
            <a:ext cx="5384800" cy="45418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5" name="Date Placeholder 4"/>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4095542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695700" y="217479"/>
            <a:ext cx="7886700" cy="1143000"/>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5525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368557"/>
            <a:ext cx="5386917" cy="3757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93372" y="15446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93372" y="2368557"/>
            <a:ext cx="5389033" cy="37576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848831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670300" y="249238"/>
            <a:ext cx="79121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1650425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28371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771900" y="9525"/>
            <a:ext cx="7810500" cy="1162050"/>
          </a:xfrm>
        </p:spPr>
        <p:txBody>
          <a:bodyPr anchor="b"/>
          <a:lstStyle>
            <a:lvl1pPr algn="l">
              <a:defRPr sz="2000" b="1"/>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4766733" y="1333500"/>
            <a:ext cx="6815667" cy="47926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Text Placeholder 3"/>
          <p:cNvSpPr>
            <a:spLocks noGrp="1"/>
          </p:cNvSpPr>
          <p:nvPr>
            <p:ph type="body" sz="half" idx="2"/>
          </p:nvPr>
        </p:nvSpPr>
        <p:spPr>
          <a:xfrm>
            <a:off x="609600" y="1333500"/>
            <a:ext cx="4011084" cy="50228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Date Placeholder 4"/>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116911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81243-F38C-4DAD-AB93-49A8D7248788}" type="datetimeFigureOut">
              <a:rPr lang="es-EC" smtClean="0"/>
              <a:pPr/>
              <a:t>07/11/2018</a:t>
            </a:fld>
            <a:endParaRPr lang="es-EC"/>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a:p>
        </p:txBody>
      </p:sp>
      <p:pic>
        <p:nvPicPr>
          <p:cNvPr id="7" name="Picture 6" descr="plantilla.jp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264DB-7B3E-4D85-BDB7-ADADFA39DB1D}" type="datetimeFigureOut">
              <a:rPr lang="es-ES" smtClean="0"/>
              <a:t>07/11/2018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BDAFA-F69E-4642-985B-4896A61F7062}" type="slidenum">
              <a:rPr lang="es-ES" smtClean="0"/>
              <a:t>‹Nº›</a:t>
            </a:fld>
            <a:endParaRPr lang="es-ES"/>
          </a:p>
        </p:txBody>
      </p:sp>
    </p:spTree>
    <p:extLst>
      <p:ext uri="{BB962C8B-B14F-4D97-AF65-F5344CB8AC3E}">
        <p14:creationId xmlns:p14="http://schemas.microsoft.com/office/powerpoint/2010/main" val="209400090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C" dirty="0" smtClean="0"/>
              <a:t>Aportes a la discusión de las reformas del COOTAD</a:t>
            </a:r>
            <a:endParaRPr lang="es-EC" dirty="0"/>
          </a:p>
        </p:txBody>
      </p:sp>
      <p:sp>
        <p:nvSpPr>
          <p:cNvPr id="3" name="2 Subtítulo"/>
          <p:cNvSpPr>
            <a:spLocks noGrp="1"/>
          </p:cNvSpPr>
          <p:nvPr>
            <p:ph type="subTitle" idx="1"/>
          </p:nvPr>
        </p:nvSpPr>
        <p:spPr>
          <a:xfrm>
            <a:off x="8026400" y="4210492"/>
            <a:ext cx="3478028" cy="1047307"/>
          </a:xfrm>
        </p:spPr>
        <p:txBody>
          <a:bodyPr>
            <a:normAutofit fontScale="85000" lnSpcReduction="10000"/>
          </a:bodyPr>
          <a:lstStyle/>
          <a:p>
            <a:r>
              <a:rPr lang="es-EC" dirty="0" smtClean="0"/>
              <a:t>Comisión de Descentralización</a:t>
            </a:r>
          </a:p>
          <a:p>
            <a:r>
              <a:rPr lang="es-EC" dirty="0" smtClean="0"/>
              <a:t>Asamblea Nacional</a:t>
            </a:r>
          </a:p>
          <a:p>
            <a:r>
              <a:rPr lang="es-EC" dirty="0" smtClean="0"/>
              <a:t>Noviembre de 2016</a:t>
            </a:r>
            <a:endParaRPr lang="es-EC"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S" dirty="0" smtClean="0"/>
              <a:t>La derogatoria de la LOOTUGS afecta al ordenamiento territorial</a:t>
            </a:r>
            <a:endParaRPr lang="es-ES" dirty="0"/>
          </a:p>
        </p:txBody>
      </p:sp>
      <p:sp>
        <p:nvSpPr>
          <p:cNvPr id="3"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4" name="Marcador de contenido 3"/>
          <p:cNvSpPr>
            <a:spLocks noGrp="1"/>
          </p:cNvSpPr>
          <p:nvPr>
            <p:ph sz="half" idx="2"/>
          </p:nvPr>
        </p:nvSpPr>
        <p:spPr>
          <a:ln>
            <a:solidFill>
              <a:schemeClr val="tx2"/>
            </a:solidFill>
          </a:ln>
        </p:spPr>
        <p:txBody>
          <a:bodyPr>
            <a:normAutofit fontScale="92500" lnSpcReduction="20000"/>
          </a:bodyPr>
          <a:lstStyle/>
          <a:p>
            <a:pPr lvl="1"/>
            <a:r>
              <a:rPr lang="es-ES" dirty="0" smtClean="0"/>
              <a:t>La expansión urbana desordenada</a:t>
            </a:r>
          </a:p>
          <a:p>
            <a:pPr lvl="1"/>
            <a:r>
              <a:rPr lang="es-ES" dirty="0" smtClean="0"/>
              <a:t>La especulación y el cambio de uso de suelos</a:t>
            </a:r>
          </a:p>
          <a:p>
            <a:pPr lvl="1"/>
            <a:r>
              <a:rPr lang="es-ES" dirty="0" smtClean="0"/>
              <a:t>La falta de coordinación en la planificación territorial</a:t>
            </a:r>
          </a:p>
          <a:p>
            <a:pPr lvl="1"/>
            <a:endParaRPr lang="es-ES" dirty="0" smtClean="0"/>
          </a:p>
          <a:p>
            <a:r>
              <a:rPr lang="es-ES" dirty="0" smtClean="0"/>
              <a:t>La Superintendencia es un instrumento necesario para superar limitaciones</a:t>
            </a:r>
          </a:p>
          <a:p>
            <a:r>
              <a:rPr lang="es-ES" dirty="0" smtClean="0"/>
              <a:t>No es suficiente, por que no consideró</a:t>
            </a:r>
          </a:p>
          <a:p>
            <a:pPr lvl="1"/>
            <a:r>
              <a:rPr lang="es-ES" dirty="0" smtClean="0"/>
              <a:t>El funcionamiento del sistema rural-urbano</a:t>
            </a:r>
          </a:p>
          <a:p>
            <a:pPr lvl="1"/>
            <a:r>
              <a:rPr lang="es-ES" dirty="0" smtClean="0"/>
              <a:t>El rol de los gobiernos provinciales y parroquiales en el ordenamiento (solo 3 menciones en más de 100 artículos)</a:t>
            </a:r>
          </a:p>
        </p:txBody>
      </p:sp>
      <p:sp>
        <p:nvSpPr>
          <p:cNvPr id="5"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
        <p:nvSpPr>
          <p:cNvPr id="6" name="Marcador de contenido 5"/>
          <p:cNvSpPr>
            <a:spLocks noGrp="1"/>
          </p:cNvSpPr>
          <p:nvPr>
            <p:ph sz="quarter" idx="4"/>
          </p:nvPr>
        </p:nvSpPr>
        <p:spPr>
          <a:xfrm>
            <a:off x="6193372" y="2368557"/>
            <a:ext cx="5389033" cy="4244894"/>
          </a:xfrm>
          <a:ln>
            <a:solidFill>
              <a:schemeClr val="tx2"/>
            </a:solidFill>
          </a:ln>
        </p:spPr>
        <p:txBody>
          <a:bodyPr>
            <a:normAutofit fontScale="92500"/>
          </a:bodyPr>
          <a:lstStyle/>
          <a:p>
            <a:r>
              <a:rPr lang="es-ES" dirty="0" smtClean="0"/>
              <a:t>Recuperar en el COOTAD los artículos que se derogaron en la LOOGTUS.</a:t>
            </a:r>
          </a:p>
          <a:p>
            <a:r>
              <a:rPr lang="es-ES" dirty="0" smtClean="0"/>
              <a:t>Aclarar la especificidad del ordenamiento territorial provincial y parroquial</a:t>
            </a:r>
          </a:p>
          <a:p>
            <a:r>
              <a:rPr lang="es-ES" dirty="0" smtClean="0"/>
              <a:t>Poner límites claros a la facultad sancionatoria de la Superintendencia</a:t>
            </a:r>
          </a:p>
          <a:p>
            <a:r>
              <a:rPr lang="es-ES" dirty="0" smtClean="0"/>
              <a:t>Generar herramientas para superar las brechas territoriales</a:t>
            </a:r>
          </a:p>
          <a:p>
            <a:r>
              <a:rPr lang="es-ES" dirty="0" smtClean="0"/>
              <a:t>Entender el ordenamiento como “gestión de relaciones” (construcción social del hábitat) y no sólo como uso de suelo</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S" dirty="0" smtClean="0"/>
              <a:t>Es necesario asegurar la autonomía administrativa de los GAD</a:t>
            </a:r>
            <a:endParaRPr lang="es-ES" dirty="0"/>
          </a:p>
        </p:txBody>
      </p:sp>
      <p:sp>
        <p:nvSpPr>
          <p:cNvPr id="3"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4" name="Marcador de contenido 3"/>
          <p:cNvSpPr>
            <a:spLocks noGrp="1"/>
          </p:cNvSpPr>
          <p:nvPr>
            <p:ph sz="half" idx="2"/>
          </p:nvPr>
        </p:nvSpPr>
        <p:spPr>
          <a:xfrm>
            <a:off x="609600" y="2368557"/>
            <a:ext cx="5386917" cy="4276793"/>
          </a:xfrm>
          <a:ln>
            <a:solidFill>
              <a:schemeClr val="tx2"/>
            </a:solidFill>
          </a:ln>
        </p:spPr>
        <p:txBody>
          <a:bodyPr>
            <a:normAutofit/>
          </a:bodyPr>
          <a:lstStyle/>
          <a:p>
            <a:r>
              <a:rPr lang="es-ES" dirty="0" smtClean="0"/>
              <a:t>El reglamento a la ley de LOSEP amplía las facultades del Ministerio de Relaciones Laborales, respecto al funcionamiento de los sistemas de talento humano en los </a:t>
            </a:r>
            <a:r>
              <a:rPr lang="es-ES" dirty="0" err="1" smtClean="0"/>
              <a:t>GADs</a:t>
            </a:r>
            <a:r>
              <a:rPr lang="es-ES" dirty="0" smtClean="0"/>
              <a:t>, entre otros temas respecto a:</a:t>
            </a:r>
          </a:p>
          <a:p>
            <a:pPr lvl="1"/>
            <a:r>
              <a:rPr lang="es-ES" dirty="0" smtClean="0"/>
              <a:t>Los sistemas de selección de personal</a:t>
            </a:r>
          </a:p>
          <a:p>
            <a:pPr lvl="1"/>
            <a:r>
              <a:rPr lang="es-ES" dirty="0" smtClean="0"/>
              <a:t>La definición de carrera y grupos ocupacionales.</a:t>
            </a:r>
          </a:p>
          <a:p>
            <a:pPr lvl="1"/>
            <a:r>
              <a:rPr lang="es-ES" dirty="0" smtClean="0"/>
              <a:t>Las escalas remunerativas.</a:t>
            </a:r>
          </a:p>
          <a:p>
            <a:pPr lvl="1"/>
            <a:r>
              <a:rPr lang="es-ES" dirty="0" smtClean="0"/>
              <a:t>La información del sistema.</a:t>
            </a:r>
          </a:p>
          <a:p>
            <a:pPr lvl="1"/>
            <a:endParaRPr lang="es-ES" dirty="0" smtClean="0"/>
          </a:p>
        </p:txBody>
      </p:sp>
      <p:sp>
        <p:nvSpPr>
          <p:cNvPr id="5"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
        <p:nvSpPr>
          <p:cNvPr id="6" name="Marcador de contenido 5"/>
          <p:cNvSpPr>
            <a:spLocks noGrp="1"/>
          </p:cNvSpPr>
          <p:nvPr>
            <p:ph sz="quarter" idx="4"/>
          </p:nvPr>
        </p:nvSpPr>
        <p:spPr>
          <a:xfrm>
            <a:off x="6193372" y="2368556"/>
            <a:ext cx="5389033" cy="4276793"/>
          </a:xfrm>
          <a:ln>
            <a:solidFill>
              <a:schemeClr val="tx2"/>
            </a:solidFill>
          </a:ln>
        </p:spPr>
        <p:txBody>
          <a:bodyPr>
            <a:normAutofit lnSpcReduction="10000"/>
          </a:bodyPr>
          <a:lstStyle/>
          <a:p>
            <a:r>
              <a:rPr lang="es-ES" dirty="0" smtClean="0"/>
              <a:t>Reforzar en el artículo 5 del COOTAD la autonomía administrativa de los GAD, señalando la capacidad de las entidades que integran el régimen autónomo descentralizado para definir esas temáticas.</a:t>
            </a:r>
          </a:p>
          <a:p>
            <a:r>
              <a:rPr lang="es-ES" dirty="0" smtClean="0"/>
              <a:t>Establecer que las asociaciones de los gobiernos autónomos integran el “régimen autónomo descentralizado”.</a:t>
            </a:r>
          </a:p>
          <a:p>
            <a:r>
              <a:rPr lang="es-ES" dirty="0" smtClean="0"/>
              <a:t>Promover un sistema de información propio de los GAD para el talento humano</a:t>
            </a:r>
            <a:endParaRPr lang="es-ES" dirty="0"/>
          </a:p>
        </p:txBody>
      </p:sp>
    </p:spTree>
    <p:extLst>
      <p:ext uri="{BB962C8B-B14F-4D97-AF65-F5344CB8AC3E}">
        <p14:creationId xmlns:p14="http://schemas.microsoft.com/office/powerpoint/2010/main" val="2090799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S" dirty="0" smtClean="0"/>
              <a:t>El esquema de transferencia del IVA ha limitado la liquidez de los GAD</a:t>
            </a:r>
            <a:endParaRPr lang="es-ES" dirty="0"/>
          </a:p>
        </p:txBody>
      </p:sp>
      <p:sp>
        <p:nvSpPr>
          <p:cNvPr id="3"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4" name="Marcador de contenido 3"/>
          <p:cNvSpPr>
            <a:spLocks noGrp="1"/>
          </p:cNvSpPr>
          <p:nvPr>
            <p:ph sz="half" idx="2"/>
          </p:nvPr>
        </p:nvSpPr>
        <p:spPr>
          <a:xfrm>
            <a:off x="609600" y="2368557"/>
            <a:ext cx="5386917" cy="4276793"/>
          </a:xfrm>
          <a:ln>
            <a:solidFill>
              <a:schemeClr val="tx2"/>
            </a:solidFill>
          </a:ln>
        </p:spPr>
        <p:txBody>
          <a:bodyPr>
            <a:normAutofit/>
          </a:bodyPr>
          <a:lstStyle/>
          <a:p>
            <a:r>
              <a:rPr lang="es-ES" dirty="0" smtClean="0"/>
              <a:t>Se establece la devolución a los GAD del dinero retenido del IVA, luego de informe del SRI, por parte del Ministerio de Finanzas.</a:t>
            </a:r>
          </a:p>
          <a:p>
            <a:r>
              <a:rPr lang="es-ES" dirty="0" smtClean="0"/>
              <a:t>Este mecanismo ha incrementado el monto adeudado por el Gobierno Central a los GADs.</a:t>
            </a:r>
          </a:p>
          <a:p>
            <a:pPr marL="0" indent="0">
              <a:buNone/>
            </a:pPr>
            <a:endParaRPr lang="es-ES" dirty="0" smtClean="0"/>
          </a:p>
        </p:txBody>
      </p:sp>
      <p:sp>
        <p:nvSpPr>
          <p:cNvPr id="5"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 (alternativas)</a:t>
            </a:r>
            <a:endParaRPr lang="es-ES" dirty="0"/>
          </a:p>
        </p:txBody>
      </p:sp>
      <p:sp>
        <p:nvSpPr>
          <p:cNvPr id="6" name="Marcador de contenido 5"/>
          <p:cNvSpPr>
            <a:spLocks noGrp="1"/>
          </p:cNvSpPr>
          <p:nvPr>
            <p:ph sz="quarter" idx="4"/>
          </p:nvPr>
        </p:nvSpPr>
        <p:spPr>
          <a:xfrm>
            <a:off x="6193372" y="2368556"/>
            <a:ext cx="5389033" cy="4276793"/>
          </a:xfrm>
          <a:ln>
            <a:solidFill>
              <a:schemeClr val="tx2"/>
            </a:solidFill>
          </a:ln>
        </p:spPr>
        <p:txBody>
          <a:bodyPr>
            <a:normAutofit fontScale="92500"/>
          </a:bodyPr>
          <a:lstStyle/>
          <a:p>
            <a:r>
              <a:rPr lang="es-ES" dirty="0" smtClean="0"/>
              <a:t>Fortalecer en el artículo 6 del COOTAD la autonomía financiera, de manera que se entienda como violación a esa autonomía la demora en la entrega de recursos que pertenecen a los GAD (incluido la devolución de IVA)</a:t>
            </a:r>
          </a:p>
          <a:p>
            <a:r>
              <a:rPr lang="es-ES" dirty="0" smtClean="0"/>
              <a:t>Establecer para los GAD (y universidades, que tienen el mismo problema), IVA cero; </a:t>
            </a:r>
            <a:r>
              <a:rPr lang="es-ES" dirty="0" err="1" smtClean="0"/>
              <a:t>ó</a:t>
            </a:r>
            <a:r>
              <a:rPr lang="es-ES" dirty="0" smtClean="0"/>
              <a:t> alternativamente</a:t>
            </a:r>
          </a:p>
          <a:p>
            <a:r>
              <a:rPr lang="es-ES" dirty="0" smtClean="0"/>
              <a:t>Establecer un mecanismo de información que no implique transferencia de recursos.</a:t>
            </a:r>
          </a:p>
        </p:txBody>
      </p:sp>
    </p:spTree>
    <p:extLst>
      <p:ext uri="{BB962C8B-B14F-4D97-AF65-F5344CB8AC3E}">
        <p14:creationId xmlns:p14="http://schemas.microsoft.com/office/powerpoint/2010/main" val="2869829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115</TotalTime>
  <Words>458</Words>
  <Application>Microsoft Office PowerPoint</Application>
  <PresentationFormat>Panorámica</PresentationFormat>
  <Paragraphs>44</Paragraphs>
  <Slides>4</Slides>
  <Notes>3</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4</vt:i4>
      </vt:variant>
    </vt:vector>
  </HeadingPairs>
  <TitlesOfParts>
    <vt:vector size="9" baseType="lpstr">
      <vt:lpstr>Arial</vt:lpstr>
      <vt:lpstr>Calibri</vt:lpstr>
      <vt:lpstr>Calibri Light</vt:lpstr>
      <vt:lpstr>Tema de Office</vt:lpstr>
      <vt:lpstr>Diseño personalizado</vt:lpstr>
      <vt:lpstr>Aportes a la discusión de las reformas del COOTAD</vt:lpstr>
      <vt:lpstr>La derogatoria de la LOOTUGS afecta al ordenamiento territorial</vt:lpstr>
      <vt:lpstr>Es necesario asegurar la autonomía administrativa de los GAD</vt:lpstr>
      <vt:lpstr>El esquema de transferencia del IVA ha limitado la liquidez de los GAD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Andres Alberto Zambrano Espinoza</cp:lastModifiedBy>
  <cp:revision>15</cp:revision>
  <cp:lastPrinted>2016-04-06T20:27:27Z</cp:lastPrinted>
  <dcterms:created xsi:type="dcterms:W3CDTF">2017-07-20T22:35:52Z</dcterms:created>
  <dcterms:modified xsi:type="dcterms:W3CDTF">2018-11-07T19:45:39Z</dcterms:modified>
</cp:coreProperties>
</file>