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5" r:id="rId5"/>
  </p:sldMasterIdLst>
  <p:notesMasterIdLst>
    <p:notesMasterId r:id="rId12"/>
  </p:notesMasterIdLst>
  <p:sldIdLst>
    <p:sldId id="259" r:id="rId6"/>
    <p:sldId id="262" r:id="rId7"/>
    <p:sldId id="263" r:id="rId8"/>
    <p:sldId id="264" r:id="rId9"/>
    <p:sldId id="265" r:id="rId10"/>
    <p:sldId id="266" r:id="rId1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51916" autoAdjust="0"/>
  </p:normalViewPr>
  <p:slideViewPr>
    <p:cSldViewPr snapToGrid="0">
      <p:cViewPr varScale="1">
        <p:scale>
          <a:sx n="67" d="100"/>
          <a:sy n="67" d="100"/>
        </p:scale>
        <p:origin x="10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9CCEEB-9493-4CE0-8D2C-3A72095BFDEA}" type="doc">
      <dgm:prSet loTypeId="urn:microsoft.com/office/officeart/2005/8/layout/vList3" loCatId="picture" qsTypeId="urn:microsoft.com/office/officeart/2005/8/quickstyle/simple1" qsCatId="simple" csTypeId="urn:microsoft.com/office/officeart/2005/8/colors/accent1_2" csCatId="accent1" phldr="1"/>
      <dgm:spPr/>
    </dgm:pt>
    <dgm:pt modelId="{F9E4D61B-8DA7-415F-8ED7-E8F6D64D748C}">
      <dgm:prSet phldrT="[Texto]"/>
      <dgm:spPr/>
      <dgm:t>
        <a:bodyPr/>
        <a:lstStyle/>
        <a:p>
          <a:r>
            <a:rPr lang="es-EC" dirty="0"/>
            <a:t>La As. Vega propone reformar los artículos 3 (principios), 41 (funciones de los GAD provinciales, 219 (inversión social)  y 249 (presupuesto para atención prioritaria).</a:t>
          </a:r>
        </a:p>
      </dgm:t>
    </dgm:pt>
    <dgm:pt modelId="{02AAABB7-0E04-461E-84A1-7107F7CF29B6}" type="parTrans" cxnId="{1427CC5F-44C8-4637-86EF-1C9F6DC23A2F}">
      <dgm:prSet/>
      <dgm:spPr/>
      <dgm:t>
        <a:bodyPr/>
        <a:lstStyle/>
        <a:p>
          <a:endParaRPr lang="es-EC"/>
        </a:p>
      </dgm:t>
    </dgm:pt>
    <dgm:pt modelId="{E650FA73-CE8D-493C-B1B0-B3876F921CF5}" type="sibTrans" cxnId="{1427CC5F-44C8-4637-86EF-1C9F6DC23A2F}">
      <dgm:prSet/>
      <dgm:spPr/>
      <dgm:t>
        <a:bodyPr/>
        <a:lstStyle/>
        <a:p>
          <a:endParaRPr lang="es-EC"/>
        </a:p>
      </dgm:t>
    </dgm:pt>
    <dgm:pt modelId="{2308518D-7073-4732-9212-B44FF6556FF0}">
      <dgm:prSet phldrT="[Texto]"/>
      <dgm:spPr/>
      <dgm:t>
        <a:bodyPr/>
        <a:lstStyle/>
        <a:p>
          <a:r>
            <a:rPr lang="es-EC" dirty="0"/>
            <a:t>a) Principios. Son mandatos de optimización, como esta redactado hace que su concepto cambie.</a:t>
          </a:r>
        </a:p>
      </dgm:t>
    </dgm:pt>
    <dgm:pt modelId="{DB0DBAF5-9C87-480D-A513-C2B1DDF7DCDC}" type="parTrans" cxnId="{3EEDA61A-FF87-4247-A69F-F81724BF84EC}">
      <dgm:prSet/>
      <dgm:spPr/>
      <dgm:t>
        <a:bodyPr/>
        <a:lstStyle/>
        <a:p>
          <a:endParaRPr lang="es-EC"/>
        </a:p>
      </dgm:t>
    </dgm:pt>
    <dgm:pt modelId="{962E6D3B-2454-48C5-95F1-45D799EAF8E4}" type="sibTrans" cxnId="{3EEDA61A-FF87-4247-A69F-F81724BF84EC}">
      <dgm:prSet/>
      <dgm:spPr/>
      <dgm:t>
        <a:bodyPr/>
        <a:lstStyle/>
        <a:p>
          <a:endParaRPr lang="es-EC"/>
        </a:p>
      </dgm:t>
    </dgm:pt>
    <dgm:pt modelId="{A0353678-E417-44AF-892A-84A50970CB05}">
      <dgm:prSet phldrT="[Texto]"/>
      <dgm:spPr/>
      <dgm:t>
        <a:bodyPr/>
        <a:lstStyle/>
        <a:p>
          <a:r>
            <a:rPr lang="es-EC" dirty="0"/>
            <a:t>b. Funciones de los GAD.</a:t>
          </a:r>
        </a:p>
        <a:p>
          <a:r>
            <a:rPr lang="es-EC" dirty="0"/>
            <a:t>Si bien la reforma es loable, ya se encuentra esgrimido en el Art. 41 .g del COOTAD. </a:t>
          </a:r>
        </a:p>
      </dgm:t>
    </dgm:pt>
    <dgm:pt modelId="{66826E43-6C98-41D2-9484-E88785603AC5}" type="parTrans" cxnId="{D960D81C-F295-47BD-BAA2-A6C50FC0DF05}">
      <dgm:prSet/>
      <dgm:spPr/>
      <dgm:t>
        <a:bodyPr/>
        <a:lstStyle/>
        <a:p>
          <a:endParaRPr lang="es-EC"/>
        </a:p>
      </dgm:t>
    </dgm:pt>
    <dgm:pt modelId="{9DEF2CC7-E6D4-4FAF-B733-DE10A32F1FA9}" type="sibTrans" cxnId="{D960D81C-F295-47BD-BAA2-A6C50FC0DF05}">
      <dgm:prSet/>
      <dgm:spPr/>
      <dgm:t>
        <a:bodyPr/>
        <a:lstStyle/>
        <a:p>
          <a:endParaRPr lang="es-EC"/>
        </a:p>
      </dgm:t>
    </dgm:pt>
    <dgm:pt modelId="{4632B4CF-1DA2-4535-BB12-A029E5DB5D0D}" type="pres">
      <dgm:prSet presAssocID="{E69CCEEB-9493-4CE0-8D2C-3A72095BFDEA}" presName="linearFlow" presStyleCnt="0">
        <dgm:presLayoutVars>
          <dgm:dir/>
          <dgm:resizeHandles val="exact"/>
        </dgm:presLayoutVars>
      </dgm:prSet>
      <dgm:spPr/>
    </dgm:pt>
    <dgm:pt modelId="{5B9754B7-FA84-428B-9E09-31A2F200C120}" type="pres">
      <dgm:prSet presAssocID="{F9E4D61B-8DA7-415F-8ED7-E8F6D64D748C}" presName="composite" presStyleCnt="0"/>
      <dgm:spPr/>
    </dgm:pt>
    <dgm:pt modelId="{B41C725A-85AF-48B1-9921-049A0AB88C66}" type="pres">
      <dgm:prSet presAssocID="{F9E4D61B-8DA7-415F-8ED7-E8F6D64D748C}"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rfil de mujer con relleno sólido"/>
        </a:ext>
      </dgm:extLst>
    </dgm:pt>
    <dgm:pt modelId="{DA8E3DF2-6527-45A3-B4FE-F3E40DFCA55E}" type="pres">
      <dgm:prSet presAssocID="{F9E4D61B-8DA7-415F-8ED7-E8F6D64D748C}" presName="txShp" presStyleLbl="node1" presStyleIdx="0" presStyleCnt="3" custLinFactNeighborX="-30" custLinFactNeighborY="-168">
        <dgm:presLayoutVars>
          <dgm:bulletEnabled val="1"/>
        </dgm:presLayoutVars>
      </dgm:prSet>
      <dgm:spPr/>
    </dgm:pt>
    <dgm:pt modelId="{172E9649-E3A4-41BC-91E8-BA4D5EE5815B}" type="pres">
      <dgm:prSet presAssocID="{E650FA73-CE8D-493C-B1B0-B3876F921CF5}" presName="spacing" presStyleCnt="0"/>
      <dgm:spPr/>
    </dgm:pt>
    <dgm:pt modelId="{1E9747DB-6664-4A60-AE83-ABA403EA93AB}" type="pres">
      <dgm:prSet presAssocID="{2308518D-7073-4732-9212-B44FF6556FF0}" presName="composite" presStyleCnt="0"/>
      <dgm:spPr/>
    </dgm:pt>
    <dgm:pt modelId="{83C4416A-0A74-4864-8A46-EA319A0D18CD}" type="pres">
      <dgm:prSet presAssocID="{2308518D-7073-4732-9212-B44FF6556FF0}"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nco con relleno sólido"/>
        </a:ext>
      </dgm:extLst>
    </dgm:pt>
    <dgm:pt modelId="{31B1E43E-6DB0-4266-B00E-133BBC1EE9E5}" type="pres">
      <dgm:prSet presAssocID="{2308518D-7073-4732-9212-B44FF6556FF0}" presName="txShp" presStyleLbl="node1" presStyleIdx="1" presStyleCnt="3">
        <dgm:presLayoutVars>
          <dgm:bulletEnabled val="1"/>
        </dgm:presLayoutVars>
      </dgm:prSet>
      <dgm:spPr/>
    </dgm:pt>
    <dgm:pt modelId="{CB370FB4-1534-4EFD-BCA0-CB023E3C8C4A}" type="pres">
      <dgm:prSet presAssocID="{962E6D3B-2454-48C5-95F1-45D799EAF8E4}" presName="spacing" presStyleCnt="0"/>
      <dgm:spPr/>
    </dgm:pt>
    <dgm:pt modelId="{496FCEE0-7107-4C39-98D3-0000B79ABB46}" type="pres">
      <dgm:prSet presAssocID="{A0353678-E417-44AF-892A-84A50970CB05}" presName="composite" presStyleCnt="0"/>
      <dgm:spPr/>
    </dgm:pt>
    <dgm:pt modelId="{0A1A9921-8642-41D1-AF3D-136E376B986C}" type="pres">
      <dgm:prSet presAssocID="{A0353678-E417-44AF-892A-84A50970CB05}"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Escudo con relleno sólido"/>
        </a:ext>
      </dgm:extLst>
    </dgm:pt>
    <dgm:pt modelId="{9908BC31-0FDF-4C35-8E85-6B4EB0814A22}" type="pres">
      <dgm:prSet presAssocID="{A0353678-E417-44AF-892A-84A50970CB05}" presName="txShp" presStyleLbl="node1" presStyleIdx="2" presStyleCnt="3">
        <dgm:presLayoutVars>
          <dgm:bulletEnabled val="1"/>
        </dgm:presLayoutVars>
      </dgm:prSet>
      <dgm:spPr/>
    </dgm:pt>
  </dgm:ptLst>
  <dgm:cxnLst>
    <dgm:cxn modelId="{D4AF1A00-9393-4EFE-A3B1-68D4F79FFBCF}" type="presOf" srcId="{E69CCEEB-9493-4CE0-8D2C-3A72095BFDEA}" destId="{4632B4CF-1DA2-4535-BB12-A029E5DB5D0D}" srcOrd="0" destOrd="0" presId="urn:microsoft.com/office/officeart/2005/8/layout/vList3"/>
    <dgm:cxn modelId="{3EEDA61A-FF87-4247-A69F-F81724BF84EC}" srcId="{E69CCEEB-9493-4CE0-8D2C-3A72095BFDEA}" destId="{2308518D-7073-4732-9212-B44FF6556FF0}" srcOrd="1" destOrd="0" parTransId="{DB0DBAF5-9C87-480D-A513-C2B1DDF7DCDC}" sibTransId="{962E6D3B-2454-48C5-95F1-45D799EAF8E4}"/>
    <dgm:cxn modelId="{D960D81C-F295-47BD-BAA2-A6C50FC0DF05}" srcId="{E69CCEEB-9493-4CE0-8D2C-3A72095BFDEA}" destId="{A0353678-E417-44AF-892A-84A50970CB05}" srcOrd="2" destOrd="0" parTransId="{66826E43-6C98-41D2-9484-E88785603AC5}" sibTransId="{9DEF2CC7-E6D4-4FAF-B733-DE10A32F1FA9}"/>
    <dgm:cxn modelId="{DC27F22B-89AC-46A2-82DA-CC458095B3A1}" type="presOf" srcId="{F9E4D61B-8DA7-415F-8ED7-E8F6D64D748C}" destId="{DA8E3DF2-6527-45A3-B4FE-F3E40DFCA55E}" srcOrd="0" destOrd="0" presId="urn:microsoft.com/office/officeart/2005/8/layout/vList3"/>
    <dgm:cxn modelId="{1427CC5F-44C8-4637-86EF-1C9F6DC23A2F}" srcId="{E69CCEEB-9493-4CE0-8D2C-3A72095BFDEA}" destId="{F9E4D61B-8DA7-415F-8ED7-E8F6D64D748C}" srcOrd="0" destOrd="0" parTransId="{02AAABB7-0E04-461E-84A1-7107F7CF29B6}" sibTransId="{E650FA73-CE8D-493C-B1B0-B3876F921CF5}"/>
    <dgm:cxn modelId="{392D0045-95F2-44B1-AA1A-7B0C1E26F99C}" type="presOf" srcId="{2308518D-7073-4732-9212-B44FF6556FF0}" destId="{31B1E43E-6DB0-4266-B00E-133BBC1EE9E5}" srcOrd="0" destOrd="0" presId="urn:microsoft.com/office/officeart/2005/8/layout/vList3"/>
    <dgm:cxn modelId="{BD90CE84-68A5-476D-8F36-DAA00AE41C96}" type="presOf" srcId="{A0353678-E417-44AF-892A-84A50970CB05}" destId="{9908BC31-0FDF-4C35-8E85-6B4EB0814A22}" srcOrd="0" destOrd="0" presId="urn:microsoft.com/office/officeart/2005/8/layout/vList3"/>
    <dgm:cxn modelId="{63DA83F7-3EB3-42D4-B1FC-6D613DEC77DF}" type="presParOf" srcId="{4632B4CF-1DA2-4535-BB12-A029E5DB5D0D}" destId="{5B9754B7-FA84-428B-9E09-31A2F200C120}" srcOrd="0" destOrd="0" presId="urn:microsoft.com/office/officeart/2005/8/layout/vList3"/>
    <dgm:cxn modelId="{5EB7181C-6748-4902-A197-BBE58348026B}" type="presParOf" srcId="{5B9754B7-FA84-428B-9E09-31A2F200C120}" destId="{B41C725A-85AF-48B1-9921-049A0AB88C66}" srcOrd="0" destOrd="0" presId="urn:microsoft.com/office/officeart/2005/8/layout/vList3"/>
    <dgm:cxn modelId="{5111840E-0E4A-4AB1-AA43-9B91D670DC72}" type="presParOf" srcId="{5B9754B7-FA84-428B-9E09-31A2F200C120}" destId="{DA8E3DF2-6527-45A3-B4FE-F3E40DFCA55E}" srcOrd="1" destOrd="0" presId="urn:microsoft.com/office/officeart/2005/8/layout/vList3"/>
    <dgm:cxn modelId="{7CCFFDA5-FAB6-4664-8D41-944EAC4A521A}" type="presParOf" srcId="{4632B4CF-1DA2-4535-BB12-A029E5DB5D0D}" destId="{172E9649-E3A4-41BC-91E8-BA4D5EE5815B}" srcOrd="1" destOrd="0" presId="urn:microsoft.com/office/officeart/2005/8/layout/vList3"/>
    <dgm:cxn modelId="{60662192-DE16-452F-9C14-040D5690FC90}" type="presParOf" srcId="{4632B4CF-1DA2-4535-BB12-A029E5DB5D0D}" destId="{1E9747DB-6664-4A60-AE83-ABA403EA93AB}" srcOrd="2" destOrd="0" presId="urn:microsoft.com/office/officeart/2005/8/layout/vList3"/>
    <dgm:cxn modelId="{886DB44F-A580-4BDF-BC77-A4D4DDD926EB}" type="presParOf" srcId="{1E9747DB-6664-4A60-AE83-ABA403EA93AB}" destId="{83C4416A-0A74-4864-8A46-EA319A0D18CD}" srcOrd="0" destOrd="0" presId="urn:microsoft.com/office/officeart/2005/8/layout/vList3"/>
    <dgm:cxn modelId="{57A051A3-2D31-4FA8-BA12-C0A41853EBEF}" type="presParOf" srcId="{1E9747DB-6664-4A60-AE83-ABA403EA93AB}" destId="{31B1E43E-6DB0-4266-B00E-133BBC1EE9E5}" srcOrd="1" destOrd="0" presId="urn:microsoft.com/office/officeart/2005/8/layout/vList3"/>
    <dgm:cxn modelId="{2E8EDE31-150D-4C29-9C80-245E5F0A770B}" type="presParOf" srcId="{4632B4CF-1DA2-4535-BB12-A029E5DB5D0D}" destId="{CB370FB4-1534-4EFD-BCA0-CB023E3C8C4A}" srcOrd="3" destOrd="0" presId="urn:microsoft.com/office/officeart/2005/8/layout/vList3"/>
    <dgm:cxn modelId="{C9307204-3562-4221-A6F7-99B67A836EFA}" type="presParOf" srcId="{4632B4CF-1DA2-4535-BB12-A029E5DB5D0D}" destId="{496FCEE0-7107-4C39-98D3-0000B79ABB46}" srcOrd="4" destOrd="0" presId="urn:microsoft.com/office/officeart/2005/8/layout/vList3"/>
    <dgm:cxn modelId="{7AAC40E4-8F30-4FB4-B400-6A9342A34F32}" type="presParOf" srcId="{496FCEE0-7107-4C39-98D3-0000B79ABB46}" destId="{0A1A9921-8642-41D1-AF3D-136E376B986C}" srcOrd="0" destOrd="0" presId="urn:microsoft.com/office/officeart/2005/8/layout/vList3"/>
    <dgm:cxn modelId="{A2A99407-C623-49BE-AB8E-D3E586C82B11}" type="presParOf" srcId="{496FCEE0-7107-4C39-98D3-0000B79ABB46}" destId="{9908BC31-0FDF-4C35-8E85-6B4EB0814A2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9CCEEB-9493-4CE0-8D2C-3A72095BFDEA}" type="doc">
      <dgm:prSet loTypeId="urn:microsoft.com/office/officeart/2005/8/layout/vList3" loCatId="picture" qsTypeId="urn:microsoft.com/office/officeart/2005/8/quickstyle/simple1" qsCatId="simple" csTypeId="urn:microsoft.com/office/officeart/2005/8/colors/accent1_2" csCatId="accent1" phldr="1"/>
      <dgm:spPr/>
    </dgm:pt>
    <dgm:pt modelId="{F9E4D61B-8DA7-415F-8ED7-E8F6D64D748C}">
      <dgm:prSet phldrT="[Texto]"/>
      <dgm:spPr/>
      <dgm:t>
        <a:bodyPr/>
        <a:lstStyle/>
        <a:p>
          <a:r>
            <a:rPr lang="es-EC" dirty="0"/>
            <a:t>c. Inversión social.</a:t>
          </a:r>
        </a:p>
        <a:p>
          <a:r>
            <a:rPr lang="es-EC" dirty="0"/>
            <a:t>El Ecuador es un país diverso, en el proyecto se obliga a otorgar  a un grupo en especial. El destino de ese presupuesto debe ser decidido por cada Consejo Provincial en atención a la autonomía. </a:t>
          </a:r>
        </a:p>
        <a:p>
          <a:endParaRPr lang="es-EC" dirty="0"/>
        </a:p>
      </dgm:t>
    </dgm:pt>
    <dgm:pt modelId="{02AAABB7-0E04-461E-84A1-7107F7CF29B6}" type="parTrans" cxnId="{1427CC5F-44C8-4637-86EF-1C9F6DC23A2F}">
      <dgm:prSet/>
      <dgm:spPr/>
      <dgm:t>
        <a:bodyPr/>
        <a:lstStyle/>
        <a:p>
          <a:endParaRPr lang="es-EC"/>
        </a:p>
      </dgm:t>
    </dgm:pt>
    <dgm:pt modelId="{E650FA73-CE8D-493C-B1B0-B3876F921CF5}" type="sibTrans" cxnId="{1427CC5F-44C8-4637-86EF-1C9F6DC23A2F}">
      <dgm:prSet/>
      <dgm:spPr/>
      <dgm:t>
        <a:bodyPr/>
        <a:lstStyle/>
        <a:p>
          <a:endParaRPr lang="es-EC"/>
        </a:p>
      </dgm:t>
    </dgm:pt>
    <dgm:pt modelId="{0C398619-3B7C-4827-B288-C60CE203C60C}">
      <dgm:prSet/>
      <dgm:spPr/>
      <dgm:t>
        <a:bodyPr/>
        <a:lstStyle/>
        <a:p>
          <a:pPr>
            <a:buFont typeface="+mj-lt"/>
            <a:buAutoNum type="arabicPeriod"/>
          </a:pPr>
          <a:r>
            <a:rPr lang="es-EC"/>
            <a:t>No se entiende bien la redacción del Art. 249.1 en el que se destina un 3% al presupuesto de grupos vulnerables, este será adicional al 10% que ya está establecido en la norma o de aquel 10% deberá quitársele el 3% para la erradicación de violencia contra las mujeres.</a:t>
          </a:r>
        </a:p>
      </dgm:t>
    </dgm:pt>
    <dgm:pt modelId="{4EEAD627-651B-4744-9BFB-19DC9F9C1039}" type="parTrans" cxnId="{010CB2C5-7B4B-47EE-BF85-F3DBC0FEC803}">
      <dgm:prSet/>
      <dgm:spPr/>
      <dgm:t>
        <a:bodyPr/>
        <a:lstStyle/>
        <a:p>
          <a:endParaRPr lang="es-EC"/>
        </a:p>
      </dgm:t>
    </dgm:pt>
    <dgm:pt modelId="{32906096-9310-499A-AC3C-668528A22C0E}" type="sibTrans" cxnId="{010CB2C5-7B4B-47EE-BF85-F3DBC0FEC803}">
      <dgm:prSet/>
      <dgm:spPr/>
      <dgm:t>
        <a:bodyPr/>
        <a:lstStyle/>
        <a:p>
          <a:endParaRPr lang="es-EC"/>
        </a:p>
      </dgm:t>
    </dgm:pt>
    <dgm:pt modelId="{4632B4CF-1DA2-4535-BB12-A029E5DB5D0D}" type="pres">
      <dgm:prSet presAssocID="{E69CCEEB-9493-4CE0-8D2C-3A72095BFDEA}" presName="linearFlow" presStyleCnt="0">
        <dgm:presLayoutVars>
          <dgm:dir/>
          <dgm:resizeHandles val="exact"/>
        </dgm:presLayoutVars>
      </dgm:prSet>
      <dgm:spPr/>
    </dgm:pt>
    <dgm:pt modelId="{5B9754B7-FA84-428B-9E09-31A2F200C120}" type="pres">
      <dgm:prSet presAssocID="{F9E4D61B-8DA7-415F-8ED7-E8F6D64D748C}" presName="composite" presStyleCnt="0"/>
      <dgm:spPr/>
    </dgm:pt>
    <dgm:pt modelId="{B41C725A-85AF-48B1-9921-049A0AB88C66}" type="pres">
      <dgm:prSet presAssocID="{F9E4D61B-8DA7-415F-8ED7-E8F6D64D748C}" presName="imgShp"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illa de ruedas con relleno sólido"/>
        </a:ext>
      </dgm:extLst>
    </dgm:pt>
    <dgm:pt modelId="{DA8E3DF2-6527-45A3-B4FE-F3E40DFCA55E}" type="pres">
      <dgm:prSet presAssocID="{F9E4D61B-8DA7-415F-8ED7-E8F6D64D748C}" presName="txShp" presStyleLbl="node1" presStyleIdx="0" presStyleCnt="2" custLinFactNeighborX="-30" custLinFactNeighborY="-168">
        <dgm:presLayoutVars>
          <dgm:bulletEnabled val="1"/>
        </dgm:presLayoutVars>
      </dgm:prSet>
      <dgm:spPr/>
    </dgm:pt>
    <dgm:pt modelId="{172E9649-E3A4-41BC-91E8-BA4D5EE5815B}" type="pres">
      <dgm:prSet presAssocID="{E650FA73-CE8D-493C-B1B0-B3876F921CF5}" presName="spacing" presStyleCnt="0"/>
      <dgm:spPr/>
    </dgm:pt>
    <dgm:pt modelId="{D35111CF-D4F7-4B5F-A697-73F96788F2D4}" type="pres">
      <dgm:prSet presAssocID="{0C398619-3B7C-4827-B288-C60CE203C60C}" presName="composite" presStyleCnt="0"/>
      <dgm:spPr/>
    </dgm:pt>
    <dgm:pt modelId="{771AAABE-8D4D-4DDD-A450-466765A34FAC}" type="pres">
      <dgm:prSet presAssocID="{0C398619-3B7C-4827-B288-C60CE203C60C}" presName="imgShp" presStyleLbl="fgImgPlace1" presStyleIdx="1" presStyleCnt="2" custLinFactNeighborX="-1213" custLinFactNeighborY="121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Niños con relleno sólido"/>
        </a:ext>
      </dgm:extLst>
    </dgm:pt>
    <dgm:pt modelId="{A40C4B00-6132-4017-9436-CA3FF2CAD53C}" type="pres">
      <dgm:prSet presAssocID="{0C398619-3B7C-4827-B288-C60CE203C60C}" presName="txShp" presStyleLbl="node1" presStyleIdx="1" presStyleCnt="2">
        <dgm:presLayoutVars>
          <dgm:bulletEnabled val="1"/>
        </dgm:presLayoutVars>
      </dgm:prSet>
      <dgm:spPr/>
    </dgm:pt>
  </dgm:ptLst>
  <dgm:cxnLst>
    <dgm:cxn modelId="{D4AF1A00-9393-4EFE-A3B1-68D4F79FFBCF}" type="presOf" srcId="{E69CCEEB-9493-4CE0-8D2C-3A72095BFDEA}" destId="{4632B4CF-1DA2-4535-BB12-A029E5DB5D0D}" srcOrd="0" destOrd="0" presId="urn:microsoft.com/office/officeart/2005/8/layout/vList3"/>
    <dgm:cxn modelId="{0B1C8508-92E9-44CB-8B76-7E8565D4EA29}" type="presOf" srcId="{0C398619-3B7C-4827-B288-C60CE203C60C}" destId="{A40C4B00-6132-4017-9436-CA3FF2CAD53C}" srcOrd="0" destOrd="0" presId="urn:microsoft.com/office/officeart/2005/8/layout/vList3"/>
    <dgm:cxn modelId="{DC27F22B-89AC-46A2-82DA-CC458095B3A1}" type="presOf" srcId="{F9E4D61B-8DA7-415F-8ED7-E8F6D64D748C}" destId="{DA8E3DF2-6527-45A3-B4FE-F3E40DFCA55E}" srcOrd="0" destOrd="0" presId="urn:microsoft.com/office/officeart/2005/8/layout/vList3"/>
    <dgm:cxn modelId="{1427CC5F-44C8-4637-86EF-1C9F6DC23A2F}" srcId="{E69CCEEB-9493-4CE0-8D2C-3A72095BFDEA}" destId="{F9E4D61B-8DA7-415F-8ED7-E8F6D64D748C}" srcOrd="0" destOrd="0" parTransId="{02AAABB7-0E04-461E-84A1-7107F7CF29B6}" sibTransId="{E650FA73-CE8D-493C-B1B0-B3876F921CF5}"/>
    <dgm:cxn modelId="{010CB2C5-7B4B-47EE-BF85-F3DBC0FEC803}" srcId="{E69CCEEB-9493-4CE0-8D2C-3A72095BFDEA}" destId="{0C398619-3B7C-4827-B288-C60CE203C60C}" srcOrd="1" destOrd="0" parTransId="{4EEAD627-651B-4744-9BFB-19DC9F9C1039}" sibTransId="{32906096-9310-499A-AC3C-668528A22C0E}"/>
    <dgm:cxn modelId="{63DA83F7-3EB3-42D4-B1FC-6D613DEC77DF}" type="presParOf" srcId="{4632B4CF-1DA2-4535-BB12-A029E5DB5D0D}" destId="{5B9754B7-FA84-428B-9E09-31A2F200C120}" srcOrd="0" destOrd="0" presId="urn:microsoft.com/office/officeart/2005/8/layout/vList3"/>
    <dgm:cxn modelId="{5EB7181C-6748-4902-A197-BBE58348026B}" type="presParOf" srcId="{5B9754B7-FA84-428B-9E09-31A2F200C120}" destId="{B41C725A-85AF-48B1-9921-049A0AB88C66}" srcOrd="0" destOrd="0" presId="urn:microsoft.com/office/officeart/2005/8/layout/vList3"/>
    <dgm:cxn modelId="{5111840E-0E4A-4AB1-AA43-9B91D670DC72}" type="presParOf" srcId="{5B9754B7-FA84-428B-9E09-31A2F200C120}" destId="{DA8E3DF2-6527-45A3-B4FE-F3E40DFCA55E}" srcOrd="1" destOrd="0" presId="urn:microsoft.com/office/officeart/2005/8/layout/vList3"/>
    <dgm:cxn modelId="{7CCFFDA5-FAB6-4664-8D41-944EAC4A521A}" type="presParOf" srcId="{4632B4CF-1DA2-4535-BB12-A029E5DB5D0D}" destId="{172E9649-E3A4-41BC-91E8-BA4D5EE5815B}" srcOrd="1" destOrd="0" presId="urn:microsoft.com/office/officeart/2005/8/layout/vList3"/>
    <dgm:cxn modelId="{D820CCD7-C327-4FAC-B91D-5178EC521ACB}" type="presParOf" srcId="{4632B4CF-1DA2-4535-BB12-A029E5DB5D0D}" destId="{D35111CF-D4F7-4B5F-A697-73F96788F2D4}" srcOrd="2" destOrd="0" presId="urn:microsoft.com/office/officeart/2005/8/layout/vList3"/>
    <dgm:cxn modelId="{A823A032-66E7-4E10-B559-F3C131C828D7}" type="presParOf" srcId="{D35111CF-D4F7-4B5F-A697-73F96788F2D4}" destId="{771AAABE-8D4D-4DDD-A450-466765A34FAC}" srcOrd="0" destOrd="0" presId="urn:microsoft.com/office/officeart/2005/8/layout/vList3"/>
    <dgm:cxn modelId="{C879AF71-A839-42E3-9A6E-9EFE2E30DA13}" type="presParOf" srcId="{D35111CF-D4F7-4B5F-A697-73F96788F2D4}" destId="{A40C4B00-6132-4017-9436-CA3FF2CAD53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9CCEEB-9493-4CE0-8D2C-3A72095BFDEA}" type="doc">
      <dgm:prSet loTypeId="urn:microsoft.com/office/officeart/2005/8/layout/vList3" loCatId="picture" qsTypeId="urn:microsoft.com/office/officeart/2005/8/quickstyle/simple1" qsCatId="simple" csTypeId="urn:microsoft.com/office/officeart/2005/8/colors/accent1_2" csCatId="accent1" phldr="1"/>
      <dgm:spPr/>
    </dgm:pt>
    <dgm:pt modelId="{F9E4D61B-8DA7-415F-8ED7-E8F6D64D748C}">
      <dgm:prSet phldrT="[Texto]"/>
      <dgm:spPr/>
      <dgm:t>
        <a:bodyPr/>
        <a:lstStyle/>
        <a:p>
          <a:r>
            <a:rPr lang="es-EC" dirty="0"/>
            <a:t>La</a:t>
          </a:r>
          <a:r>
            <a:rPr lang="es-EC" baseline="0" dirty="0"/>
            <a:t> As. Katiuska Miranda pretende reformar los artículos 3, (principios, integración territorial), 131, (cooperación  internacional), 168, (información presupuestaria), 172 ingresos propios de la gestión, 182 (contribuciones especiales de mejoras) </a:t>
          </a:r>
          <a:endParaRPr lang="es-EC" dirty="0"/>
        </a:p>
      </dgm:t>
    </dgm:pt>
    <dgm:pt modelId="{02AAABB7-0E04-461E-84A1-7107F7CF29B6}" type="parTrans" cxnId="{1427CC5F-44C8-4637-86EF-1C9F6DC23A2F}">
      <dgm:prSet/>
      <dgm:spPr/>
      <dgm:t>
        <a:bodyPr/>
        <a:lstStyle/>
        <a:p>
          <a:endParaRPr lang="es-EC"/>
        </a:p>
      </dgm:t>
    </dgm:pt>
    <dgm:pt modelId="{E650FA73-CE8D-493C-B1B0-B3876F921CF5}" type="sibTrans" cxnId="{1427CC5F-44C8-4637-86EF-1C9F6DC23A2F}">
      <dgm:prSet/>
      <dgm:spPr/>
      <dgm:t>
        <a:bodyPr/>
        <a:lstStyle/>
        <a:p>
          <a:endParaRPr lang="es-EC"/>
        </a:p>
      </dgm:t>
    </dgm:pt>
    <dgm:pt modelId="{2308518D-7073-4732-9212-B44FF6556FF0}">
      <dgm:prSet phldrT="[Texto]"/>
      <dgm:spPr/>
      <dgm:t>
        <a:bodyPr/>
        <a:lstStyle/>
        <a:p>
          <a:r>
            <a:rPr lang="es-EC" dirty="0"/>
            <a:t>a) Principios. No se entiende su finalidad, su concepto, se menciona que los GAD </a:t>
          </a:r>
          <a:r>
            <a:rPr lang="es-EC" b="1" dirty="0"/>
            <a:t>propenderán a facilitar la incorporación física de su territorio con el resto del país; </a:t>
          </a:r>
          <a:r>
            <a:rPr lang="es-EC" dirty="0"/>
            <a:t>quizás que se intenta que a través de la conectividad se reduzcan las brechas territoriales.</a:t>
          </a:r>
        </a:p>
      </dgm:t>
    </dgm:pt>
    <dgm:pt modelId="{DB0DBAF5-9C87-480D-A513-C2B1DDF7DCDC}" type="parTrans" cxnId="{3EEDA61A-FF87-4247-A69F-F81724BF84EC}">
      <dgm:prSet/>
      <dgm:spPr/>
      <dgm:t>
        <a:bodyPr/>
        <a:lstStyle/>
        <a:p>
          <a:endParaRPr lang="es-EC"/>
        </a:p>
      </dgm:t>
    </dgm:pt>
    <dgm:pt modelId="{962E6D3B-2454-48C5-95F1-45D799EAF8E4}" type="sibTrans" cxnId="{3EEDA61A-FF87-4247-A69F-F81724BF84EC}">
      <dgm:prSet/>
      <dgm:spPr/>
      <dgm:t>
        <a:bodyPr/>
        <a:lstStyle/>
        <a:p>
          <a:endParaRPr lang="es-EC"/>
        </a:p>
      </dgm:t>
    </dgm:pt>
    <dgm:pt modelId="{A0353678-E417-44AF-892A-84A50970CB05}">
      <dgm:prSet phldrT="[Texto]"/>
      <dgm:spPr/>
      <dgm:t>
        <a:bodyPr/>
        <a:lstStyle/>
        <a:p>
          <a:r>
            <a:rPr lang="es-EC" dirty="0"/>
            <a:t>b. Cooperación Internacional</a:t>
          </a:r>
        </a:p>
        <a:p>
          <a:r>
            <a:rPr lang="es-EC" dirty="0"/>
            <a:t>Para empezar hay que mencionar que la cooperación internacional, no es una competencia de los GAD sino una gestión para la obtención de recursos, por lo que existe una confusión de conceptos</a:t>
          </a:r>
        </a:p>
      </dgm:t>
    </dgm:pt>
    <dgm:pt modelId="{66826E43-6C98-41D2-9484-E88785603AC5}" type="parTrans" cxnId="{D960D81C-F295-47BD-BAA2-A6C50FC0DF05}">
      <dgm:prSet/>
      <dgm:spPr/>
      <dgm:t>
        <a:bodyPr/>
        <a:lstStyle/>
        <a:p>
          <a:endParaRPr lang="es-EC"/>
        </a:p>
      </dgm:t>
    </dgm:pt>
    <dgm:pt modelId="{9DEF2CC7-E6D4-4FAF-B733-DE10A32F1FA9}" type="sibTrans" cxnId="{D960D81C-F295-47BD-BAA2-A6C50FC0DF05}">
      <dgm:prSet/>
      <dgm:spPr/>
      <dgm:t>
        <a:bodyPr/>
        <a:lstStyle/>
        <a:p>
          <a:endParaRPr lang="es-EC"/>
        </a:p>
      </dgm:t>
    </dgm:pt>
    <dgm:pt modelId="{4632B4CF-1DA2-4535-BB12-A029E5DB5D0D}" type="pres">
      <dgm:prSet presAssocID="{E69CCEEB-9493-4CE0-8D2C-3A72095BFDEA}" presName="linearFlow" presStyleCnt="0">
        <dgm:presLayoutVars>
          <dgm:dir/>
          <dgm:resizeHandles val="exact"/>
        </dgm:presLayoutVars>
      </dgm:prSet>
      <dgm:spPr/>
    </dgm:pt>
    <dgm:pt modelId="{5B9754B7-FA84-428B-9E09-31A2F200C120}" type="pres">
      <dgm:prSet presAssocID="{F9E4D61B-8DA7-415F-8ED7-E8F6D64D748C}" presName="composite" presStyleCnt="0"/>
      <dgm:spPr/>
    </dgm:pt>
    <dgm:pt modelId="{B41C725A-85AF-48B1-9921-049A0AB88C66}" type="pres">
      <dgm:prSet presAssocID="{F9E4D61B-8DA7-415F-8ED7-E8F6D64D748C}" presName="imgShp" presStyleLbl="fgImgPlace1" presStyleIdx="0" presStyleCnt="3" custLinFactNeighborX="-632" custLinFactNeighborY="-189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ibreta de direcciones con relleno sólido"/>
        </a:ext>
      </dgm:extLst>
    </dgm:pt>
    <dgm:pt modelId="{DA8E3DF2-6527-45A3-B4FE-F3E40DFCA55E}" type="pres">
      <dgm:prSet presAssocID="{F9E4D61B-8DA7-415F-8ED7-E8F6D64D748C}" presName="txShp" presStyleLbl="node1" presStyleIdx="0" presStyleCnt="3" custLinFactNeighborX="-30" custLinFactNeighborY="-168">
        <dgm:presLayoutVars>
          <dgm:bulletEnabled val="1"/>
        </dgm:presLayoutVars>
      </dgm:prSet>
      <dgm:spPr/>
    </dgm:pt>
    <dgm:pt modelId="{172E9649-E3A4-41BC-91E8-BA4D5EE5815B}" type="pres">
      <dgm:prSet presAssocID="{E650FA73-CE8D-493C-B1B0-B3876F921CF5}" presName="spacing" presStyleCnt="0"/>
      <dgm:spPr/>
    </dgm:pt>
    <dgm:pt modelId="{1E9747DB-6664-4A60-AE83-ABA403EA93AB}" type="pres">
      <dgm:prSet presAssocID="{2308518D-7073-4732-9212-B44FF6556FF0}" presName="composite" presStyleCnt="0"/>
      <dgm:spPr/>
    </dgm:pt>
    <dgm:pt modelId="{83C4416A-0A74-4864-8A46-EA319A0D18CD}" type="pres">
      <dgm:prSet presAssocID="{2308518D-7073-4732-9212-B44FF6556FF0}" presName="imgShp"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gricultura contorno"/>
        </a:ext>
      </dgm:extLst>
    </dgm:pt>
    <dgm:pt modelId="{31B1E43E-6DB0-4266-B00E-133BBC1EE9E5}" type="pres">
      <dgm:prSet presAssocID="{2308518D-7073-4732-9212-B44FF6556FF0}" presName="txShp" presStyleLbl="node1" presStyleIdx="1" presStyleCnt="3">
        <dgm:presLayoutVars>
          <dgm:bulletEnabled val="1"/>
        </dgm:presLayoutVars>
      </dgm:prSet>
      <dgm:spPr/>
    </dgm:pt>
    <dgm:pt modelId="{CB370FB4-1534-4EFD-BCA0-CB023E3C8C4A}" type="pres">
      <dgm:prSet presAssocID="{962E6D3B-2454-48C5-95F1-45D799EAF8E4}" presName="spacing" presStyleCnt="0"/>
      <dgm:spPr/>
    </dgm:pt>
    <dgm:pt modelId="{496FCEE0-7107-4C39-98D3-0000B79ABB46}" type="pres">
      <dgm:prSet presAssocID="{A0353678-E417-44AF-892A-84A50970CB05}" presName="composite" presStyleCnt="0"/>
      <dgm:spPr/>
    </dgm:pt>
    <dgm:pt modelId="{0A1A9921-8642-41D1-AF3D-136E376B986C}" type="pres">
      <dgm:prSet presAssocID="{A0353678-E417-44AF-892A-84A50970CB05}" presName="imgShp"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Inteligencia artificial con relleno sólido"/>
        </a:ext>
      </dgm:extLst>
    </dgm:pt>
    <dgm:pt modelId="{9908BC31-0FDF-4C35-8E85-6B4EB0814A22}" type="pres">
      <dgm:prSet presAssocID="{A0353678-E417-44AF-892A-84A50970CB05}" presName="txShp" presStyleLbl="node1" presStyleIdx="2" presStyleCnt="3">
        <dgm:presLayoutVars>
          <dgm:bulletEnabled val="1"/>
        </dgm:presLayoutVars>
      </dgm:prSet>
      <dgm:spPr/>
    </dgm:pt>
  </dgm:ptLst>
  <dgm:cxnLst>
    <dgm:cxn modelId="{D4AF1A00-9393-4EFE-A3B1-68D4F79FFBCF}" type="presOf" srcId="{E69CCEEB-9493-4CE0-8D2C-3A72095BFDEA}" destId="{4632B4CF-1DA2-4535-BB12-A029E5DB5D0D}" srcOrd="0" destOrd="0" presId="urn:microsoft.com/office/officeart/2005/8/layout/vList3"/>
    <dgm:cxn modelId="{3EEDA61A-FF87-4247-A69F-F81724BF84EC}" srcId="{E69CCEEB-9493-4CE0-8D2C-3A72095BFDEA}" destId="{2308518D-7073-4732-9212-B44FF6556FF0}" srcOrd="1" destOrd="0" parTransId="{DB0DBAF5-9C87-480D-A513-C2B1DDF7DCDC}" sibTransId="{962E6D3B-2454-48C5-95F1-45D799EAF8E4}"/>
    <dgm:cxn modelId="{D960D81C-F295-47BD-BAA2-A6C50FC0DF05}" srcId="{E69CCEEB-9493-4CE0-8D2C-3A72095BFDEA}" destId="{A0353678-E417-44AF-892A-84A50970CB05}" srcOrd="2" destOrd="0" parTransId="{66826E43-6C98-41D2-9484-E88785603AC5}" sibTransId="{9DEF2CC7-E6D4-4FAF-B733-DE10A32F1FA9}"/>
    <dgm:cxn modelId="{DC27F22B-89AC-46A2-82DA-CC458095B3A1}" type="presOf" srcId="{F9E4D61B-8DA7-415F-8ED7-E8F6D64D748C}" destId="{DA8E3DF2-6527-45A3-B4FE-F3E40DFCA55E}" srcOrd="0" destOrd="0" presId="urn:microsoft.com/office/officeart/2005/8/layout/vList3"/>
    <dgm:cxn modelId="{1427CC5F-44C8-4637-86EF-1C9F6DC23A2F}" srcId="{E69CCEEB-9493-4CE0-8D2C-3A72095BFDEA}" destId="{F9E4D61B-8DA7-415F-8ED7-E8F6D64D748C}" srcOrd="0" destOrd="0" parTransId="{02AAABB7-0E04-461E-84A1-7107F7CF29B6}" sibTransId="{E650FA73-CE8D-493C-B1B0-B3876F921CF5}"/>
    <dgm:cxn modelId="{392D0045-95F2-44B1-AA1A-7B0C1E26F99C}" type="presOf" srcId="{2308518D-7073-4732-9212-B44FF6556FF0}" destId="{31B1E43E-6DB0-4266-B00E-133BBC1EE9E5}" srcOrd="0" destOrd="0" presId="urn:microsoft.com/office/officeart/2005/8/layout/vList3"/>
    <dgm:cxn modelId="{BD90CE84-68A5-476D-8F36-DAA00AE41C96}" type="presOf" srcId="{A0353678-E417-44AF-892A-84A50970CB05}" destId="{9908BC31-0FDF-4C35-8E85-6B4EB0814A22}" srcOrd="0" destOrd="0" presId="urn:microsoft.com/office/officeart/2005/8/layout/vList3"/>
    <dgm:cxn modelId="{63DA83F7-3EB3-42D4-B1FC-6D613DEC77DF}" type="presParOf" srcId="{4632B4CF-1DA2-4535-BB12-A029E5DB5D0D}" destId="{5B9754B7-FA84-428B-9E09-31A2F200C120}" srcOrd="0" destOrd="0" presId="urn:microsoft.com/office/officeart/2005/8/layout/vList3"/>
    <dgm:cxn modelId="{5EB7181C-6748-4902-A197-BBE58348026B}" type="presParOf" srcId="{5B9754B7-FA84-428B-9E09-31A2F200C120}" destId="{B41C725A-85AF-48B1-9921-049A0AB88C66}" srcOrd="0" destOrd="0" presId="urn:microsoft.com/office/officeart/2005/8/layout/vList3"/>
    <dgm:cxn modelId="{5111840E-0E4A-4AB1-AA43-9B91D670DC72}" type="presParOf" srcId="{5B9754B7-FA84-428B-9E09-31A2F200C120}" destId="{DA8E3DF2-6527-45A3-B4FE-F3E40DFCA55E}" srcOrd="1" destOrd="0" presId="urn:microsoft.com/office/officeart/2005/8/layout/vList3"/>
    <dgm:cxn modelId="{7CCFFDA5-FAB6-4664-8D41-944EAC4A521A}" type="presParOf" srcId="{4632B4CF-1DA2-4535-BB12-A029E5DB5D0D}" destId="{172E9649-E3A4-41BC-91E8-BA4D5EE5815B}" srcOrd="1" destOrd="0" presId="urn:microsoft.com/office/officeart/2005/8/layout/vList3"/>
    <dgm:cxn modelId="{60662192-DE16-452F-9C14-040D5690FC90}" type="presParOf" srcId="{4632B4CF-1DA2-4535-BB12-A029E5DB5D0D}" destId="{1E9747DB-6664-4A60-AE83-ABA403EA93AB}" srcOrd="2" destOrd="0" presId="urn:microsoft.com/office/officeart/2005/8/layout/vList3"/>
    <dgm:cxn modelId="{886DB44F-A580-4BDF-BC77-A4D4DDD926EB}" type="presParOf" srcId="{1E9747DB-6664-4A60-AE83-ABA403EA93AB}" destId="{83C4416A-0A74-4864-8A46-EA319A0D18CD}" srcOrd="0" destOrd="0" presId="urn:microsoft.com/office/officeart/2005/8/layout/vList3"/>
    <dgm:cxn modelId="{57A051A3-2D31-4FA8-BA12-C0A41853EBEF}" type="presParOf" srcId="{1E9747DB-6664-4A60-AE83-ABA403EA93AB}" destId="{31B1E43E-6DB0-4266-B00E-133BBC1EE9E5}" srcOrd="1" destOrd="0" presId="urn:microsoft.com/office/officeart/2005/8/layout/vList3"/>
    <dgm:cxn modelId="{2E8EDE31-150D-4C29-9C80-245E5F0A770B}" type="presParOf" srcId="{4632B4CF-1DA2-4535-BB12-A029E5DB5D0D}" destId="{CB370FB4-1534-4EFD-BCA0-CB023E3C8C4A}" srcOrd="3" destOrd="0" presId="urn:microsoft.com/office/officeart/2005/8/layout/vList3"/>
    <dgm:cxn modelId="{C9307204-3562-4221-A6F7-99B67A836EFA}" type="presParOf" srcId="{4632B4CF-1DA2-4535-BB12-A029E5DB5D0D}" destId="{496FCEE0-7107-4C39-98D3-0000B79ABB46}" srcOrd="4" destOrd="0" presId="urn:microsoft.com/office/officeart/2005/8/layout/vList3"/>
    <dgm:cxn modelId="{7AAC40E4-8F30-4FB4-B400-6A9342A34F32}" type="presParOf" srcId="{496FCEE0-7107-4C39-98D3-0000B79ABB46}" destId="{0A1A9921-8642-41D1-AF3D-136E376B986C}" srcOrd="0" destOrd="0" presId="urn:microsoft.com/office/officeart/2005/8/layout/vList3"/>
    <dgm:cxn modelId="{A2A99407-C623-49BE-AB8E-D3E586C82B11}" type="presParOf" srcId="{496FCEE0-7107-4C39-98D3-0000B79ABB46}" destId="{9908BC31-0FDF-4C35-8E85-6B4EB0814A2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9CCEEB-9493-4CE0-8D2C-3A72095BFDEA}" type="doc">
      <dgm:prSet loTypeId="urn:microsoft.com/office/officeart/2005/8/layout/vList3" loCatId="picture" qsTypeId="urn:microsoft.com/office/officeart/2005/8/quickstyle/simple1" qsCatId="simple" csTypeId="urn:microsoft.com/office/officeart/2005/8/colors/accent1_2" csCatId="accent1" phldr="1"/>
      <dgm:spPr/>
    </dgm:pt>
    <dgm:pt modelId="{F9E4D61B-8DA7-415F-8ED7-E8F6D64D748C}">
      <dgm:prSet phldrT="[Texto]"/>
      <dgm:spPr/>
      <dgm:t>
        <a:bodyPr/>
        <a:lstStyle/>
        <a:p>
          <a:r>
            <a:rPr lang="es-EC" baseline="0" dirty="0"/>
            <a:t>c. Información presupuestaria </a:t>
          </a:r>
        </a:p>
        <a:p>
          <a:endParaRPr lang="es-EC" baseline="0" dirty="0"/>
        </a:p>
        <a:p>
          <a:r>
            <a:rPr lang="es-EC" dirty="0"/>
            <a:t>El artículo 168 habla respecto de la información presupuestaria, que nada tiene que ver con la publicada de los planes de desarrollo territorial (PDTO),  la (LOTUGS), es clara en indicar las obligaciones de los GAD</a:t>
          </a:r>
          <a:r>
            <a:rPr lang="es-EC" baseline="0" dirty="0"/>
            <a:t> </a:t>
          </a:r>
          <a:endParaRPr lang="es-EC" dirty="0"/>
        </a:p>
      </dgm:t>
    </dgm:pt>
    <dgm:pt modelId="{02AAABB7-0E04-461E-84A1-7107F7CF29B6}" type="parTrans" cxnId="{1427CC5F-44C8-4637-86EF-1C9F6DC23A2F}">
      <dgm:prSet/>
      <dgm:spPr/>
      <dgm:t>
        <a:bodyPr/>
        <a:lstStyle/>
        <a:p>
          <a:endParaRPr lang="es-EC"/>
        </a:p>
      </dgm:t>
    </dgm:pt>
    <dgm:pt modelId="{E650FA73-CE8D-493C-B1B0-B3876F921CF5}" type="sibTrans" cxnId="{1427CC5F-44C8-4637-86EF-1C9F6DC23A2F}">
      <dgm:prSet/>
      <dgm:spPr/>
      <dgm:t>
        <a:bodyPr/>
        <a:lstStyle/>
        <a:p>
          <a:endParaRPr lang="es-EC"/>
        </a:p>
      </dgm:t>
    </dgm:pt>
    <dgm:pt modelId="{2308518D-7073-4732-9212-B44FF6556FF0}">
      <dgm:prSet phldrT="[Texto]"/>
      <dgm:spPr/>
      <dgm:t>
        <a:bodyPr/>
        <a:lstStyle/>
        <a:p>
          <a:r>
            <a:rPr lang="es-EC" dirty="0"/>
            <a:t>d.</a:t>
          </a:r>
          <a:r>
            <a:rPr lang="es-EC" baseline="0" dirty="0"/>
            <a:t> Ingresos Propios.</a:t>
          </a:r>
        </a:p>
        <a:p>
          <a:r>
            <a:rPr lang="es-EC" dirty="0"/>
            <a:t>Esta  propuesta es interesante, la generación de recursos propios siempre ha sido un constante pedido por parte de los GAD. Sin embargo quedaría al aire su regulación, la Ley de Ventas por Sorteos.</a:t>
          </a:r>
        </a:p>
      </dgm:t>
    </dgm:pt>
    <dgm:pt modelId="{DB0DBAF5-9C87-480D-A513-C2B1DDF7DCDC}" type="parTrans" cxnId="{3EEDA61A-FF87-4247-A69F-F81724BF84EC}">
      <dgm:prSet/>
      <dgm:spPr/>
      <dgm:t>
        <a:bodyPr/>
        <a:lstStyle/>
        <a:p>
          <a:endParaRPr lang="es-EC"/>
        </a:p>
      </dgm:t>
    </dgm:pt>
    <dgm:pt modelId="{962E6D3B-2454-48C5-95F1-45D799EAF8E4}" type="sibTrans" cxnId="{3EEDA61A-FF87-4247-A69F-F81724BF84EC}">
      <dgm:prSet/>
      <dgm:spPr/>
      <dgm:t>
        <a:bodyPr/>
        <a:lstStyle/>
        <a:p>
          <a:endParaRPr lang="es-EC"/>
        </a:p>
      </dgm:t>
    </dgm:pt>
    <dgm:pt modelId="{A0353678-E417-44AF-892A-84A50970CB05}">
      <dgm:prSet phldrT="[Texto]"/>
      <dgm:spPr/>
      <dgm:t>
        <a:bodyPr/>
        <a:lstStyle/>
        <a:p>
          <a:r>
            <a:rPr lang="es-EC" dirty="0"/>
            <a:t>e. Contribuciones especiales.</a:t>
          </a:r>
        </a:p>
        <a:p>
          <a:r>
            <a:rPr lang="es-EC" dirty="0"/>
            <a:t>CONGOPE presentará una reforma general para la contribución especial de mejoras, en todo su ámbito.</a:t>
          </a:r>
        </a:p>
      </dgm:t>
    </dgm:pt>
    <dgm:pt modelId="{66826E43-6C98-41D2-9484-E88785603AC5}" type="parTrans" cxnId="{D960D81C-F295-47BD-BAA2-A6C50FC0DF05}">
      <dgm:prSet/>
      <dgm:spPr/>
      <dgm:t>
        <a:bodyPr/>
        <a:lstStyle/>
        <a:p>
          <a:endParaRPr lang="es-EC"/>
        </a:p>
      </dgm:t>
    </dgm:pt>
    <dgm:pt modelId="{9DEF2CC7-E6D4-4FAF-B733-DE10A32F1FA9}" type="sibTrans" cxnId="{D960D81C-F295-47BD-BAA2-A6C50FC0DF05}">
      <dgm:prSet/>
      <dgm:spPr/>
      <dgm:t>
        <a:bodyPr/>
        <a:lstStyle/>
        <a:p>
          <a:endParaRPr lang="es-EC"/>
        </a:p>
      </dgm:t>
    </dgm:pt>
    <dgm:pt modelId="{4632B4CF-1DA2-4535-BB12-A029E5DB5D0D}" type="pres">
      <dgm:prSet presAssocID="{E69CCEEB-9493-4CE0-8D2C-3A72095BFDEA}" presName="linearFlow" presStyleCnt="0">
        <dgm:presLayoutVars>
          <dgm:dir/>
          <dgm:resizeHandles val="exact"/>
        </dgm:presLayoutVars>
      </dgm:prSet>
      <dgm:spPr/>
    </dgm:pt>
    <dgm:pt modelId="{5B9754B7-FA84-428B-9E09-31A2F200C120}" type="pres">
      <dgm:prSet presAssocID="{F9E4D61B-8DA7-415F-8ED7-E8F6D64D748C}" presName="composite" presStyleCnt="0"/>
      <dgm:spPr/>
    </dgm:pt>
    <dgm:pt modelId="{B41C725A-85AF-48B1-9921-049A0AB88C66}" type="pres">
      <dgm:prSet presAssocID="{F9E4D61B-8DA7-415F-8ED7-E8F6D64D748C}" presName="imgShp" presStyleLbl="fgImgPlace1" presStyleIdx="0" presStyleCnt="3" custLinFactNeighborX="-632" custLinFactNeighborY="-189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mbre detective con relleno sólido"/>
        </a:ext>
      </dgm:extLst>
    </dgm:pt>
    <dgm:pt modelId="{DA8E3DF2-6527-45A3-B4FE-F3E40DFCA55E}" type="pres">
      <dgm:prSet presAssocID="{F9E4D61B-8DA7-415F-8ED7-E8F6D64D748C}" presName="txShp" presStyleLbl="node1" presStyleIdx="0" presStyleCnt="3" custLinFactNeighborX="-30" custLinFactNeighborY="-168">
        <dgm:presLayoutVars>
          <dgm:bulletEnabled val="1"/>
        </dgm:presLayoutVars>
      </dgm:prSet>
      <dgm:spPr/>
    </dgm:pt>
    <dgm:pt modelId="{172E9649-E3A4-41BC-91E8-BA4D5EE5815B}" type="pres">
      <dgm:prSet presAssocID="{E650FA73-CE8D-493C-B1B0-B3876F921CF5}" presName="spacing" presStyleCnt="0"/>
      <dgm:spPr/>
    </dgm:pt>
    <dgm:pt modelId="{1E9747DB-6664-4A60-AE83-ABA403EA93AB}" type="pres">
      <dgm:prSet presAssocID="{2308518D-7073-4732-9212-B44FF6556FF0}" presName="composite" presStyleCnt="0"/>
      <dgm:spPr/>
    </dgm:pt>
    <dgm:pt modelId="{83C4416A-0A74-4864-8A46-EA319A0D18CD}" type="pres">
      <dgm:prSet presAssocID="{2308518D-7073-4732-9212-B44FF6556FF0}" presName="imgShp"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gricultura contorno"/>
        </a:ext>
      </dgm:extLst>
    </dgm:pt>
    <dgm:pt modelId="{31B1E43E-6DB0-4266-B00E-133BBC1EE9E5}" type="pres">
      <dgm:prSet presAssocID="{2308518D-7073-4732-9212-B44FF6556FF0}" presName="txShp" presStyleLbl="node1" presStyleIdx="1" presStyleCnt="3">
        <dgm:presLayoutVars>
          <dgm:bulletEnabled val="1"/>
        </dgm:presLayoutVars>
      </dgm:prSet>
      <dgm:spPr/>
    </dgm:pt>
    <dgm:pt modelId="{CB370FB4-1534-4EFD-BCA0-CB023E3C8C4A}" type="pres">
      <dgm:prSet presAssocID="{962E6D3B-2454-48C5-95F1-45D799EAF8E4}" presName="spacing" presStyleCnt="0"/>
      <dgm:spPr/>
    </dgm:pt>
    <dgm:pt modelId="{496FCEE0-7107-4C39-98D3-0000B79ABB46}" type="pres">
      <dgm:prSet presAssocID="{A0353678-E417-44AF-892A-84A50970CB05}" presName="composite" presStyleCnt="0"/>
      <dgm:spPr/>
    </dgm:pt>
    <dgm:pt modelId="{0A1A9921-8642-41D1-AF3D-136E376B986C}" type="pres">
      <dgm:prSet presAssocID="{A0353678-E417-44AF-892A-84A50970CB05}" presName="imgShp"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Inteligencia artificial con relleno sólido"/>
        </a:ext>
      </dgm:extLst>
    </dgm:pt>
    <dgm:pt modelId="{9908BC31-0FDF-4C35-8E85-6B4EB0814A22}" type="pres">
      <dgm:prSet presAssocID="{A0353678-E417-44AF-892A-84A50970CB05}" presName="txShp" presStyleLbl="node1" presStyleIdx="2" presStyleCnt="3">
        <dgm:presLayoutVars>
          <dgm:bulletEnabled val="1"/>
        </dgm:presLayoutVars>
      </dgm:prSet>
      <dgm:spPr/>
    </dgm:pt>
  </dgm:ptLst>
  <dgm:cxnLst>
    <dgm:cxn modelId="{D4AF1A00-9393-4EFE-A3B1-68D4F79FFBCF}" type="presOf" srcId="{E69CCEEB-9493-4CE0-8D2C-3A72095BFDEA}" destId="{4632B4CF-1DA2-4535-BB12-A029E5DB5D0D}" srcOrd="0" destOrd="0" presId="urn:microsoft.com/office/officeart/2005/8/layout/vList3"/>
    <dgm:cxn modelId="{3EEDA61A-FF87-4247-A69F-F81724BF84EC}" srcId="{E69CCEEB-9493-4CE0-8D2C-3A72095BFDEA}" destId="{2308518D-7073-4732-9212-B44FF6556FF0}" srcOrd="1" destOrd="0" parTransId="{DB0DBAF5-9C87-480D-A513-C2B1DDF7DCDC}" sibTransId="{962E6D3B-2454-48C5-95F1-45D799EAF8E4}"/>
    <dgm:cxn modelId="{D960D81C-F295-47BD-BAA2-A6C50FC0DF05}" srcId="{E69CCEEB-9493-4CE0-8D2C-3A72095BFDEA}" destId="{A0353678-E417-44AF-892A-84A50970CB05}" srcOrd="2" destOrd="0" parTransId="{66826E43-6C98-41D2-9484-E88785603AC5}" sibTransId="{9DEF2CC7-E6D4-4FAF-B733-DE10A32F1FA9}"/>
    <dgm:cxn modelId="{DC27F22B-89AC-46A2-82DA-CC458095B3A1}" type="presOf" srcId="{F9E4D61B-8DA7-415F-8ED7-E8F6D64D748C}" destId="{DA8E3DF2-6527-45A3-B4FE-F3E40DFCA55E}" srcOrd="0" destOrd="0" presId="urn:microsoft.com/office/officeart/2005/8/layout/vList3"/>
    <dgm:cxn modelId="{1427CC5F-44C8-4637-86EF-1C9F6DC23A2F}" srcId="{E69CCEEB-9493-4CE0-8D2C-3A72095BFDEA}" destId="{F9E4D61B-8DA7-415F-8ED7-E8F6D64D748C}" srcOrd="0" destOrd="0" parTransId="{02AAABB7-0E04-461E-84A1-7107F7CF29B6}" sibTransId="{E650FA73-CE8D-493C-B1B0-B3876F921CF5}"/>
    <dgm:cxn modelId="{392D0045-95F2-44B1-AA1A-7B0C1E26F99C}" type="presOf" srcId="{2308518D-7073-4732-9212-B44FF6556FF0}" destId="{31B1E43E-6DB0-4266-B00E-133BBC1EE9E5}" srcOrd="0" destOrd="0" presId="urn:microsoft.com/office/officeart/2005/8/layout/vList3"/>
    <dgm:cxn modelId="{BD90CE84-68A5-476D-8F36-DAA00AE41C96}" type="presOf" srcId="{A0353678-E417-44AF-892A-84A50970CB05}" destId="{9908BC31-0FDF-4C35-8E85-6B4EB0814A22}" srcOrd="0" destOrd="0" presId="urn:microsoft.com/office/officeart/2005/8/layout/vList3"/>
    <dgm:cxn modelId="{63DA83F7-3EB3-42D4-B1FC-6D613DEC77DF}" type="presParOf" srcId="{4632B4CF-1DA2-4535-BB12-A029E5DB5D0D}" destId="{5B9754B7-FA84-428B-9E09-31A2F200C120}" srcOrd="0" destOrd="0" presId="urn:microsoft.com/office/officeart/2005/8/layout/vList3"/>
    <dgm:cxn modelId="{5EB7181C-6748-4902-A197-BBE58348026B}" type="presParOf" srcId="{5B9754B7-FA84-428B-9E09-31A2F200C120}" destId="{B41C725A-85AF-48B1-9921-049A0AB88C66}" srcOrd="0" destOrd="0" presId="urn:microsoft.com/office/officeart/2005/8/layout/vList3"/>
    <dgm:cxn modelId="{5111840E-0E4A-4AB1-AA43-9B91D670DC72}" type="presParOf" srcId="{5B9754B7-FA84-428B-9E09-31A2F200C120}" destId="{DA8E3DF2-6527-45A3-B4FE-F3E40DFCA55E}" srcOrd="1" destOrd="0" presId="urn:microsoft.com/office/officeart/2005/8/layout/vList3"/>
    <dgm:cxn modelId="{7CCFFDA5-FAB6-4664-8D41-944EAC4A521A}" type="presParOf" srcId="{4632B4CF-1DA2-4535-BB12-A029E5DB5D0D}" destId="{172E9649-E3A4-41BC-91E8-BA4D5EE5815B}" srcOrd="1" destOrd="0" presId="urn:microsoft.com/office/officeart/2005/8/layout/vList3"/>
    <dgm:cxn modelId="{60662192-DE16-452F-9C14-040D5690FC90}" type="presParOf" srcId="{4632B4CF-1DA2-4535-BB12-A029E5DB5D0D}" destId="{1E9747DB-6664-4A60-AE83-ABA403EA93AB}" srcOrd="2" destOrd="0" presId="urn:microsoft.com/office/officeart/2005/8/layout/vList3"/>
    <dgm:cxn modelId="{886DB44F-A580-4BDF-BC77-A4D4DDD926EB}" type="presParOf" srcId="{1E9747DB-6664-4A60-AE83-ABA403EA93AB}" destId="{83C4416A-0A74-4864-8A46-EA319A0D18CD}" srcOrd="0" destOrd="0" presId="urn:microsoft.com/office/officeart/2005/8/layout/vList3"/>
    <dgm:cxn modelId="{57A051A3-2D31-4FA8-BA12-C0A41853EBEF}" type="presParOf" srcId="{1E9747DB-6664-4A60-AE83-ABA403EA93AB}" destId="{31B1E43E-6DB0-4266-B00E-133BBC1EE9E5}" srcOrd="1" destOrd="0" presId="urn:microsoft.com/office/officeart/2005/8/layout/vList3"/>
    <dgm:cxn modelId="{2E8EDE31-150D-4C29-9C80-245E5F0A770B}" type="presParOf" srcId="{4632B4CF-1DA2-4535-BB12-A029E5DB5D0D}" destId="{CB370FB4-1534-4EFD-BCA0-CB023E3C8C4A}" srcOrd="3" destOrd="0" presId="urn:microsoft.com/office/officeart/2005/8/layout/vList3"/>
    <dgm:cxn modelId="{C9307204-3562-4221-A6F7-99B67A836EFA}" type="presParOf" srcId="{4632B4CF-1DA2-4535-BB12-A029E5DB5D0D}" destId="{496FCEE0-7107-4C39-98D3-0000B79ABB46}" srcOrd="4" destOrd="0" presId="urn:microsoft.com/office/officeart/2005/8/layout/vList3"/>
    <dgm:cxn modelId="{7AAC40E4-8F30-4FB4-B400-6A9342A34F32}" type="presParOf" srcId="{496FCEE0-7107-4C39-98D3-0000B79ABB46}" destId="{0A1A9921-8642-41D1-AF3D-136E376B986C}" srcOrd="0" destOrd="0" presId="urn:microsoft.com/office/officeart/2005/8/layout/vList3"/>
    <dgm:cxn modelId="{A2A99407-C623-49BE-AB8E-D3E586C82B11}" type="presParOf" srcId="{496FCEE0-7107-4C39-98D3-0000B79ABB46}" destId="{9908BC31-0FDF-4C35-8E85-6B4EB0814A2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69CCEEB-9493-4CE0-8D2C-3A72095BFDEA}" type="doc">
      <dgm:prSet loTypeId="urn:microsoft.com/office/officeart/2005/8/layout/vList3" loCatId="picture" qsTypeId="urn:microsoft.com/office/officeart/2005/8/quickstyle/simple1" qsCatId="simple" csTypeId="urn:microsoft.com/office/officeart/2005/8/colors/accent1_2" csCatId="accent1" phldr="1"/>
      <dgm:spPr/>
    </dgm:pt>
    <dgm:pt modelId="{F9E4D61B-8DA7-415F-8ED7-E8F6D64D748C}">
      <dgm:prSet phldrT="[Texto]"/>
      <dgm:spPr/>
      <dgm:t>
        <a:bodyPr/>
        <a:lstStyle/>
        <a:p>
          <a:pPr algn="ctr"/>
          <a:r>
            <a:rPr lang="es-EC" dirty="0"/>
            <a:t>El As. Gustavo Mateus,  reforma los artículos 42 (competencias exclusivas) , 135 (fomento productivo)  </a:t>
          </a:r>
        </a:p>
      </dgm:t>
    </dgm:pt>
    <dgm:pt modelId="{02AAABB7-0E04-461E-84A1-7107F7CF29B6}" type="parTrans" cxnId="{1427CC5F-44C8-4637-86EF-1C9F6DC23A2F}">
      <dgm:prSet/>
      <dgm:spPr/>
      <dgm:t>
        <a:bodyPr/>
        <a:lstStyle/>
        <a:p>
          <a:endParaRPr lang="es-EC"/>
        </a:p>
      </dgm:t>
    </dgm:pt>
    <dgm:pt modelId="{E650FA73-CE8D-493C-B1B0-B3876F921CF5}" type="sibTrans" cxnId="{1427CC5F-44C8-4637-86EF-1C9F6DC23A2F}">
      <dgm:prSet/>
      <dgm:spPr/>
      <dgm:t>
        <a:bodyPr/>
        <a:lstStyle/>
        <a:p>
          <a:endParaRPr lang="es-EC"/>
        </a:p>
      </dgm:t>
    </dgm:pt>
    <dgm:pt modelId="{2308518D-7073-4732-9212-B44FF6556FF0}">
      <dgm:prSet phldrT="[Texto]"/>
      <dgm:spPr/>
      <dgm:t>
        <a:bodyPr/>
        <a:lstStyle/>
        <a:p>
          <a:r>
            <a:rPr lang="es-EC" dirty="0"/>
            <a:t>a. No se puede incorporar como una competencia exclusiva lo que determina esta reforma, debido a que estas deben venir acompañadas del recurso necesario cosa que no se ve en al reforma,  para su implementación, se observa que esta misma prerrogativa se le otorga a los GAD municipales, por lo que no se entiende cual su propósito, aquello  las desnaturaliza, es importante apoyar al pueblo migrante pero esto es deber del Estado Central, no de los GAD.</a:t>
          </a:r>
        </a:p>
      </dgm:t>
    </dgm:pt>
    <dgm:pt modelId="{DB0DBAF5-9C87-480D-A513-C2B1DDF7DCDC}" type="parTrans" cxnId="{3EEDA61A-FF87-4247-A69F-F81724BF84EC}">
      <dgm:prSet/>
      <dgm:spPr/>
      <dgm:t>
        <a:bodyPr/>
        <a:lstStyle/>
        <a:p>
          <a:endParaRPr lang="es-EC"/>
        </a:p>
      </dgm:t>
    </dgm:pt>
    <dgm:pt modelId="{962E6D3B-2454-48C5-95F1-45D799EAF8E4}" type="sibTrans" cxnId="{3EEDA61A-FF87-4247-A69F-F81724BF84EC}">
      <dgm:prSet/>
      <dgm:spPr/>
      <dgm:t>
        <a:bodyPr/>
        <a:lstStyle/>
        <a:p>
          <a:endParaRPr lang="es-EC"/>
        </a:p>
      </dgm:t>
    </dgm:pt>
    <dgm:pt modelId="{A0353678-E417-44AF-892A-84A50970CB05}">
      <dgm:prSet phldrT="[Texto]"/>
      <dgm:spPr/>
      <dgm:t>
        <a:bodyPr/>
        <a:lstStyle/>
        <a:p>
          <a:r>
            <a:rPr lang="es-EC" dirty="0"/>
            <a:t>b.</a:t>
          </a:r>
          <a:r>
            <a:rPr lang="es-EC" baseline="0" dirty="0"/>
            <a:t> Fomento Productivo</a:t>
          </a:r>
        </a:p>
        <a:p>
          <a:endParaRPr lang="es-EC" baseline="0" dirty="0"/>
        </a:p>
        <a:p>
          <a:r>
            <a:rPr lang="es-EC" dirty="0"/>
            <a:t>La intervención que propone el legislador, respecto al fomento productivo en las áreas urbanas es interesante, existen muchos de estos que cuentan en gran medida con realidades diferentes y que tiene ruralidad sin embargo es su competencia, lo que podría hacerse es que mediante convenio se pueda trabajar de forma conjunta. </a:t>
          </a:r>
        </a:p>
      </dgm:t>
    </dgm:pt>
    <dgm:pt modelId="{66826E43-6C98-41D2-9484-E88785603AC5}" type="parTrans" cxnId="{D960D81C-F295-47BD-BAA2-A6C50FC0DF05}">
      <dgm:prSet/>
      <dgm:spPr/>
      <dgm:t>
        <a:bodyPr/>
        <a:lstStyle/>
        <a:p>
          <a:endParaRPr lang="es-EC"/>
        </a:p>
      </dgm:t>
    </dgm:pt>
    <dgm:pt modelId="{9DEF2CC7-E6D4-4FAF-B733-DE10A32F1FA9}" type="sibTrans" cxnId="{D960D81C-F295-47BD-BAA2-A6C50FC0DF05}">
      <dgm:prSet/>
      <dgm:spPr/>
      <dgm:t>
        <a:bodyPr/>
        <a:lstStyle/>
        <a:p>
          <a:endParaRPr lang="es-EC"/>
        </a:p>
      </dgm:t>
    </dgm:pt>
    <dgm:pt modelId="{4632B4CF-1DA2-4535-BB12-A029E5DB5D0D}" type="pres">
      <dgm:prSet presAssocID="{E69CCEEB-9493-4CE0-8D2C-3A72095BFDEA}" presName="linearFlow" presStyleCnt="0">
        <dgm:presLayoutVars>
          <dgm:dir/>
          <dgm:resizeHandles val="exact"/>
        </dgm:presLayoutVars>
      </dgm:prSet>
      <dgm:spPr/>
    </dgm:pt>
    <dgm:pt modelId="{5B9754B7-FA84-428B-9E09-31A2F200C120}" type="pres">
      <dgm:prSet presAssocID="{F9E4D61B-8DA7-415F-8ED7-E8F6D64D748C}" presName="composite" presStyleCnt="0"/>
      <dgm:spPr/>
    </dgm:pt>
    <dgm:pt modelId="{B41C725A-85AF-48B1-9921-049A0AB88C66}" type="pres">
      <dgm:prSet presAssocID="{F9E4D61B-8DA7-415F-8ED7-E8F6D64D748C}" presName="imgShp" presStyleLbl="fgImgPlace1" presStyleIdx="0" presStyleCnt="3" custLinFactNeighborX="-632" custLinFactNeighborY="-189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mbre detective con relleno sólido"/>
        </a:ext>
      </dgm:extLst>
    </dgm:pt>
    <dgm:pt modelId="{DA8E3DF2-6527-45A3-B4FE-F3E40DFCA55E}" type="pres">
      <dgm:prSet presAssocID="{F9E4D61B-8DA7-415F-8ED7-E8F6D64D748C}" presName="txShp" presStyleLbl="node1" presStyleIdx="0" presStyleCnt="3" custLinFactNeighborX="-30" custLinFactNeighborY="-168">
        <dgm:presLayoutVars>
          <dgm:bulletEnabled val="1"/>
        </dgm:presLayoutVars>
      </dgm:prSet>
      <dgm:spPr/>
    </dgm:pt>
    <dgm:pt modelId="{172E9649-E3A4-41BC-91E8-BA4D5EE5815B}" type="pres">
      <dgm:prSet presAssocID="{E650FA73-CE8D-493C-B1B0-B3876F921CF5}" presName="spacing" presStyleCnt="0"/>
      <dgm:spPr/>
    </dgm:pt>
    <dgm:pt modelId="{1E9747DB-6664-4A60-AE83-ABA403EA93AB}" type="pres">
      <dgm:prSet presAssocID="{2308518D-7073-4732-9212-B44FF6556FF0}" presName="composite" presStyleCnt="0"/>
      <dgm:spPr/>
    </dgm:pt>
    <dgm:pt modelId="{83C4416A-0A74-4864-8A46-EA319A0D18CD}" type="pres">
      <dgm:prSet presAssocID="{2308518D-7073-4732-9212-B44FF6556FF0}" presName="imgShp"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Agricultura contorno"/>
        </a:ext>
      </dgm:extLst>
    </dgm:pt>
    <dgm:pt modelId="{31B1E43E-6DB0-4266-B00E-133BBC1EE9E5}" type="pres">
      <dgm:prSet presAssocID="{2308518D-7073-4732-9212-B44FF6556FF0}" presName="txShp" presStyleLbl="node1" presStyleIdx="1" presStyleCnt="3">
        <dgm:presLayoutVars>
          <dgm:bulletEnabled val="1"/>
        </dgm:presLayoutVars>
      </dgm:prSet>
      <dgm:spPr/>
    </dgm:pt>
    <dgm:pt modelId="{CB370FB4-1534-4EFD-BCA0-CB023E3C8C4A}" type="pres">
      <dgm:prSet presAssocID="{962E6D3B-2454-48C5-95F1-45D799EAF8E4}" presName="spacing" presStyleCnt="0"/>
      <dgm:spPr/>
    </dgm:pt>
    <dgm:pt modelId="{496FCEE0-7107-4C39-98D3-0000B79ABB46}" type="pres">
      <dgm:prSet presAssocID="{A0353678-E417-44AF-892A-84A50970CB05}" presName="composite" presStyleCnt="0"/>
      <dgm:spPr/>
    </dgm:pt>
    <dgm:pt modelId="{0A1A9921-8642-41D1-AF3D-136E376B986C}" type="pres">
      <dgm:prSet presAssocID="{A0353678-E417-44AF-892A-84A50970CB05}" presName="imgShp"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Inteligencia artificial con relleno sólido"/>
        </a:ext>
      </dgm:extLst>
    </dgm:pt>
    <dgm:pt modelId="{9908BC31-0FDF-4C35-8E85-6B4EB0814A22}" type="pres">
      <dgm:prSet presAssocID="{A0353678-E417-44AF-892A-84A50970CB05}" presName="txShp" presStyleLbl="node1" presStyleIdx="2" presStyleCnt="3">
        <dgm:presLayoutVars>
          <dgm:bulletEnabled val="1"/>
        </dgm:presLayoutVars>
      </dgm:prSet>
      <dgm:spPr/>
    </dgm:pt>
  </dgm:ptLst>
  <dgm:cxnLst>
    <dgm:cxn modelId="{D4AF1A00-9393-4EFE-A3B1-68D4F79FFBCF}" type="presOf" srcId="{E69CCEEB-9493-4CE0-8D2C-3A72095BFDEA}" destId="{4632B4CF-1DA2-4535-BB12-A029E5DB5D0D}" srcOrd="0" destOrd="0" presId="urn:microsoft.com/office/officeart/2005/8/layout/vList3"/>
    <dgm:cxn modelId="{3EEDA61A-FF87-4247-A69F-F81724BF84EC}" srcId="{E69CCEEB-9493-4CE0-8D2C-3A72095BFDEA}" destId="{2308518D-7073-4732-9212-B44FF6556FF0}" srcOrd="1" destOrd="0" parTransId="{DB0DBAF5-9C87-480D-A513-C2B1DDF7DCDC}" sibTransId="{962E6D3B-2454-48C5-95F1-45D799EAF8E4}"/>
    <dgm:cxn modelId="{D960D81C-F295-47BD-BAA2-A6C50FC0DF05}" srcId="{E69CCEEB-9493-4CE0-8D2C-3A72095BFDEA}" destId="{A0353678-E417-44AF-892A-84A50970CB05}" srcOrd="2" destOrd="0" parTransId="{66826E43-6C98-41D2-9484-E88785603AC5}" sibTransId="{9DEF2CC7-E6D4-4FAF-B733-DE10A32F1FA9}"/>
    <dgm:cxn modelId="{DC27F22B-89AC-46A2-82DA-CC458095B3A1}" type="presOf" srcId="{F9E4D61B-8DA7-415F-8ED7-E8F6D64D748C}" destId="{DA8E3DF2-6527-45A3-B4FE-F3E40DFCA55E}" srcOrd="0" destOrd="0" presId="urn:microsoft.com/office/officeart/2005/8/layout/vList3"/>
    <dgm:cxn modelId="{1427CC5F-44C8-4637-86EF-1C9F6DC23A2F}" srcId="{E69CCEEB-9493-4CE0-8D2C-3A72095BFDEA}" destId="{F9E4D61B-8DA7-415F-8ED7-E8F6D64D748C}" srcOrd="0" destOrd="0" parTransId="{02AAABB7-0E04-461E-84A1-7107F7CF29B6}" sibTransId="{E650FA73-CE8D-493C-B1B0-B3876F921CF5}"/>
    <dgm:cxn modelId="{392D0045-95F2-44B1-AA1A-7B0C1E26F99C}" type="presOf" srcId="{2308518D-7073-4732-9212-B44FF6556FF0}" destId="{31B1E43E-6DB0-4266-B00E-133BBC1EE9E5}" srcOrd="0" destOrd="0" presId="urn:microsoft.com/office/officeart/2005/8/layout/vList3"/>
    <dgm:cxn modelId="{BD90CE84-68A5-476D-8F36-DAA00AE41C96}" type="presOf" srcId="{A0353678-E417-44AF-892A-84A50970CB05}" destId="{9908BC31-0FDF-4C35-8E85-6B4EB0814A22}" srcOrd="0" destOrd="0" presId="urn:microsoft.com/office/officeart/2005/8/layout/vList3"/>
    <dgm:cxn modelId="{63DA83F7-3EB3-42D4-B1FC-6D613DEC77DF}" type="presParOf" srcId="{4632B4CF-1DA2-4535-BB12-A029E5DB5D0D}" destId="{5B9754B7-FA84-428B-9E09-31A2F200C120}" srcOrd="0" destOrd="0" presId="urn:microsoft.com/office/officeart/2005/8/layout/vList3"/>
    <dgm:cxn modelId="{5EB7181C-6748-4902-A197-BBE58348026B}" type="presParOf" srcId="{5B9754B7-FA84-428B-9E09-31A2F200C120}" destId="{B41C725A-85AF-48B1-9921-049A0AB88C66}" srcOrd="0" destOrd="0" presId="urn:microsoft.com/office/officeart/2005/8/layout/vList3"/>
    <dgm:cxn modelId="{5111840E-0E4A-4AB1-AA43-9B91D670DC72}" type="presParOf" srcId="{5B9754B7-FA84-428B-9E09-31A2F200C120}" destId="{DA8E3DF2-6527-45A3-B4FE-F3E40DFCA55E}" srcOrd="1" destOrd="0" presId="urn:microsoft.com/office/officeart/2005/8/layout/vList3"/>
    <dgm:cxn modelId="{7CCFFDA5-FAB6-4664-8D41-944EAC4A521A}" type="presParOf" srcId="{4632B4CF-1DA2-4535-BB12-A029E5DB5D0D}" destId="{172E9649-E3A4-41BC-91E8-BA4D5EE5815B}" srcOrd="1" destOrd="0" presId="urn:microsoft.com/office/officeart/2005/8/layout/vList3"/>
    <dgm:cxn modelId="{60662192-DE16-452F-9C14-040D5690FC90}" type="presParOf" srcId="{4632B4CF-1DA2-4535-BB12-A029E5DB5D0D}" destId="{1E9747DB-6664-4A60-AE83-ABA403EA93AB}" srcOrd="2" destOrd="0" presId="urn:microsoft.com/office/officeart/2005/8/layout/vList3"/>
    <dgm:cxn modelId="{886DB44F-A580-4BDF-BC77-A4D4DDD926EB}" type="presParOf" srcId="{1E9747DB-6664-4A60-AE83-ABA403EA93AB}" destId="{83C4416A-0A74-4864-8A46-EA319A0D18CD}" srcOrd="0" destOrd="0" presId="urn:microsoft.com/office/officeart/2005/8/layout/vList3"/>
    <dgm:cxn modelId="{57A051A3-2D31-4FA8-BA12-C0A41853EBEF}" type="presParOf" srcId="{1E9747DB-6664-4A60-AE83-ABA403EA93AB}" destId="{31B1E43E-6DB0-4266-B00E-133BBC1EE9E5}" srcOrd="1" destOrd="0" presId="urn:microsoft.com/office/officeart/2005/8/layout/vList3"/>
    <dgm:cxn modelId="{2E8EDE31-150D-4C29-9C80-245E5F0A770B}" type="presParOf" srcId="{4632B4CF-1DA2-4535-BB12-A029E5DB5D0D}" destId="{CB370FB4-1534-4EFD-BCA0-CB023E3C8C4A}" srcOrd="3" destOrd="0" presId="urn:microsoft.com/office/officeart/2005/8/layout/vList3"/>
    <dgm:cxn modelId="{C9307204-3562-4221-A6F7-99B67A836EFA}" type="presParOf" srcId="{4632B4CF-1DA2-4535-BB12-A029E5DB5D0D}" destId="{496FCEE0-7107-4C39-98D3-0000B79ABB46}" srcOrd="4" destOrd="0" presId="urn:microsoft.com/office/officeart/2005/8/layout/vList3"/>
    <dgm:cxn modelId="{7AAC40E4-8F30-4FB4-B400-6A9342A34F32}" type="presParOf" srcId="{496FCEE0-7107-4C39-98D3-0000B79ABB46}" destId="{0A1A9921-8642-41D1-AF3D-136E376B986C}" srcOrd="0" destOrd="0" presId="urn:microsoft.com/office/officeart/2005/8/layout/vList3"/>
    <dgm:cxn modelId="{A2A99407-C623-49BE-AB8E-D3E586C82B11}" type="presParOf" srcId="{496FCEE0-7107-4C39-98D3-0000B79ABB46}" destId="{9908BC31-0FDF-4C35-8E85-6B4EB0814A2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E3DF2-6527-45A3-B4FE-F3E40DFCA55E}">
      <dsp:nvSpPr>
        <dsp:cNvPr id="0" name=""/>
        <dsp:cNvSpPr/>
      </dsp:nvSpPr>
      <dsp:spPr>
        <a:xfrm rot="10800000">
          <a:off x="1923366" y="0"/>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80010" rIns="149352" bIns="80010" numCol="1" spcCol="1270" anchor="ctr" anchorCtr="0">
          <a:noAutofit/>
        </a:bodyPr>
        <a:lstStyle/>
        <a:p>
          <a:pPr marL="0" lvl="0" indent="0" algn="ctr" defTabSz="933450">
            <a:lnSpc>
              <a:spcPct val="90000"/>
            </a:lnSpc>
            <a:spcBef>
              <a:spcPct val="0"/>
            </a:spcBef>
            <a:spcAft>
              <a:spcPct val="35000"/>
            </a:spcAft>
            <a:buNone/>
          </a:pPr>
          <a:r>
            <a:rPr lang="es-EC" sz="2100" kern="1200" dirty="0"/>
            <a:t>La As. Vega propone reformar los artículos 3 (principios), 41 (funciones de los GAD provinciales, 219 (inversión social)  y 249 (presupuesto para atención prioritaria).</a:t>
          </a:r>
        </a:p>
      </dsp:txBody>
      <dsp:txXfrm rot="10800000">
        <a:off x="2299939" y="0"/>
        <a:ext cx="5771751" cy="1506292"/>
      </dsp:txXfrm>
    </dsp:sp>
    <dsp:sp modelId="{B41C725A-85AF-48B1-9921-049A0AB88C66}">
      <dsp:nvSpPr>
        <dsp:cNvPr id="0" name=""/>
        <dsp:cNvSpPr/>
      </dsp:nvSpPr>
      <dsp:spPr>
        <a:xfrm>
          <a:off x="1172064" y="255"/>
          <a:ext cx="1506292" cy="150629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B1E43E-6DB0-4266-B00E-133BBC1EE9E5}">
      <dsp:nvSpPr>
        <dsp:cNvPr id="0" name=""/>
        <dsp:cNvSpPr/>
      </dsp:nvSpPr>
      <dsp:spPr>
        <a:xfrm rot="10800000">
          <a:off x="1925211" y="1956187"/>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80010" rIns="149352" bIns="80010" numCol="1" spcCol="1270" anchor="ctr" anchorCtr="0">
          <a:noAutofit/>
        </a:bodyPr>
        <a:lstStyle/>
        <a:p>
          <a:pPr marL="0" lvl="0" indent="0" algn="ctr" defTabSz="933450">
            <a:lnSpc>
              <a:spcPct val="90000"/>
            </a:lnSpc>
            <a:spcBef>
              <a:spcPct val="0"/>
            </a:spcBef>
            <a:spcAft>
              <a:spcPct val="35000"/>
            </a:spcAft>
            <a:buNone/>
          </a:pPr>
          <a:r>
            <a:rPr lang="es-EC" sz="2100" kern="1200" dirty="0"/>
            <a:t>a) Principios. Son mandatos de optimización, como esta redactado hace que su concepto cambie.</a:t>
          </a:r>
        </a:p>
      </dsp:txBody>
      <dsp:txXfrm rot="10800000">
        <a:off x="2301784" y="1956187"/>
        <a:ext cx="5771751" cy="1506292"/>
      </dsp:txXfrm>
    </dsp:sp>
    <dsp:sp modelId="{83C4416A-0A74-4864-8A46-EA319A0D18CD}">
      <dsp:nvSpPr>
        <dsp:cNvPr id="0" name=""/>
        <dsp:cNvSpPr/>
      </dsp:nvSpPr>
      <dsp:spPr>
        <a:xfrm>
          <a:off x="1172064" y="1956187"/>
          <a:ext cx="1506292" cy="150629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08BC31-0FDF-4C35-8E85-6B4EB0814A22}">
      <dsp:nvSpPr>
        <dsp:cNvPr id="0" name=""/>
        <dsp:cNvSpPr/>
      </dsp:nvSpPr>
      <dsp:spPr>
        <a:xfrm rot="10800000">
          <a:off x="1925211" y="3912119"/>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80010" rIns="149352" bIns="80010" numCol="1" spcCol="1270" anchor="ctr" anchorCtr="0">
          <a:noAutofit/>
        </a:bodyPr>
        <a:lstStyle/>
        <a:p>
          <a:pPr marL="0" lvl="0" indent="0" algn="ctr" defTabSz="933450">
            <a:lnSpc>
              <a:spcPct val="90000"/>
            </a:lnSpc>
            <a:spcBef>
              <a:spcPct val="0"/>
            </a:spcBef>
            <a:spcAft>
              <a:spcPct val="35000"/>
            </a:spcAft>
            <a:buNone/>
          </a:pPr>
          <a:r>
            <a:rPr lang="es-EC" sz="2100" kern="1200" dirty="0"/>
            <a:t>b. Funciones de los GAD.</a:t>
          </a:r>
        </a:p>
        <a:p>
          <a:pPr marL="0" lvl="0" indent="0" algn="ctr" defTabSz="933450">
            <a:lnSpc>
              <a:spcPct val="90000"/>
            </a:lnSpc>
            <a:spcBef>
              <a:spcPct val="0"/>
            </a:spcBef>
            <a:spcAft>
              <a:spcPct val="35000"/>
            </a:spcAft>
            <a:buNone/>
          </a:pPr>
          <a:r>
            <a:rPr lang="es-EC" sz="2100" kern="1200" dirty="0"/>
            <a:t>Si bien la reforma es loable, ya se encuentra esgrimido en el Art. 41 .g del COOTAD. </a:t>
          </a:r>
        </a:p>
      </dsp:txBody>
      <dsp:txXfrm rot="10800000">
        <a:off x="2301784" y="3912119"/>
        <a:ext cx="5771751" cy="1506292"/>
      </dsp:txXfrm>
    </dsp:sp>
    <dsp:sp modelId="{0A1A9921-8642-41D1-AF3D-136E376B986C}">
      <dsp:nvSpPr>
        <dsp:cNvPr id="0" name=""/>
        <dsp:cNvSpPr/>
      </dsp:nvSpPr>
      <dsp:spPr>
        <a:xfrm>
          <a:off x="1172064" y="3912119"/>
          <a:ext cx="1506292" cy="150629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E3DF2-6527-45A3-B4FE-F3E40DFCA55E}">
      <dsp:nvSpPr>
        <dsp:cNvPr id="0" name=""/>
        <dsp:cNvSpPr/>
      </dsp:nvSpPr>
      <dsp:spPr>
        <a:xfrm rot="10800000">
          <a:off x="2135850" y="0"/>
          <a:ext cx="6148324" cy="235622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9031" tIns="72390" rIns="135128" bIns="72390" numCol="1" spcCol="1270" anchor="ctr" anchorCtr="0">
          <a:noAutofit/>
        </a:bodyPr>
        <a:lstStyle/>
        <a:p>
          <a:pPr marL="0" lvl="0" indent="0" algn="ctr" defTabSz="844550">
            <a:lnSpc>
              <a:spcPct val="90000"/>
            </a:lnSpc>
            <a:spcBef>
              <a:spcPct val="0"/>
            </a:spcBef>
            <a:spcAft>
              <a:spcPct val="35000"/>
            </a:spcAft>
            <a:buNone/>
          </a:pPr>
          <a:r>
            <a:rPr lang="es-EC" sz="1900" kern="1200" dirty="0"/>
            <a:t>c. Inversión social.</a:t>
          </a:r>
        </a:p>
        <a:p>
          <a:pPr marL="0" lvl="0" indent="0" algn="ctr" defTabSz="844550">
            <a:lnSpc>
              <a:spcPct val="90000"/>
            </a:lnSpc>
            <a:spcBef>
              <a:spcPct val="0"/>
            </a:spcBef>
            <a:spcAft>
              <a:spcPct val="35000"/>
            </a:spcAft>
            <a:buNone/>
          </a:pPr>
          <a:r>
            <a:rPr lang="es-EC" sz="1900" kern="1200" dirty="0"/>
            <a:t>El Ecuador es un país diverso, en el proyecto se obliga a otorgar  a un grupo en especial. El destino de ese presupuesto debe ser decidido por cada Consejo Provincial en atención a la autonomía. </a:t>
          </a:r>
        </a:p>
        <a:p>
          <a:pPr marL="0" lvl="0" indent="0" algn="ctr" defTabSz="844550">
            <a:lnSpc>
              <a:spcPct val="90000"/>
            </a:lnSpc>
            <a:spcBef>
              <a:spcPct val="0"/>
            </a:spcBef>
            <a:spcAft>
              <a:spcPct val="35000"/>
            </a:spcAft>
            <a:buNone/>
          </a:pPr>
          <a:endParaRPr lang="es-EC" sz="1900" kern="1200" dirty="0"/>
        </a:p>
      </dsp:txBody>
      <dsp:txXfrm rot="10800000">
        <a:off x="2724907" y="0"/>
        <a:ext cx="5559267" cy="2356228"/>
      </dsp:txXfrm>
    </dsp:sp>
    <dsp:sp modelId="{B41C725A-85AF-48B1-9921-049A0AB88C66}">
      <dsp:nvSpPr>
        <dsp:cNvPr id="0" name=""/>
        <dsp:cNvSpPr/>
      </dsp:nvSpPr>
      <dsp:spPr>
        <a:xfrm>
          <a:off x="959580" y="1429"/>
          <a:ext cx="2356228" cy="235622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0C4B00-6132-4017-9436-CA3FF2CAD53C}">
      <dsp:nvSpPr>
        <dsp:cNvPr id="0" name=""/>
        <dsp:cNvSpPr/>
      </dsp:nvSpPr>
      <dsp:spPr>
        <a:xfrm rot="10800000">
          <a:off x="2137695" y="3061009"/>
          <a:ext cx="6148324" cy="235622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9031" tIns="72390" rIns="135128" bIns="72390" numCol="1" spcCol="1270" anchor="ctr" anchorCtr="0">
          <a:noAutofit/>
        </a:bodyPr>
        <a:lstStyle/>
        <a:p>
          <a:pPr marL="0" lvl="0" indent="0" algn="ctr" defTabSz="844550">
            <a:lnSpc>
              <a:spcPct val="90000"/>
            </a:lnSpc>
            <a:spcBef>
              <a:spcPct val="0"/>
            </a:spcBef>
            <a:spcAft>
              <a:spcPct val="35000"/>
            </a:spcAft>
            <a:buFont typeface="+mj-lt"/>
            <a:buNone/>
          </a:pPr>
          <a:r>
            <a:rPr lang="es-EC" sz="1900" kern="1200"/>
            <a:t>No se entiende bien la redacción del Art. 249.1 en el que se destina un 3% al presupuesto de grupos vulnerables, este será adicional al 10% que ya está establecido en la norma o de aquel 10% deberá quitársele el 3% para la erradicación de violencia contra las mujeres.</a:t>
          </a:r>
        </a:p>
      </dsp:txBody>
      <dsp:txXfrm rot="10800000">
        <a:off x="2726752" y="3061009"/>
        <a:ext cx="5559267" cy="2356228"/>
      </dsp:txXfrm>
    </dsp:sp>
    <dsp:sp modelId="{771AAABE-8D4D-4DDD-A450-466765A34FAC}">
      <dsp:nvSpPr>
        <dsp:cNvPr id="0" name=""/>
        <dsp:cNvSpPr/>
      </dsp:nvSpPr>
      <dsp:spPr>
        <a:xfrm>
          <a:off x="930999" y="3062438"/>
          <a:ext cx="2356228" cy="235622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E3DF2-6527-45A3-B4FE-F3E40DFCA55E}">
      <dsp:nvSpPr>
        <dsp:cNvPr id="0" name=""/>
        <dsp:cNvSpPr/>
      </dsp:nvSpPr>
      <dsp:spPr>
        <a:xfrm rot="10800000">
          <a:off x="1923366" y="0"/>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La</a:t>
          </a:r>
          <a:r>
            <a:rPr lang="es-EC" sz="1800" kern="1200" baseline="0" dirty="0"/>
            <a:t> As. Katiuska Miranda pretende reformar los artículos 3, (principios, integración territorial), 131, (cooperación  internacional), 168, (información presupuestaria), 172 ingresos propios de la gestión, 182 (contribuciones especiales de mejoras) </a:t>
          </a:r>
          <a:endParaRPr lang="es-EC" sz="1800" kern="1200" dirty="0"/>
        </a:p>
      </dsp:txBody>
      <dsp:txXfrm rot="10800000">
        <a:off x="2299939" y="0"/>
        <a:ext cx="5771751" cy="1506292"/>
      </dsp:txXfrm>
    </dsp:sp>
    <dsp:sp modelId="{B41C725A-85AF-48B1-9921-049A0AB88C66}">
      <dsp:nvSpPr>
        <dsp:cNvPr id="0" name=""/>
        <dsp:cNvSpPr/>
      </dsp:nvSpPr>
      <dsp:spPr>
        <a:xfrm>
          <a:off x="1162545" y="0"/>
          <a:ext cx="1506292" cy="150629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B1E43E-6DB0-4266-B00E-133BBC1EE9E5}">
      <dsp:nvSpPr>
        <dsp:cNvPr id="0" name=""/>
        <dsp:cNvSpPr/>
      </dsp:nvSpPr>
      <dsp:spPr>
        <a:xfrm rot="10800000">
          <a:off x="1925211" y="1956187"/>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a) Principios. No se entiende su finalidad, su concepto, se menciona que los GAD </a:t>
          </a:r>
          <a:r>
            <a:rPr lang="es-EC" sz="1800" b="1" kern="1200" dirty="0"/>
            <a:t>propenderán a facilitar la incorporación física de su territorio con el resto del país; </a:t>
          </a:r>
          <a:r>
            <a:rPr lang="es-EC" sz="1800" kern="1200" dirty="0"/>
            <a:t>quizás que se intenta que a través de la conectividad se reduzcan las brechas territoriales.</a:t>
          </a:r>
        </a:p>
      </dsp:txBody>
      <dsp:txXfrm rot="10800000">
        <a:off x="2301784" y="1956187"/>
        <a:ext cx="5771751" cy="1506292"/>
      </dsp:txXfrm>
    </dsp:sp>
    <dsp:sp modelId="{83C4416A-0A74-4864-8A46-EA319A0D18CD}">
      <dsp:nvSpPr>
        <dsp:cNvPr id="0" name=""/>
        <dsp:cNvSpPr/>
      </dsp:nvSpPr>
      <dsp:spPr>
        <a:xfrm>
          <a:off x="1172064" y="1956187"/>
          <a:ext cx="1506292" cy="150629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08BC31-0FDF-4C35-8E85-6B4EB0814A22}">
      <dsp:nvSpPr>
        <dsp:cNvPr id="0" name=""/>
        <dsp:cNvSpPr/>
      </dsp:nvSpPr>
      <dsp:spPr>
        <a:xfrm rot="10800000">
          <a:off x="1925211" y="3912119"/>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b. Cooperación Internacional</a:t>
          </a:r>
        </a:p>
        <a:p>
          <a:pPr marL="0" lvl="0" indent="0" algn="ctr" defTabSz="800100">
            <a:lnSpc>
              <a:spcPct val="90000"/>
            </a:lnSpc>
            <a:spcBef>
              <a:spcPct val="0"/>
            </a:spcBef>
            <a:spcAft>
              <a:spcPct val="35000"/>
            </a:spcAft>
            <a:buNone/>
          </a:pPr>
          <a:r>
            <a:rPr lang="es-EC" sz="1800" kern="1200" dirty="0"/>
            <a:t>Para empezar hay que mencionar que la cooperación internacional, no es una competencia de los GAD sino una gestión para la obtención de recursos, por lo que existe una confusión de conceptos</a:t>
          </a:r>
        </a:p>
      </dsp:txBody>
      <dsp:txXfrm rot="10800000">
        <a:off x="2301784" y="3912119"/>
        <a:ext cx="5771751" cy="1506292"/>
      </dsp:txXfrm>
    </dsp:sp>
    <dsp:sp modelId="{0A1A9921-8642-41D1-AF3D-136E376B986C}">
      <dsp:nvSpPr>
        <dsp:cNvPr id="0" name=""/>
        <dsp:cNvSpPr/>
      </dsp:nvSpPr>
      <dsp:spPr>
        <a:xfrm>
          <a:off x="1172064" y="3912119"/>
          <a:ext cx="1506292" cy="1506292"/>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E3DF2-6527-45A3-B4FE-F3E40DFCA55E}">
      <dsp:nvSpPr>
        <dsp:cNvPr id="0" name=""/>
        <dsp:cNvSpPr/>
      </dsp:nvSpPr>
      <dsp:spPr>
        <a:xfrm rot="10800000">
          <a:off x="1923366" y="0"/>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53340" rIns="99568" bIns="53340" numCol="1" spcCol="1270" anchor="ctr" anchorCtr="0">
          <a:noAutofit/>
        </a:bodyPr>
        <a:lstStyle/>
        <a:p>
          <a:pPr marL="0" lvl="0" indent="0" algn="ctr" defTabSz="622300">
            <a:lnSpc>
              <a:spcPct val="90000"/>
            </a:lnSpc>
            <a:spcBef>
              <a:spcPct val="0"/>
            </a:spcBef>
            <a:spcAft>
              <a:spcPct val="35000"/>
            </a:spcAft>
            <a:buNone/>
          </a:pPr>
          <a:r>
            <a:rPr lang="es-EC" sz="1400" kern="1200" baseline="0" dirty="0"/>
            <a:t>c. Información presupuestaria </a:t>
          </a:r>
        </a:p>
        <a:p>
          <a:pPr marL="0" lvl="0" indent="0" algn="ctr" defTabSz="622300">
            <a:lnSpc>
              <a:spcPct val="90000"/>
            </a:lnSpc>
            <a:spcBef>
              <a:spcPct val="0"/>
            </a:spcBef>
            <a:spcAft>
              <a:spcPct val="35000"/>
            </a:spcAft>
            <a:buNone/>
          </a:pPr>
          <a:endParaRPr lang="es-EC" sz="1400" kern="1200" baseline="0" dirty="0"/>
        </a:p>
        <a:p>
          <a:pPr marL="0" lvl="0" indent="0" algn="ctr" defTabSz="622300">
            <a:lnSpc>
              <a:spcPct val="90000"/>
            </a:lnSpc>
            <a:spcBef>
              <a:spcPct val="0"/>
            </a:spcBef>
            <a:spcAft>
              <a:spcPct val="35000"/>
            </a:spcAft>
            <a:buNone/>
          </a:pPr>
          <a:r>
            <a:rPr lang="es-EC" sz="1400" kern="1200" dirty="0"/>
            <a:t>El artículo 168 habla respecto de la información presupuestaria, que nada tiene que ver con la publicada de los planes de desarrollo territorial (PDTO),  la (LOTUGS), es clara en indicar las obligaciones de los GAD</a:t>
          </a:r>
          <a:r>
            <a:rPr lang="es-EC" sz="1400" kern="1200" baseline="0" dirty="0"/>
            <a:t> </a:t>
          </a:r>
          <a:endParaRPr lang="es-EC" sz="1400" kern="1200" dirty="0"/>
        </a:p>
      </dsp:txBody>
      <dsp:txXfrm rot="10800000">
        <a:off x="2299939" y="0"/>
        <a:ext cx="5771751" cy="1506292"/>
      </dsp:txXfrm>
    </dsp:sp>
    <dsp:sp modelId="{B41C725A-85AF-48B1-9921-049A0AB88C66}">
      <dsp:nvSpPr>
        <dsp:cNvPr id="0" name=""/>
        <dsp:cNvSpPr/>
      </dsp:nvSpPr>
      <dsp:spPr>
        <a:xfrm>
          <a:off x="1162545" y="0"/>
          <a:ext cx="1506292" cy="150629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B1E43E-6DB0-4266-B00E-133BBC1EE9E5}">
      <dsp:nvSpPr>
        <dsp:cNvPr id="0" name=""/>
        <dsp:cNvSpPr/>
      </dsp:nvSpPr>
      <dsp:spPr>
        <a:xfrm rot="10800000">
          <a:off x="1925211" y="1956187"/>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53340" rIns="99568" bIns="53340" numCol="1" spcCol="1270" anchor="ctr" anchorCtr="0">
          <a:noAutofit/>
        </a:bodyPr>
        <a:lstStyle/>
        <a:p>
          <a:pPr marL="0" lvl="0" indent="0" algn="ctr" defTabSz="622300">
            <a:lnSpc>
              <a:spcPct val="90000"/>
            </a:lnSpc>
            <a:spcBef>
              <a:spcPct val="0"/>
            </a:spcBef>
            <a:spcAft>
              <a:spcPct val="35000"/>
            </a:spcAft>
            <a:buNone/>
          </a:pPr>
          <a:r>
            <a:rPr lang="es-EC" sz="1400" kern="1200" dirty="0"/>
            <a:t>d.</a:t>
          </a:r>
          <a:r>
            <a:rPr lang="es-EC" sz="1400" kern="1200" baseline="0" dirty="0"/>
            <a:t> Ingresos Propios.</a:t>
          </a:r>
        </a:p>
        <a:p>
          <a:pPr marL="0" lvl="0" indent="0" algn="ctr" defTabSz="622300">
            <a:lnSpc>
              <a:spcPct val="90000"/>
            </a:lnSpc>
            <a:spcBef>
              <a:spcPct val="0"/>
            </a:spcBef>
            <a:spcAft>
              <a:spcPct val="35000"/>
            </a:spcAft>
            <a:buNone/>
          </a:pPr>
          <a:r>
            <a:rPr lang="es-EC" sz="1400" kern="1200" dirty="0"/>
            <a:t>Esta  propuesta es interesante, la generación de recursos propios siempre ha sido un constante pedido por parte de los GAD. Sin embargo quedaría al aire su regulación, la Ley de Ventas por Sorteos.</a:t>
          </a:r>
        </a:p>
      </dsp:txBody>
      <dsp:txXfrm rot="10800000">
        <a:off x="2301784" y="1956187"/>
        <a:ext cx="5771751" cy="1506292"/>
      </dsp:txXfrm>
    </dsp:sp>
    <dsp:sp modelId="{83C4416A-0A74-4864-8A46-EA319A0D18CD}">
      <dsp:nvSpPr>
        <dsp:cNvPr id="0" name=""/>
        <dsp:cNvSpPr/>
      </dsp:nvSpPr>
      <dsp:spPr>
        <a:xfrm>
          <a:off x="1172064" y="1956187"/>
          <a:ext cx="1506292" cy="150629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08BC31-0FDF-4C35-8E85-6B4EB0814A22}">
      <dsp:nvSpPr>
        <dsp:cNvPr id="0" name=""/>
        <dsp:cNvSpPr/>
      </dsp:nvSpPr>
      <dsp:spPr>
        <a:xfrm rot="10800000">
          <a:off x="1925211" y="3912119"/>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53340" rIns="99568" bIns="53340" numCol="1" spcCol="1270" anchor="ctr" anchorCtr="0">
          <a:noAutofit/>
        </a:bodyPr>
        <a:lstStyle/>
        <a:p>
          <a:pPr marL="0" lvl="0" indent="0" algn="ctr" defTabSz="622300">
            <a:lnSpc>
              <a:spcPct val="90000"/>
            </a:lnSpc>
            <a:spcBef>
              <a:spcPct val="0"/>
            </a:spcBef>
            <a:spcAft>
              <a:spcPct val="35000"/>
            </a:spcAft>
            <a:buNone/>
          </a:pPr>
          <a:r>
            <a:rPr lang="es-EC" sz="1400" kern="1200" dirty="0"/>
            <a:t>e. Contribuciones especiales.</a:t>
          </a:r>
        </a:p>
        <a:p>
          <a:pPr marL="0" lvl="0" indent="0" algn="ctr" defTabSz="622300">
            <a:lnSpc>
              <a:spcPct val="90000"/>
            </a:lnSpc>
            <a:spcBef>
              <a:spcPct val="0"/>
            </a:spcBef>
            <a:spcAft>
              <a:spcPct val="35000"/>
            </a:spcAft>
            <a:buNone/>
          </a:pPr>
          <a:r>
            <a:rPr lang="es-EC" sz="1400" kern="1200" dirty="0"/>
            <a:t>CONGOPE presentará una reforma general para la contribución especial de mejoras, en todo su ámbito.</a:t>
          </a:r>
        </a:p>
      </dsp:txBody>
      <dsp:txXfrm rot="10800000">
        <a:off x="2301784" y="3912119"/>
        <a:ext cx="5771751" cy="1506292"/>
      </dsp:txXfrm>
    </dsp:sp>
    <dsp:sp modelId="{0A1A9921-8642-41D1-AF3D-136E376B986C}">
      <dsp:nvSpPr>
        <dsp:cNvPr id="0" name=""/>
        <dsp:cNvSpPr/>
      </dsp:nvSpPr>
      <dsp:spPr>
        <a:xfrm>
          <a:off x="1172064" y="3912119"/>
          <a:ext cx="1506292" cy="1506292"/>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E3DF2-6527-45A3-B4FE-F3E40DFCA55E}">
      <dsp:nvSpPr>
        <dsp:cNvPr id="0" name=""/>
        <dsp:cNvSpPr/>
      </dsp:nvSpPr>
      <dsp:spPr>
        <a:xfrm rot="10800000">
          <a:off x="1923366" y="0"/>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45720" rIns="85344" bIns="45720" numCol="1" spcCol="1270" anchor="ctr" anchorCtr="0">
          <a:noAutofit/>
        </a:bodyPr>
        <a:lstStyle/>
        <a:p>
          <a:pPr marL="0" lvl="0" indent="0" algn="ctr" defTabSz="533400">
            <a:lnSpc>
              <a:spcPct val="90000"/>
            </a:lnSpc>
            <a:spcBef>
              <a:spcPct val="0"/>
            </a:spcBef>
            <a:spcAft>
              <a:spcPct val="35000"/>
            </a:spcAft>
            <a:buNone/>
          </a:pPr>
          <a:r>
            <a:rPr lang="es-EC" sz="1200" kern="1200" dirty="0"/>
            <a:t>El As. Gustavo Mateus,  reforma los artículos 42 (competencias exclusivas) , 135 (fomento productivo)  </a:t>
          </a:r>
        </a:p>
      </dsp:txBody>
      <dsp:txXfrm rot="10800000">
        <a:off x="2299939" y="0"/>
        <a:ext cx="5771751" cy="1506292"/>
      </dsp:txXfrm>
    </dsp:sp>
    <dsp:sp modelId="{B41C725A-85AF-48B1-9921-049A0AB88C66}">
      <dsp:nvSpPr>
        <dsp:cNvPr id="0" name=""/>
        <dsp:cNvSpPr/>
      </dsp:nvSpPr>
      <dsp:spPr>
        <a:xfrm>
          <a:off x="1162545" y="0"/>
          <a:ext cx="1506292" cy="150629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B1E43E-6DB0-4266-B00E-133BBC1EE9E5}">
      <dsp:nvSpPr>
        <dsp:cNvPr id="0" name=""/>
        <dsp:cNvSpPr/>
      </dsp:nvSpPr>
      <dsp:spPr>
        <a:xfrm rot="10800000">
          <a:off x="1925211" y="1956187"/>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45720" rIns="85344" bIns="45720" numCol="1" spcCol="1270" anchor="ctr" anchorCtr="0">
          <a:noAutofit/>
        </a:bodyPr>
        <a:lstStyle/>
        <a:p>
          <a:pPr marL="0" lvl="0" indent="0" algn="ctr" defTabSz="533400">
            <a:lnSpc>
              <a:spcPct val="90000"/>
            </a:lnSpc>
            <a:spcBef>
              <a:spcPct val="0"/>
            </a:spcBef>
            <a:spcAft>
              <a:spcPct val="35000"/>
            </a:spcAft>
            <a:buNone/>
          </a:pPr>
          <a:r>
            <a:rPr lang="es-EC" sz="1200" kern="1200" dirty="0"/>
            <a:t>a. No se puede incorporar como una competencia exclusiva lo que determina esta reforma, debido a que estas deben venir acompañadas del recurso necesario cosa que no se ve en al reforma,  para su implementación, se observa que esta misma prerrogativa se le otorga a los GAD municipales, por lo que no se entiende cual su propósito, aquello  las desnaturaliza, es importante apoyar al pueblo migrante pero esto es deber del Estado Central, no de los GAD.</a:t>
          </a:r>
        </a:p>
      </dsp:txBody>
      <dsp:txXfrm rot="10800000">
        <a:off x="2301784" y="1956187"/>
        <a:ext cx="5771751" cy="1506292"/>
      </dsp:txXfrm>
    </dsp:sp>
    <dsp:sp modelId="{83C4416A-0A74-4864-8A46-EA319A0D18CD}">
      <dsp:nvSpPr>
        <dsp:cNvPr id="0" name=""/>
        <dsp:cNvSpPr/>
      </dsp:nvSpPr>
      <dsp:spPr>
        <a:xfrm>
          <a:off x="1172064" y="1956187"/>
          <a:ext cx="1506292" cy="150629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08BC31-0FDF-4C35-8E85-6B4EB0814A22}">
      <dsp:nvSpPr>
        <dsp:cNvPr id="0" name=""/>
        <dsp:cNvSpPr/>
      </dsp:nvSpPr>
      <dsp:spPr>
        <a:xfrm rot="10800000">
          <a:off x="1925211" y="3912119"/>
          <a:ext cx="6148324" cy="150629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233" tIns="45720" rIns="85344" bIns="45720" numCol="1" spcCol="1270" anchor="ctr" anchorCtr="0">
          <a:noAutofit/>
        </a:bodyPr>
        <a:lstStyle/>
        <a:p>
          <a:pPr marL="0" lvl="0" indent="0" algn="ctr" defTabSz="533400">
            <a:lnSpc>
              <a:spcPct val="90000"/>
            </a:lnSpc>
            <a:spcBef>
              <a:spcPct val="0"/>
            </a:spcBef>
            <a:spcAft>
              <a:spcPct val="35000"/>
            </a:spcAft>
            <a:buNone/>
          </a:pPr>
          <a:r>
            <a:rPr lang="es-EC" sz="1200" kern="1200" dirty="0"/>
            <a:t>b.</a:t>
          </a:r>
          <a:r>
            <a:rPr lang="es-EC" sz="1200" kern="1200" baseline="0" dirty="0"/>
            <a:t> Fomento Productivo</a:t>
          </a:r>
        </a:p>
        <a:p>
          <a:pPr marL="0" lvl="0" indent="0" algn="ctr" defTabSz="533400">
            <a:lnSpc>
              <a:spcPct val="90000"/>
            </a:lnSpc>
            <a:spcBef>
              <a:spcPct val="0"/>
            </a:spcBef>
            <a:spcAft>
              <a:spcPct val="35000"/>
            </a:spcAft>
            <a:buNone/>
          </a:pPr>
          <a:endParaRPr lang="es-EC" sz="1200" kern="1200" baseline="0" dirty="0"/>
        </a:p>
        <a:p>
          <a:pPr marL="0" lvl="0" indent="0" algn="ctr" defTabSz="533400">
            <a:lnSpc>
              <a:spcPct val="90000"/>
            </a:lnSpc>
            <a:spcBef>
              <a:spcPct val="0"/>
            </a:spcBef>
            <a:spcAft>
              <a:spcPct val="35000"/>
            </a:spcAft>
            <a:buNone/>
          </a:pPr>
          <a:r>
            <a:rPr lang="es-EC" sz="1200" kern="1200" dirty="0"/>
            <a:t>La intervención que propone el legislador, respecto al fomento productivo en las áreas urbanas es interesante, existen muchos de estos que cuentan en gran medida con realidades diferentes y que tiene ruralidad sin embargo es su competencia, lo que podría hacerse es que mediante convenio se pueda trabajar de forma conjunta. </a:t>
          </a:r>
        </a:p>
      </dsp:txBody>
      <dsp:txXfrm rot="10800000">
        <a:off x="2301784" y="3912119"/>
        <a:ext cx="5771751" cy="1506292"/>
      </dsp:txXfrm>
    </dsp:sp>
    <dsp:sp modelId="{0A1A9921-8642-41D1-AF3D-136E376B986C}">
      <dsp:nvSpPr>
        <dsp:cNvPr id="0" name=""/>
        <dsp:cNvSpPr/>
      </dsp:nvSpPr>
      <dsp:spPr>
        <a:xfrm>
          <a:off x="1172064" y="3912119"/>
          <a:ext cx="1506292" cy="1506292"/>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0DA295-5DF4-42F0-A183-41FB4B4AC68A}" type="datetimeFigureOut">
              <a:rPr lang="es-EC" smtClean="0"/>
              <a:t>28/3/2023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613E7-A40A-4DAD-95E7-78FA3C01CA98}" type="slidenum">
              <a:rPr lang="es-EC" smtClean="0"/>
              <a:t>‹Nº›</a:t>
            </a:fld>
            <a:endParaRPr lang="es-EC"/>
          </a:p>
        </p:txBody>
      </p:sp>
    </p:spTree>
    <p:extLst>
      <p:ext uri="{BB962C8B-B14F-4D97-AF65-F5344CB8AC3E}">
        <p14:creationId xmlns:p14="http://schemas.microsoft.com/office/powerpoint/2010/main" val="97500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47C516-2B88-7D3E-C39A-C2A66C02FD31}"/>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EC"/>
          </a:p>
        </p:txBody>
      </p:sp>
      <p:sp>
        <p:nvSpPr>
          <p:cNvPr id="3" name="Subtítulo 2">
            <a:extLst>
              <a:ext uri="{FF2B5EF4-FFF2-40B4-BE49-F238E27FC236}">
                <a16:creationId xmlns:a16="http://schemas.microsoft.com/office/drawing/2014/main" id="{D9936BFA-5F0B-FAA1-77BB-BD0ACBC166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C"/>
          </a:p>
        </p:txBody>
      </p:sp>
      <p:sp>
        <p:nvSpPr>
          <p:cNvPr id="4" name="Marcador de fecha 3">
            <a:extLst>
              <a:ext uri="{FF2B5EF4-FFF2-40B4-BE49-F238E27FC236}">
                <a16:creationId xmlns:a16="http://schemas.microsoft.com/office/drawing/2014/main" id="{D45CB5EA-C297-2549-D4E0-9C788525CEFB}"/>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9760F50C-C717-A248-5F52-EAB9708D832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571C342-A939-087D-6810-9BDC4E2E84D2}"/>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1475379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F6C212-1486-AC03-F204-AF499E6B671E}"/>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E1F0785E-58DE-8B1E-72B9-00FE0434AC1A}"/>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A2C09FBD-2133-FCC3-0C06-FCEC7D493C7E}"/>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7A75DF9E-3F0F-0F98-8D04-06E0E5172FB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55019B9-EAC1-957F-FAB8-29636C2A17C1}"/>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21379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5AF982F-4AA7-E25C-45DD-1AAD799A9B32}"/>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9E0F39B5-7923-D5F5-3D14-ABB99E0DC3DA}"/>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9A485DAA-7A06-7FEC-9671-A10B88E93E5B}"/>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82D8C0E4-2C58-C1D9-281D-F6DD071EF77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DF3C3A7-5B73-144E-6D5B-608D41835540}"/>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2410512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F059C-B40C-99A0-CC16-CF61A0585EE2}"/>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A7C61C6F-FCBC-6DD9-F2A0-1800AEB4AEBC}"/>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4" name="Marcador de pie de página 3">
            <a:extLst>
              <a:ext uri="{FF2B5EF4-FFF2-40B4-BE49-F238E27FC236}">
                <a16:creationId xmlns:a16="http://schemas.microsoft.com/office/drawing/2014/main" id="{AF1AE16E-1EB5-6C43-30E3-5FB991F5432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A7442141-155B-D1A6-048E-9AE308BB7C19}"/>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3020250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6823C-E51B-1B48-EE5C-55A36511FB38}"/>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4A0FD8BF-21C5-1291-13EA-91187052CCC5}"/>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4" name="Marcador de pie de página 3">
            <a:extLst>
              <a:ext uri="{FF2B5EF4-FFF2-40B4-BE49-F238E27FC236}">
                <a16:creationId xmlns:a16="http://schemas.microsoft.com/office/drawing/2014/main" id="{DF71FE02-3461-C272-93A1-AE16A677A3A3}"/>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175799AC-4290-A711-E4C3-C050CF0321B3}"/>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3766199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12C32A-7AC0-A296-DB62-05542F60F1CA}"/>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30F2825D-82B3-FE8E-E571-945E6C53398F}"/>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4" name="Marcador de pie de página 3">
            <a:extLst>
              <a:ext uri="{FF2B5EF4-FFF2-40B4-BE49-F238E27FC236}">
                <a16:creationId xmlns:a16="http://schemas.microsoft.com/office/drawing/2014/main" id="{105C80D9-B8C6-8796-12C9-C9094441E31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BED40D3C-2557-3261-BF15-307B040045FB}"/>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545204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C895E9-F602-0301-F92E-B8C72A4A89AE}"/>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EC"/>
          </a:p>
        </p:txBody>
      </p:sp>
      <p:sp>
        <p:nvSpPr>
          <p:cNvPr id="3" name="Subtítulo 2">
            <a:extLst>
              <a:ext uri="{FF2B5EF4-FFF2-40B4-BE49-F238E27FC236}">
                <a16:creationId xmlns:a16="http://schemas.microsoft.com/office/drawing/2014/main" id="{A8EDFAF9-E8AB-2FF0-4816-2A341D4E49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C"/>
          </a:p>
        </p:txBody>
      </p:sp>
      <p:sp>
        <p:nvSpPr>
          <p:cNvPr id="4" name="Marcador de fecha 3">
            <a:extLst>
              <a:ext uri="{FF2B5EF4-FFF2-40B4-BE49-F238E27FC236}">
                <a16:creationId xmlns:a16="http://schemas.microsoft.com/office/drawing/2014/main" id="{910D2041-8533-8710-5842-803CD0B701F2}"/>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F6B399DD-6723-5066-5EBD-ADAA279384E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DB46E4F-7D1C-EEDA-585B-0FE546D50870}"/>
              </a:ext>
            </a:extLst>
          </p:cNvPr>
          <p:cNvSpPr>
            <a:spLocks noGrp="1"/>
          </p:cNvSpPr>
          <p:nvPr>
            <p:ph type="sldNum" sz="quarter" idx="12"/>
          </p:nvPr>
        </p:nvSpPr>
        <p:spPr/>
        <p:txBody>
          <a:bodyPr/>
          <a:lstStyle/>
          <a:p>
            <a:fld id="{20348A5D-8BA3-5949-8A55-5EC8F92A3CDF}" type="slidenum">
              <a:rPr lang="es-EC" smtClean="0"/>
              <a:t>‹Nº›</a:t>
            </a:fld>
            <a:endParaRPr lang="es-EC"/>
          </a:p>
        </p:txBody>
      </p:sp>
      <p:pic>
        <p:nvPicPr>
          <p:cNvPr id="8" name="Imagen 7">
            <a:extLst>
              <a:ext uri="{FF2B5EF4-FFF2-40B4-BE49-F238E27FC236}">
                <a16:creationId xmlns:a16="http://schemas.microsoft.com/office/drawing/2014/main" id="{31053728-16E0-957C-0CAD-46B3B2F00EC1}"/>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183772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0C8A3F-25D7-9586-EAD2-BA5E4B1623E1}"/>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0E3878E5-426C-56D0-3436-79F9464B0699}"/>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148FC21A-2D3A-13F4-7C03-8D5F339F3D7B}"/>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112D7EA9-75EF-C681-3254-80752915FD6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935253FA-9D49-E931-676B-27D654B21CB9}"/>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1748034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C5C4A3-C707-D964-4551-AD1BE480658E}"/>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199B585C-5638-8319-3D8A-8BC7E5BB05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D955DFA2-B0A0-F870-D544-3895B3259C33}"/>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111CBDCE-3155-8CC4-77D2-2D502B071B8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55E2821-F81C-8F96-A20E-0AF668F30C6A}"/>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3353696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443479-06EC-86F1-7FF3-2E98AE18920F}"/>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1B238497-9D62-F882-C4C5-5AADC9A2323F}"/>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contenido 3">
            <a:extLst>
              <a:ext uri="{FF2B5EF4-FFF2-40B4-BE49-F238E27FC236}">
                <a16:creationId xmlns:a16="http://schemas.microsoft.com/office/drawing/2014/main" id="{18A2303D-8AD6-03B5-E518-EC507E0530E6}"/>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fecha 4">
            <a:extLst>
              <a:ext uri="{FF2B5EF4-FFF2-40B4-BE49-F238E27FC236}">
                <a16:creationId xmlns:a16="http://schemas.microsoft.com/office/drawing/2014/main" id="{D354E808-AB57-AC11-3265-FD086157942E}"/>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6" name="Marcador de pie de página 5">
            <a:extLst>
              <a:ext uri="{FF2B5EF4-FFF2-40B4-BE49-F238E27FC236}">
                <a16:creationId xmlns:a16="http://schemas.microsoft.com/office/drawing/2014/main" id="{031B912F-5547-7F3A-5795-B03CD592994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AC0F447E-0F18-C0F8-6DBE-2B054342E694}"/>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1253957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25840-8BE7-4FEC-E3E9-E245EECE512F}"/>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7136270B-38EB-757D-8C62-6EDAC648D3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997336B5-FB68-ED60-BC0D-4583883004E8}"/>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texto 4">
            <a:extLst>
              <a:ext uri="{FF2B5EF4-FFF2-40B4-BE49-F238E27FC236}">
                <a16:creationId xmlns:a16="http://schemas.microsoft.com/office/drawing/2014/main" id="{B67247D6-E602-A4A2-A718-AE8E1CFFF8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FD40220B-F093-2FBF-3C2D-F5F7DACDBAB6}"/>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7" name="Marcador de fecha 6">
            <a:extLst>
              <a:ext uri="{FF2B5EF4-FFF2-40B4-BE49-F238E27FC236}">
                <a16:creationId xmlns:a16="http://schemas.microsoft.com/office/drawing/2014/main" id="{5AA8D006-A6BD-1EEA-1820-F69958475A77}"/>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8" name="Marcador de pie de página 7">
            <a:extLst>
              <a:ext uri="{FF2B5EF4-FFF2-40B4-BE49-F238E27FC236}">
                <a16:creationId xmlns:a16="http://schemas.microsoft.com/office/drawing/2014/main" id="{27E54EF6-B7FA-D0E8-25B4-E35424D2B807}"/>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503128D1-0C78-CEAB-C0FA-DB890622F0F6}"/>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350888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00DD74-4795-E7D4-A69F-2A6861970404}"/>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D243B60C-DD7E-9F48-8C3F-8483AF0FB2E9}"/>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5A97755D-02D0-6B05-FAAC-515403E48800}"/>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194F1B75-A4F0-FED8-7509-9546737B9BE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435DBD2-CB74-1B5B-0413-83617BE64C9C}"/>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1898860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FFC512-D9E8-4754-665A-CF3484F4FB33}"/>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94B9C30E-95CD-A78C-B257-91C93142C9EF}"/>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4" name="Marcador de pie de página 3">
            <a:extLst>
              <a:ext uri="{FF2B5EF4-FFF2-40B4-BE49-F238E27FC236}">
                <a16:creationId xmlns:a16="http://schemas.microsoft.com/office/drawing/2014/main" id="{C4ADD7CD-2CFE-7FE5-4725-F79360DD1992}"/>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C1FBCDE9-D30B-FE8B-4696-8F11549BD20C}"/>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1659183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BF49EF8-B0F9-96C7-C64D-FED8682D7C6F}"/>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3" name="Marcador de pie de página 2">
            <a:extLst>
              <a:ext uri="{FF2B5EF4-FFF2-40B4-BE49-F238E27FC236}">
                <a16:creationId xmlns:a16="http://schemas.microsoft.com/office/drawing/2014/main" id="{2CDCA472-6A95-E780-D291-248C96F155C8}"/>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A4F6E19E-0599-3734-3705-FF4A3C92BCEC}"/>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35865103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C5E4A1-9733-62DE-51F1-8FAADC3F8CDC}"/>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DA3C04DE-80AA-D209-D769-83A015B1A3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texto 3">
            <a:extLst>
              <a:ext uri="{FF2B5EF4-FFF2-40B4-BE49-F238E27FC236}">
                <a16:creationId xmlns:a16="http://schemas.microsoft.com/office/drawing/2014/main" id="{5E048DB7-800B-829E-4E01-600F399AC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9E38418F-B41F-B5E5-1E41-D5A57573B1EA}"/>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6" name="Marcador de pie de página 5">
            <a:extLst>
              <a:ext uri="{FF2B5EF4-FFF2-40B4-BE49-F238E27FC236}">
                <a16:creationId xmlns:a16="http://schemas.microsoft.com/office/drawing/2014/main" id="{EF0FC747-BB2C-AAEB-0A84-28D8544CE10D}"/>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6A8D8BEF-4564-61B6-2A9B-7AF3AAC69C93}"/>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2562978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EBC2B9-96C6-D85E-64B5-4D1B3FC689EA}"/>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posición de imagen 2">
            <a:extLst>
              <a:ext uri="{FF2B5EF4-FFF2-40B4-BE49-F238E27FC236}">
                <a16:creationId xmlns:a16="http://schemas.microsoft.com/office/drawing/2014/main" id="{7B78B7CE-2762-6678-BA76-3B766618E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17604E86-137F-F6FB-CAD8-332F8C614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99BDDC43-9901-32D9-59C8-007FFBE21A59}"/>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6" name="Marcador de pie de página 5">
            <a:extLst>
              <a:ext uri="{FF2B5EF4-FFF2-40B4-BE49-F238E27FC236}">
                <a16:creationId xmlns:a16="http://schemas.microsoft.com/office/drawing/2014/main" id="{C4A10185-6D7C-E366-EBD9-1363D1AB17B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7EC4FBA-572B-704C-C814-4FA14FCC7515}"/>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3386742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87AAE6-5C3C-2C4E-9C73-D65BF235A346}"/>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5C38F59A-BB5E-B03E-FD2C-11960EF4ADF7}"/>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73F23D22-0C90-851D-45AA-8AE8C5418F39}"/>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21F1AF3A-9D95-C6DA-BFE5-826839DF432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179DCF7-5299-542A-2F2E-A6E1ABE0F988}"/>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23644714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5BCA018-57BF-66DD-A2F9-F5ADCDA024DC}"/>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737A7C9C-5006-C785-E1B0-297D9734A7B1}"/>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E0CCC384-4CF9-5288-8B48-474F104E4418}"/>
              </a:ext>
            </a:extLst>
          </p:cNvPr>
          <p:cNvSpPr>
            <a:spLocks noGrp="1"/>
          </p:cNvSpPr>
          <p:nvPr>
            <p:ph type="dt" sz="half" idx="10"/>
          </p:nvPr>
        </p:nvSpPr>
        <p:spPr/>
        <p:txBody>
          <a:body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5BB40034-F39A-92D8-082A-94B84109980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3365CE3-E247-5FEB-F791-FB61C7F0F5B7}"/>
              </a:ext>
            </a:extLst>
          </p:cNvPr>
          <p:cNvSpPr>
            <a:spLocks noGrp="1"/>
          </p:cNvSpPr>
          <p:nvPr>
            <p:ph type="sldNum" sz="quarter" idx="12"/>
          </p:nvPr>
        </p:nvSpPr>
        <p:spPr/>
        <p:txBody>
          <a:bodyPr/>
          <a:lstStyle/>
          <a:p>
            <a:fld id="{20348A5D-8BA3-5949-8A55-5EC8F92A3CDF}" type="slidenum">
              <a:rPr lang="es-EC" smtClean="0"/>
              <a:t>‹Nº›</a:t>
            </a:fld>
            <a:endParaRPr lang="es-EC"/>
          </a:p>
        </p:txBody>
      </p:sp>
    </p:spTree>
    <p:extLst>
      <p:ext uri="{BB962C8B-B14F-4D97-AF65-F5344CB8AC3E}">
        <p14:creationId xmlns:p14="http://schemas.microsoft.com/office/powerpoint/2010/main" val="164146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3BAB6-8385-9794-9AC7-6E517F48B6D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008CDA23-EC49-3A79-70D3-4EB608B1C5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0332C29B-DD04-8100-5616-08BD112C300F}"/>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809526E7-47A4-CECB-54B9-DC818670A27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1881A213-9F5F-4D5F-397A-1284075B8911}"/>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349112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57A57A-D063-67CD-74AC-0C9B01171DBF}"/>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643AE1CC-9124-62AB-C401-BCB7E92C76F2}"/>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contenido 3">
            <a:extLst>
              <a:ext uri="{FF2B5EF4-FFF2-40B4-BE49-F238E27FC236}">
                <a16:creationId xmlns:a16="http://schemas.microsoft.com/office/drawing/2014/main" id="{09D7BA44-A9C2-231E-7254-F8775561DC83}"/>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fecha 4">
            <a:extLst>
              <a:ext uri="{FF2B5EF4-FFF2-40B4-BE49-F238E27FC236}">
                <a16:creationId xmlns:a16="http://schemas.microsoft.com/office/drawing/2014/main" id="{A400FB0A-2F9A-E2C4-E538-5EBC29875B38}"/>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6" name="Marcador de pie de página 5">
            <a:extLst>
              <a:ext uri="{FF2B5EF4-FFF2-40B4-BE49-F238E27FC236}">
                <a16:creationId xmlns:a16="http://schemas.microsoft.com/office/drawing/2014/main" id="{771B1A0A-A0B5-90FC-5733-D172DF65835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03CE72B-E91C-13DD-6053-27BDDA861069}"/>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415679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4268C3-CAD9-8F6C-A82D-DFF84CD68D4A}"/>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37437C8A-CF4B-FF5F-1799-24BCD716C6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B1125195-A2FF-D712-9DA1-CEA40BD3F3AE}"/>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texto 4">
            <a:extLst>
              <a:ext uri="{FF2B5EF4-FFF2-40B4-BE49-F238E27FC236}">
                <a16:creationId xmlns:a16="http://schemas.microsoft.com/office/drawing/2014/main" id="{2FDA352E-A1CB-89E1-7C2C-F1BF7645A1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40FE9130-BE1A-9D2C-290E-42A6D209D973}"/>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7" name="Marcador de fecha 6">
            <a:extLst>
              <a:ext uri="{FF2B5EF4-FFF2-40B4-BE49-F238E27FC236}">
                <a16:creationId xmlns:a16="http://schemas.microsoft.com/office/drawing/2014/main" id="{3C3AA9C8-30EC-82C0-384D-60387B93B4F6}"/>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8" name="Marcador de pie de página 7">
            <a:extLst>
              <a:ext uri="{FF2B5EF4-FFF2-40B4-BE49-F238E27FC236}">
                <a16:creationId xmlns:a16="http://schemas.microsoft.com/office/drawing/2014/main" id="{84D1F5C9-A0AA-9CD8-5248-1A18C529A1CF}"/>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C34B37F8-F921-57D5-1283-70CDFDE433BF}"/>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115379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46B263-D9FC-8A70-7D14-2FD6A5870BF9}"/>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F869F0BE-267C-DA70-01B9-6EF68884D13D}"/>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4" name="Marcador de pie de página 3">
            <a:extLst>
              <a:ext uri="{FF2B5EF4-FFF2-40B4-BE49-F238E27FC236}">
                <a16:creationId xmlns:a16="http://schemas.microsoft.com/office/drawing/2014/main" id="{A7743873-B6A4-5C24-F16D-3E944CB02AA7}"/>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152BE5D9-CB7C-A641-9900-3BB2F0183D74}"/>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408414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C4EE11-EACC-2B0B-8D66-35C34CF929EE}"/>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3" name="Marcador de pie de página 2">
            <a:extLst>
              <a:ext uri="{FF2B5EF4-FFF2-40B4-BE49-F238E27FC236}">
                <a16:creationId xmlns:a16="http://schemas.microsoft.com/office/drawing/2014/main" id="{85BEBC4F-F531-6D7C-EFA6-10EC17B645A7}"/>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C5005FD8-57FE-AE95-6326-FB4FA19D7739}"/>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1828865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651521-A3C7-4D55-95BC-868D1E76578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948E5CAC-5498-F035-74C8-F90817645B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texto 3">
            <a:extLst>
              <a:ext uri="{FF2B5EF4-FFF2-40B4-BE49-F238E27FC236}">
                <a16:creationId xmlns:a16="http://schemas.microsoft.com/office/drawing/2014/main" id="{65EE8856-2EFF-E804-4401-461063A6BB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5344F4A7-A4C0-F886-B876-54FBF24D7521}"/>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6" name="Marcador de pie de página 5">
            <a:extLst>
              <a:ext uri="{FF2B5EF4-FFF2-40B4-BE49-F238E27FC236}">
                <a16:creationId xmlns:a16="http://schemas.microsoft.com/office/drawing/2014/main" id="{DD78D827-B690-1E5A-8C47-EA31B564165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D4FBE40-B8FF-3564-5D03-301F66CBAD06}"/>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2389918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6EB0CA-5D93-9A29-B773-EAF02ECED96D}"/>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posición de imagen 2">
            <a:extLst>
              <a:ext uri="{FF2B5EF4-FFF2-40B4-BE49-F238E27FC236}">
                <a16:creationId xmlns:a16="http://schemas.microsoft.com/office/drawing/2014/main" id="{918C5858-D9E2-9C48-C602-2D5274C6AD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F0D40514-C71C-51CE-D34A-2D8BFE60F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112529B5-4806-7038-B64A-762190C15E50}"/>
              </a:ext>
            </a:extLst>
          </p:cNvPr>
          <p:cNvSpPr>
            <a:spLocks noGrp="1"/>
          </p:cNvSpPr>
          <p:nvPr>
            <p:ph type="dt" sz="half" idx="10"/>
          </p:nvPr>
        </p:nvSpPr>
        <p:spPr/>
        <p:txBody>
          <a:bodyPr/>
          <a:lstStyle/>
          <a:p>
            <a:fld id="{37389D05-1589-E245-9E43-D390735DAA19}" type="datetimeFigureOut">
              <a:rPr lang="es-EC" smtClean="0"/>
              <a:t>28/3/2023</a:t>
            </a:fld>
            <a:endParaRPr lang="es-EC"/>
          </a:p>
        </p:txBody>
      </p:sp>
      <p:sp>
        <p:nvSpPr>
          <p:cNvPr id="6" name="Marcador de pie de página 5">
            <a:extLst>
              <a:ext uri="{FF2B5EF4-FFF2-40B4-BE49-F238E27FC236}">
                <a16:creationId xmlns:a16="http://schemas.microsoft.com/office/drawing/2014/main" id="{53C6A174-472F-BA97-2015-161194D1AC2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E3360062-D954-06A9-4581-54377904F79F}"/>
              </a:ext>
            </a:extLst>
          </p:cNvPr>
          <p:cNvSpPr>
            <a:spLocks noGrp="1"/>
          </p:cNvSpPr>
          <p:nvPr>
            <p:ph type="sldNum" sz="quarter" idx="12"/>
          </p:nvPr>
        </p:nvSpPr>
        <p:spPr/>
        <p:txBody>
          <a:bodyPr/>
          <a:lstStyle/>
          <a:p>
            <a:fld id="{BEE3B319-72F1-9E49-AEAE-46180EE90458}" type="slidenum">
              <a:rPr lang="es-EC" smtClean="0"/>
              <a:t>‹Nº›</a:t>
            </a:fld>
            <a:endParaRPr lang="es-EC"/>
          </a:p>
        </p:txBody>
      </p:sp>
    </p:spTree>
    <p:extLst>
      <p:ext uri="{BB962C8B-B14F-4D97-AF65-F5344CB8AC3E}">
        <p14:creationId xmlns:p14="http://schemas.microsoft.com/office/powerpoint/2010/main" val="201480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t="-3000" b="-3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1E4AB77-2AC4-04A4-50C4-590D3B19D5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5B063FC2-502D-FD2F-5A32-1864FF64A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5B6D6A92-2083-6418-8602-D1CE4E5363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89D05-1589-E245-9E43-D390735DAA19}" type="datetimeFigureOut">
              <a:rPr lang="es-EC" smtClean="0"/>
              <a:t>28/3/2023</a:t>
            </a:fld>
            <a:endParaRPr lang="es-EC"/>
          </a:p>
        </p:txBody>
      </p:sp>
      <p:sp>
        <p:nvSpPr>
          <p:cNvPr id="5" name="Marcador de pie de página 4">
            <a:extLst>
              <a:ext uri="{FF2B5EF4-FFF2-40B4-BE49-F238E27FC236}">
                <a16:creationId xmlns:a16="http://schemas.microsoft.com/office/drawing/2014/main" id="{B7704A32-E613-C4F7-036C-DE2404CB6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14DBC0B3-D580-8044-4897-445677E66B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3B319-72F1-9E49-AEAE-46180EE90458}" type="slidenum">
              <a:rPr lang="es-EC" smtClean="0"/>
              <a:t>‹Nº›</a:t>
            </a:fld>
            <a:endParaRPr lang="es-EC"/>
          </a:p>
        </p:txBody>
      </p:sp>
    </p:spTree>
    <p:extLst>
      <p:ext uri="{BB962C8B-B14F-4D97-AF65-F5344CB8AC3E}">
        <p14:creationId xmlns:p14="http://schemas.microsoft.com/office/powerpoint/2010/main" val="373501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D74F3C7-A32E-1659-5C20-E8E1DA9A9B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B954681A-4629-E19B-5221-42CBDAAE51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5DA61CAA-94D5-1C72-06EF-16C8B5A96F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8A8A5-37C7-F14E-A9E5-03218B697D9B}" type="datetimeFigureOut">
              <a:rPr lang="es-EC" smtClean="0"/>
              <a:t>28/3/2023</a:t>
            </a:fld>
            <a:endParaRPr lang="es-EC"/>
          </a:p>
        </p:txBody>
      </p:sp>
      <p:sp>
        <p:nvSpPr>
          <p:cNvPr id="5" name="Marcador de pie de página 4">
            <a:extLst>
              <a:ext uri="{FF2B5EF4-FFF2-40B4-BE49-F238E27FC236}">
                <a16:creationId xmlns:a16="http://schemas.microsoft.com/office/drawing/2014/main" id="{F35FBB84-89FF-C58F-1447-9CD91AD0AF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809B191E-FBBD-9D66-C0BB-B92364A157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48A5D-8BA3-5949-8A55-5EC8F92A3CDF}" type="slidenum">
              <a:rPr lang="es-EC" smtClean="0"/>
              <a:t>‹Nº›</a:t>
            </a:fld>
            <a:endParaRPr lang="es-EC"/>
          </a:p>
        </p:txBody>
      </p:sp>
      <p:pic>
        <p:nvPicPr>
          <p:cNvPr id="8" name="Imagen 7">
            <a:extLst>
              <a:ext uri="{FF2B5EF4-FFF2-40B4-BE49-F238E27FC236}">
                <a16:creationId xmlns:a16="http://schemas.microsoft.com/office/drawing/2014/main" id="{4B94CC82-186E-08C4-01C2-902881F42B53}"/>
              </a:ext>
            </a:extLst>
          </p:cNvPr>
          <p:cNvPicPr>
            <a:picLocks noChangeAspect="1"/>
          </p:cNvPicPr>
          <p:nvPr userDrawn="1"/>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218920982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0A4C927-DB44-9825-CF51-7D21DAEC533A}"/>
              </a:ext>
            </a:extLst>
          </p:cNvPr>
          <p:cNvSpPr txBox="1">
            <a:spLocks noGrp="1"/>
          </p:cNvSpPr>
          <p:nvPr>
            <p:ph type="title"/>
          </p:nvPr>
        </p:nvSpPr>
        <p:spPr>
          <a:xfrm>
            <a:off x="838200" y="1490838"/>
            <a:ext cx="10515600" cy="2751522"/>
          </a:xfrm>
          <a:prstGeom prst="rect">
            <a:avLst/>
          </a:prstGeom>
          <a:noFill/>
        </p:spPr>
        <p:txBody>
          <a:bodyPr wrap="square" rtlCol="0">
            <a:spAutoFit/>
          </a:bodyPr>
          <a:lstStyle/>
          <a:p>
            <a:pPr algn="ctr"/>
            <a:r>
              <a:rPr lang="es-EC" sz="4800" b="1" dirty="0">
                <a:latin typeface="Calibri" panose="020F0502020204030204" pitchFamily="34" charset="0"/>
                <a:cs typeface="Times New Roman" panose="02020603050405020304" pitchFamily="18" charset="0"/>
              </a:rPr>
              <a:t>REFORMAS NORMATIVAS AL CÓDIGO ORGÁNICO DE ORGANIZACIÓN TERRITORIAL, AUTONOMIA Y DESCENTRALIZACIÓN (UNIFICADO III)</a:t>
            </a:r>
          </a:p>
        </p:txBody>
      </p:sp>
    </p:spTree>
    <p:extLst>
      <p:ext uri="{BB962C8B-B14F-4D97-AF65-F5344CB8AC3E}">
        <p14:creationId xmlns:p14="http://schemas.microsoft.com/office/powerpoint/2010/main" val="97002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a:extLst>
              <a:ext uri="{FF2B5EF4-FFF2-40B4-BE49-F238E27FC236}">
                <a16:creationId xmlns:a16="http://schemas.microsoft.com/office/drawing/2014/main" id="{02C38C54-B02E-B571-24D2-1620FB57DCA8}"/>
              </a:ext>
            </a:extLst>
          </p:cNvPr>
          <p:cNvGraphicFramePr/>
          <p:nvPr>
            <p:extLst>
              <p:ext uri="{D42A27DB-BD31-4B8C-83A1-F6EECF244321}">
                <p14:modId xmlns:p14="http://schemas.microsoft.com/office/powerpoint/2010/main" val="2840328630"/>
              </p:ext>
            </p:extLst>
          </p:nvPr>
        </p:nvGraphicFramePr>
        <p:xfrm>
          <a:off x="1908175" y="1096433"/>
          <a:ext cx="9245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a:extLst>
              <a:ext uri="{FF2B5EF4-FFF2-40B4-BE49-F238E27FC236}">
                <a16:creationId xmlns:a16="http://schemas.microsoft.com/office/drawing/2014/main" id="{B76BFC38-2808-768D-C6CF-0DF8A2BFBC65}"/>
              </a:ext>
            </a:extLst>
          </p:cNvPr>
          <p:cNvSpPr txBox="1"/>
          <p:nvPr/>
        </p:nvSpPr>
        <p:spPr>
          <a:xfrm>
            <a:off x="4495800" y="190500"/>
            <a:ext cx="4438650" cy="646331"/>
          </a:xfrm>
          <a:prstGeom prst="rect">
            <a:avLst/>
          </a:prstGeom>
          <a:noFill/>
          <a:ln>
            <a:solidFill>
              <a:schemeClr val="accent1">
                <a:lumMod val="50000"/>
              </a:schemeClr>
            </a:solidFill>
          </a:ln>
        </p:spPr>
        <p:txBody>
          <a:bodyPr wrap="square" rtlCol="0">
            <a:spAutoFit/>
          </a:bodyPr>
          <a:lstStyle/>
          <a:p>
            <a:pPr algn="ctr"/>
            <a:r>
              <a:rPr lang="es-EC" b="1" dirty="0"/>
              <a:t>Reformas presentadas por la As. Consuelo Vega </a:t>
            </a:r>
          </a:p>
        </p:txBody>
      </p:sp>
    </p:spTree>
    <p:extLst>
      <p:ext uri="{BB962C8B-B14F-4D97-AF65-F5344CB8AC3E}">
        <p14:creationId xmlns:p14="http://schemas.microsoft.com/office/powerpoint/2010/main" val="73329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a:extLst>
              <a:ext uri="{FF2B5EF4-FFF2-40B4-BE49-F238E27FC236}">
                <a16:creationId xmlns:a16="http://schemas.microsoft.com/office/drawing/2014/main" id="{02C38C54-B02E-B571-24D2-1620FB57DCA8}"/>
              </a:ext>
            </a:extLst>
          </p:cNvPr>
          <p:cNvGraphicFramePr/>
          <p:nvPr>
            <p:extLst>
              <p:ext uri="{D42A27DB-BD31-4B8C-83A1-F6EECF244321}">
                <p14:modId xmlns:p14="http://schemas.microsoft.com/office/powerpoint/2010/main" val="2949836971"/>
              </p:ext>
            </p:extLst>
          </p:nvPr>
        </p:nvGraphicFramePr>
        <p:xfrm>
          <a:off x="1908175" y="1096433"/>
          <a:ext cx="9245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a:extLst>
              <a:ext uri="{FF2B5EF4-FFF2-40B4-BE49-F238E27FC236}">
                <a16:creationId xmlns:a16="http://schemas.microsoft.com/office/drawing/2014/main" id="{B76BFC38-2808-768D-C6CF-0DF8A2BFBC65}"/>
              </a:ext>
            </a:extLst>
          </p:cNvPr>
          <p:cNvSpPr txBox="1"/>
          <p:nvPr/>
        </p:nvSpPr>
        <p:spPr>
          <a:xfrm>
            <a:off x="4495800" y="190500"/>
            <a:ext cx="4438650" cy="646331"/>
          </a:xfrm>
          <a:prstGeom prst="rect">
            <a:avLst/>
          </a:prstGeom>
          <a:noFill/>
          <a:ln>
            <a:solidFill>
              <a:schemeClr val="accent1">
                <a:lumMod val="50000"/>
              </a:schemeClr>
            </a:solidFill>
          </a:ln>
        </p:spPr>
        <p:txBody>
          <a:bodyPr wrap="square" rtlCol="0">
            <a:spAutoFit/>
          </a:bodyPr>
          <a:lstStyle/>
          <a:p>
            <a:pPr algn="ctr"/>
            <a:r>
              <a:rPr lang="es-EC" b="1" dirty="0"/>
              <a:t>Reformas presentadas por la As. Consuelo Vega </a:t>
            </a:r>
          </a:p>
        </p:txBody>
      </p:sp>
    </p:spTree>
    <p:extLst>
      <p:ext uri="{BB962C8B-B14F-4D97-AF65-F5344CB8AC3E}">
        <p14:creationId xmlns:p14="http://schemas.microsoft.com/office/powerpoint/2010/main" val="117387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a:extLst>
              <a:ext uri="{FF2B5EF4-FFF2-40B4-BE49-F238E27FC236}">
                <a16:creationId xmlns:a16="http://schemas.microsoft.com/office/drawing/2014/main" id="{02C38C54-B02E-B571-24D2-1620FB57DCA8}"/>
              </a:ext>
            </a:extLst>
          </p:cNvPr>
          <p:cNvGraphicFramePr/>
          <p:nvPr>
            <p:extLst>
              <p:ext uri="{D42A27DB-BD31-4B8C-83A1-F6EECF244321}">
                <p14:modId xmlns:p14="http://schemas.microsoft.com/office/powerpoint/2010/main" val="478848781"/>
              </p:ext>
            </p:extLst>
          </p:nvPr>
        </p:nvGraphicFramePr>
        <p:xfrm>
          <a:off x="1908175" y="1096433"/>
          <a:ext cx="9245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a:extLst>
              <a:ext uri="{FF2B5EF4-FFF2-40B4-BE49-F238E27FC236}">
                <a16:creationId xmlns:a16="http://schemas.microsoft.com/office/drawing/2014/main" id="{B76BFC38-2808-768D-C6CF-0DF8A2BFBC65}"/>
              </a:ext>
            </a:extLst>
          </p:cNvPr>
          <p:cNvSpPr txBox="1"/>
          <p:nvPr/>
        </p:nvSpPr>
        <p:spPr>
          <a:xfrm>
            <a:off x="4495800" y="190500"/>
            <a:ext cx="4438650" cy="646331"/>
          </a:xfrm>
          <a:prstGeom prst="rect">
            <a:avLst/>
          </a:prstGeom>
          <a:noFill/>
          <a:ln>
            <a:solidFill>
              <a:schemeClr val="accent1">
                <a:lumMod val="50000"/>
              </a:schemeClr>
            </a:solidFill>
          </a:ln>
        </p:spPr>
        <p:txBody>
          <a:bodyPr wrap="square" rtlCol="0">
            <a:spAutoFit/>
          </a:bodyPr>
          <a:lstStyle/>
          <a:p>
            <a:pPr algn="ctr"/>
            <a:r>
              <a:rPr lang="es-EC" b="1" dirty="0"/>
              <a:t>Reformas presentadas por la As. Katiuska Miranda </a:t>
            </a:r>
          </a:p>
        </p:txBody>
      </p:sp>
    </p:spTree>
    <p:extLst>
      <p:ext uri="{BB962C8B-B14F-4D97-AF65-F5344CB8AC3E}">
        <p14:creationId xmlns:p14="http://schemas.microsoft.com/office/powerpoint/2010/main" val="84017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a:extLst>
              <a:ext uri="{FF2B5EF4-FFF2-40B4-BE49-F238E27FC236}">
                <a16:creationId xmlns:a16="http://schemas.microsoft.com/office/drawing/2014/main" id="{02C38C54-B02E-B571-24D2-1620FB57DCA8}"/>
              </a:ext>
            </a:extLst>
          </p:cNvPr>
          <p:cNvGraphicFramePr/>
          <p:nvPr>
            <p:extLst>
              <p:ext uri="{D42A27DB-BD31-4B8C-83A1-F6EECF244321}">
                <p14:modId xmlns:p14="http://schemas.microsoft.com/office/powerpoint/2010/main" val="1575901685"/>
              </p:ext>
            </p:extLst>
          </p:nvPr>
        </p:nvGraphicFramePr>
        <p:xfrm>
          <a:off x="1908175" y="1096433"/>
          <a:ext cx="9245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a:extLst>
              <a:ext uri="{FF2B5EF4-FFF2-40B4-BE49-F238E27FC236}">
                <a16:creationId xmlns:a16="http://schemas.microsoft.com/office/drawing/2014/main" id="{B76BFC38-2808-768D-C6CF-0DF8A2BFBC65}"/>
              </a:ext>
            </a:extLst>
          </p:cNvPr>
          <p:cNvSpPr txBox="1"/>
          <p:nvPr/>
        </p:nvSpPr>
        <p:spPr>
          <a:xfrm>
            <a:off x="4648200" y="161925"/>
            <a:ext cx="4438650" cy="646331"/>
          </a:xfrm>
          <a:prstGeom prst="rect">
            <a:avLst/>
          </a:prstGeom>
          <a:noFill/>
          <a:ln>
            <a:solidFill>
              <a:schemeClr val="accent1">
                <a:lumMod val="50000"/>
              </a:schemeClr>
            </a:solidFill>
          </a:ln>
        </p:spPr>
        <p:txBody>
          <a:bodyPr wrap="square" rtlCol="0">
            <a:spAutoFit/>
          </a:bodyPr>
          <a:lstStyle/>
          <a:p>
            <a:pPr algn="ctr"/>
            <a:r>
              <a:rPr lang="es-EC" b="1" dirty="0"/>
              <a:t>Reformas presentadas por la As. Katiuska Miranda </a:t>
            </a:r>
          </a:p>
        </p:txBody>
      </p:sp>
    </p:spTree>
    <p:extLst>
      <p:ext uri="{BB962C8B-B14F-4D97-AF65-F5344CB8AC3E}">
        <p14:creationId xmlns:p14="http://schemas.microsoft.com/office/powerpoint/2010/main" val="57979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a:extLst>
              <a:ext uri="{FF2B5EF4-FFF2-40B4-BE49-F238E27FC236}">
                <a16:creationId xmlns:a16="http://schemas.microsoft.com/office/drawing/2014/main" id="{02C38C54-B02E-B571-24D2-1620FB57DCA8}"/>
              </a:ext>
            </a:extLst>
          </p:cNvPr>
          <p:cNvGraphicFramePr/>
          <p:nvPr>
            <p:extLst>
              <p:ext uri="{D42A27DB-BD31-4B8C-83A1-F6EECF244321}">
                <p14:modId xmlns:p14="http://schemas.microsoft.com/office/powerpoint/2010/main" val="2837168702"/>
              </p:ext>
            </p:extLst>
          </p:nvPr>
        </p:nvGraphicFramePr>
        <p:xfrm>
          <a:off x="1908175" y="1096433"/>
          <a:ext cx="9245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adroTexto 10">
            <a:extLst>
              <a:ext uri="{FF2B5EF4-FFF2-40B4-BE49-F238E27FC236}">
                <a16:creationId xmlns:a16="http://schemas.microsoft.com/office/drawing/2014/main" id="{B76BFC38-2808-768D-C6CF-0DF8A2BFBC65}"/>
              </a:ext>
            </a:extLst>
          </p:cNvPr>
          <p:cNvSpPr txBox="1"/>
          <p:nvPr/>
        </p:nvSpPr>
        <p:spPr>
          <a:xfrm>
            <a:off x="4648200" y="161925"/>
            <a:ext cx="4438650" cy="369332"/>
          </a:xfrm>
          <a:prstGeom prst="rect">
            <a:avLst/>
          </a:prstGeom>
          <a:noFill/>
          <a:ln>
            <a:solidFill>
              <a:schemeClr val="accent1">
                <a:lumMod val="50000"/>
              </a:schemeClr>
            </a:solidFill>
          </a:ln>
        </p:spPr>
        <p:txBody>
          <a:bodyPr wrap="square" rtlCol="0">
            <a:spAutoFit/>
          </a:bodyPr>
          <a:lstStyle/>
          <a:p>
            <a:pPr algn="ctr"/>
            <a:r>
              <a:rPr lang="es-EC" b="1" dirty="0"/>
              <a:t>As. Gustavo Mateus</a:t>
            </a:r>
          </a:p>
        </p:txBody>
      </p:sp>
    </p:spTree>
    <p:extLst>
      <p:ext uri="{BB962C8B-B14F-4D97-AF65-F5344CB8AC3E}">
        <p14:creationId xmlns:p14="http://schemas.microsoft.com/office/powerpoint/2010/main" val="91541082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38B344890F56B458CCDBA42876B25ED" ma:contentTypeVersion="14" ma:contentTypeDescription="Crear nuevo documento." ma:contentTypeScope="" ma:versionID="90e2615551c4a6b07e950be49766134f">
  <xsd:schema xmlns:xsd="http://www.w3.org/2001/XMLSchema" xmlns:xs="http://www.w3.org/2001/XMLSchema" xmlns:p="http://schemas.microsoft.com/office/2006/metadata/properties" xmlns:ns2="83d04f88-3072-44ec-afc0-5ce1c4d6afd3" xmlns:ns3="eb6cfc7d-454b-455c-a802-a19b87e65dbf" targetNamespace="http://schemas.microsoft.com/office/2006/metadata/properties" ma:root="true" ma:fieldsID="07fc3b707b57c6f96c2eaad5a6f0659d" ns2:_="" ns3:_="">
    <xsd:import namespace="83d04f88-3072-44ec-afc0-5ce1c4d6afd3"/>
    <xsd:import namespace="eb6cfc7d-454b-455c-a802-a19b87e65db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Detalle" minOccurs="0"/>
                <xsd:element ref="ns3:MediaServiceAutoTags" minOccurs="0"/>
                <xsd:element ref="ns3:MediaServiceOCR" minOccurs="0"/>
                <xsd:element ref="ns3:MediaServiceGenerationTime" minOccurs="0"/>
                <xsd:element ref="ns3:MediaServiceEventHashCode"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d04f88-3072-44ec-afc0-5ce1c4d6afd3"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1" nillable="true" ma:displayName="Taxonomy Catch All Column" ma:hidden="true" ma:list="{24213407-1a04-4077-8b2b-bc930f9577fd}" ma:internalName="TaxCatchAll" ma:showField="CatchAllData" ma:web="83d04f88-3072-44ec-afc0-5ce1c4d6af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b6cfc7d-454b-455c-a802-a19b87e65db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Detalle" ma:index="14" nillable="true" ma:displayName="Detalle" ma:format="Dropdown" ma:internalName="Detalle">
      <xsd:simpleType>
        <xsd:restriction base="dms:Text">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Etiquetas de imagen" ma:readOnly="false" ma:fieldId="{5cf76f15-5ced-4ddc-b409-7134ff3c332f}" ma:taxonomyMulti="true" ma:sspId="38955b43-74cb-4e1d-a3a8-7c2643c9b87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3d04f88-3072-44ec-afc0-5ce1c4d6afd3" xsi:nil="true"/>
    <Detalle xmlns="eb6cfc7d-454b-455c-a802-a19b87e65dbf" xsi:nil="true"/>
    <lcf76f155ced4ddcb4097134ff3c332f xmlns="eb6cfc7d-454b-455c-a802-a19b87e65db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6D16007-BF51-4DEE-ACB6-69BF9342B4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d04f88-3072-44ec-afc0-5ce1c4d6afd3"/>
    <ds:schemaRef ds:uri="eb6cfc7d-454b-455c-a802-a19b87e65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961A11-0DD8-4E8A-A75A-956DA990CF1D}">
  <ds:schemaRefs>
    <ds:schemaRef ds:uri="http://schemas.microsoft.com/sharepoint/v3/contenttype/forms"/>
  </ds:schemaRefs>
</ds:datastoreItem>
</file>

<file path=customXml/itemProps3.xml><?xml version="1.0" encoding="utf-8"?>
<ds:datastoreItem xmlns:ds="http://schemas.openxmlformats.org/officeDocument/2006/customXml" ds:itemID="{98FE77BB-BE80-4234-87A2-705075AFCC0C}">
  <ds:schemaRefs>
    <ds:schemaRef ds:uri="http://schemas.microsoft.com/office/2006/metadata/properties"/>
    <ds:schemaRef ds:uri="http://schemas.microsoft.com/office/infopath/2007/PartnerControls"/>
    <ds:schemaRef ds:uri="83d04f88-3072-44ec-afc0-5ce1c4d6afd3"/>
    <ds:schemaRef ds:uri="eb6cfc7d-454b-455c-a802-a19b87e65dbf"/>
  </ds:schemaRefs>
</ds:datastoreItem>
</file>

<file path=docProps/app.xml><?xml version="1.0" encoding="utf-8"?>
<Properties xmlns="http://schemas.openxmlformats.org/officeDocument/2006/extended-properties" xmlns:vt="http://schemas.openxmlformats.org/officeDocument/2006/docPropsVTypes">
  <TotalTime>138</TotalTime>
  <Words>633</Words>
  <Application>Microsoft Office PowerPoint</Application>
  <PresentationFormat>Panorámica</PresentationFormat>
  <Paragraphs>29</Paragraphs>
  <Slides>6</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6</vt:i4>
      </vt:variant>
    </vt:vector>
  </HeadingPairs>
  <TitlesOfParts>
    <vt:vector size="11" baseType="lpstr">
      <vt:lpstr>Arial</vt:lpstr>
      <vt:lpstr>Calibri</vt:lpstr>
      <vt:lpstr>Calibri Light</vt:lpstr>
      <vt:lpstr>1_Tema de Office</vt:lpstr>
      <vt:lpstr>2_Tema de Office</vt:lpstr>
      <vt:lpstr>REFORMAS NORMATIVAS AL CÓDIGO ORGÁNICO DE ORGANIZACIÓN TERRITORIAL, AUTONOMIA Y DESCENTRALIZACIÓN (UNIFICADO III)</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Indira Nathaly Cedeño Obando</dc:creator>
  <cp:lastModifiedBy>Diego Fernando Gordillo Narváez</cp:lastModifiedBy>
  <cp:revision>4</cp:revision>
  <dcterms:created xsi:type="dcterms:W3CDTF">2022-07-27T19:59:19Z</dcterms:created>
  <dcterms:modified xsi:type="dcterms:W3CDTF">2023-03-28T22:20:10Z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0x010100838B344890F56B458CCDBA42876B25ED</vt:lpwstr>
  </property>
</Properties>
</file>