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738" r:id="rId2"/>
    <p:sldId id="743" r:id="rId3"/>
    <p:sldId id="749" r:id="rId4"/>
    <p:sldId id="751" r:id="rId5"/>
    <p:sldId id="752" r:id="rId6"/>
    <p:sldId id="753" r:id="rId7"/>
    <p:sldId id="748" r:id="rId8"/>
    <p:sldId id="745" r:id="rId9"/>
    <p:sldId id="746" r:id="rId10"/>
    <p:sldId id="747" r:id="rId11"/>
  </p:sldIdLst>
  <p:sldSz cx="12192000" cy="6858000"/>
  <p:notesSz cx="7023100" cy="93091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Elizabeth Cadena Ortuno" initials="PECO" lastIdx="2" clrIdx="0">
    <p:extLst>
      <p:ext uri="{19B8F6BF-5375-455C-9EA6-DF929625EA0E}">
        <p15:presenceInfo xmlns:p15="http://schemas.microsoft.com/office/powerpoint/2012/main" userId="S::PCadena@congope.gob.ec::0fe0c823-c7b9-4699-92fc-0f50497835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002" autoAdjust="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2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4" Type="http://schemas.openxmlformats.org/officeDocument/2006/relationships/image" Target="../media/image22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p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20CC729-320A-48B6-B510-089012FE9BCC}">
      <dgm:prSet phldrT="[Tex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" sz="2800" kern="1200" dirty="0"/>
            <a:t>-</a:t>
          </a:r>
          <a:r>
            <a:rPr lang="es-ES" sz="2400" kern="1200" dirty="0"/>
            <a:t>Los GAD tienen la facultad de COORDINAR (seguridad) mas no ejercer esta actividad directamente (Art. 163 CRE- Literal j, Art. 41 COOTAD).</a:t>
          </a:r>
          <a:endParaRPr lang="es-EC" sz="28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sz="2400" dirty="0"/>
            <a:t>Se pueden descentralizar ciertas competencias, el límite son las determinadas como exclusivas del Estado Central</a:t>
          </a:r>
          <a:endParaRPr lang="es-EC" sz="2400" dirty="0"/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6BB9A628-A834-4608-A01F-BEBBCA71DA27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02354CED-DEA5-4C17-BF41-34021C01E8D5}" type="pres">
      <dgm:prSet presAssocID="{D20CC729-320A-48B6-B510-089012FE9BCC}" presName="compNode" presStyleCnt="0"/>
      <dgm:spPr/>
    </dgm:pt>
    <dgm:pt modelId="{CC30EFFB-06E2-403F-AFE2-6560C6DE5661}" type="pres">
      <dgm:prSet presAssocID="{D20CC729-320A-48B6-B510-089012FE9BCC}" presName="pictRect" presStyleLbl="node1" presStyleIdx="0" presStyleCnt="2" custScaleX="48873" custScaleY="60115" custLinFactNeighborX="1916" custLinFactNeighborY="30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1000" b="-11000"/>
          </a:stretch>
        </a:blipFill>
        <a:ln>
          <a:solidFill>
            <a:schemeClr val="accent2"/>
          </a:solidFill>
        </a:ln>
      </dgm:spPr>
      <dgm:extLst>
        <a:ext uri="{E40237B7-FDA0-4F09-8148-C483321AD2D9}">
          <dgm14:cNvPr xmlns:dgm14="http://schemas.microsoft.com/office/drawing/2010/diagram" id="0" name="" descr="Red de usuarios con relleno sólido"/>
        </a:ext>
      </dgm:extLst>
    </dgm:pt>
    <dgm:pt modelId="{1FC36E1B-5F21-44B4-9F21-736C729623C8}" type="pres">
      <dgm:prSet presAssocID="{D20CC729-320A-48B6-B510-089012FE9BCC}" presName="textRect" presStyleLbl="revTx" presStyleIdx="0" presStyleCnt="2" custScaleX="87974" custScaleY="160757" custLinFactNeighborX="802" custLinFactNeighborY="10602">
        <dgm:presLayoutVars>
          <dgm:bulletEnabled val="1"/>
        </dgm:presLayoutVars>
      </dgm:prSet>
      <dgm:spPr/>
    </dgm:pt>
    <dgm:pt modelId="{BBC17153-25C5-458E-B142-A1E4C6D65B30}" type="pres">
      <dgm:prSet presAssocID="{BDD3B320-DED1-470D-8D1B-B96766BE4442}" presName="sibTrans" presStyleLbl="sibTrans2D1" presStyleIdx="0" presStyleCnt="0"/>
      <dgm:spPr/>
    </dgm:pt>
    <dgm:pt modelId="{7463495A-C3A4-4233-8183-C6FDCA9D3C11}" type="pres">
      <dgm:prSet presAssocID="{CE05E28D-4E6D-42AC-A888-4EE4B2F2B205}" presName="compNode" presStyleCnt="0"/>
      <dgm:spPr/>
    </dgm:pt>
    <dgm:pt modelId="{E20C7910-4067-451C-AE44-3056AB7C7AC0}" type="pres">
      <dgm:prSet presAssocID="{CE05E28D-4E6D-42AC-A888-4EE4B2F2B205}" presName="pictRect" presStyleLbl="node1" presStyleIdx="1" presStyleCnt="2" custScaleX="62603" custScaleY="53216" custLinFactNeighborX="-553" custLinFactNeighborY="117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3000" b="-23000"/>
          </a:stretch>
        </a:blipFill>
      </dgm:spPr>
      <dgm:extLst>
        <a:ext uri="{E40237B7-FDA0-4F09-8148-C483321AD2D9}">
          <dgm14:cNvPr xmlns:dgm14="http://schemas.microsoft.com/office/drawing/2010/diagram" id="0" name="" descr="Acceso universal con relleno sólido"/>
        </a:ext>
      </dgm:extLst>
    </dgm:pt>
    <dgm:pt modelId="{2B1DC07D-7E75-42D6-ADBA-EBA5492D0CFE}" type="pres">
      <dgm:prSet presAssocID="{CE05E28D-4E6D-42AC-A888-4EE4B2F2B205}" presName="textRect" presStyleLbl="revTx" presStyleIdx="1" presStyleCnt="2" custScaleX="94372" custScaleY="127623" custLinFactNeighborX="-3397" custLinFactNeighborY="-19937">
        <dgm:presLayoutVars>
          <dgm:bulletEnabled val="1"/>
        </dgm:presLayoutVars>
      </dgm:prSet>
      <dgm:spPr/>
    </dgm:pt>
  </dgm:ptLst>
  <dgm:cxnLst>
    <dgm:cxn modelId="{7F4F263B-4387-4789-95C3-E9142774F77C}" srcId="{444E614E-4C64-47E2-BE0B-6A361BB0E983}" destId="{D20CC729-320A-48B6-B510-089012FE9BCC}" srcOrd="0" destOrd="0" parTransId="{192A245F-3DC2-448D-A51A-FD29166DA458}" sibTransId="{BDD3B320-DED1-470D-8D1B-B96766BE4442}"/>
    <dgm:cxn modelId="{3731D564-0948-4BBA-A4E8-5C68644B3162}" type="presOf" srcId="{444E614E-4C64-47E2-BE0B-6A361BB0E983}" destId="{6BB9A628-A834-4608-A01F-BEBBCA71DA27}" srcOrd="0" destOrd="0" presId="urn:microsoft.com/office/officeart/2005/8/layout/pList1"/>
    <dgm:cxn modelId="{8F188F68-7E15-4A36-A8F6-866A38563603}" type="presOf" srcId="{BDD3B320-DED1-470D-8D1B-B96766BE4442}" destId="{BBC17153-25C5-458E-B142-A1E4C6D65B30}" srcOrd="0" destOrd="0" presId="urn:microsoft.com/office/officeart/2005/8/layout/pList1"/>
    <dgm:cxn modelId="{7CFF699D-0EBD-45C5-B887-66A3D414CFBD}" srcId="{444E614E-4C64-47E2-BE0B-6A361BB0E983}" destId="{CE05E28D-4E6D-42AC-A888-4EE4B2F2B205}" srcOrd="1" destOrd="0" parTransId="{780C8254-3472-445E-94EC-4CB8459B9835}" sibTransId="{6D465515-1430-4A8F-9824-59B36A31958D}"/>
    <dgm:cxn modelId="{B06AEBAB-793B-4C42-9035-B29ACC28A95E}" type="presOf" srcId="{CE05E28D-4E6D-42AC-A888-4EE4B2F2B205}" destId="{2B1DC07D-7E75-42D6-ADBA-EBA5492D0CFE}" srcOrd="0" destOrd="0" presId="urn:microsoft.com/office/officeart/2005/8/layout/pList1"/>
    <dgm:cxn modelId="{93C411D8-B4EF-4FB4-A4F0-88D85970CEAC}" type="presOf" srcId="{D20CC729-320A-48B6-B510-089012FE9BCC}" destId="{1FC36E1B-5F21-44B4-9F21-736C729623C8}" srcOrd="0" destOrd="0" presId="urn:microsoft.com/office/officeart/2005/8/layout/pList1"/>
    <dgm:cxn modelId="{9816C562-5848-41D9-88FA-251F3AFEF59B}" type="presParOf" srcId="{6BB9A628-A834-4608-A01F-BEBBCA71DA27}" destId="{02354CED-DEA5-4C17-BF41-34021C01E8D5}" srcOrd="0" destOrd="0" presId="urn:microsoft.com/office/officeart/2005/8/layout/pList1"/>
    <dgm:cxn modelId="{8E82DC66-DB26-4FB5-B161-9B74CC42CD6C}" type="presParOf" srcId="{02354CED-DEA5-4C17-BF41-34021C01E8D5}" destId="{CC30EFFB-06E2-403F-AFE2-6560C6DE5661}" srcOrd="0" destOrd="0" presId="urn:microsoft.com/office/officeart/2005/8/layout/pList1"/>
    <dgm:cxn modelId="{5B03A9AA-602E-42EF-A25F-A009EB4F3A43}" type="presParOf" srcId="{02354CED-DEA5-4C17-BF41-34021C01E8D5}" destId="{1FC36E1B-5F21-44B4-9F21-736C729623C8}" srcOrd="1" destOrd="0" presId="urn:microsoft.com/office/officeart/2005/8/layout/pList1"/>
    <dgm:cxn modelId="{A3CF9F2E-01E5-4B39-9957-0865B4EBB948}" type="presParOf" srcId="{6BB9A628-A834-4608-A01F-BEBBCA71DA27}" destId="{BBC17153-25C5-458E-B142-A1E4C6D65B30}" srcOrd="1" destOrd="0" presId="urn:microsoft.com/office/officeart/2005/8/layout/pList1"/>
    <dgm:cxn modelId="{6750EC88-7CDC-46F1-A8FD-B5F5AF20A9EF}" type="presParOf" srcId="{6BB9A628-A834-4608-A01F-BEBBCA71DA27}" destId="{7463495A-C3A4-4233-8183-C6FDCA9D3C11}" srcOrd="2" destOrd="0" presId="urn:microsoft.com/office/officeart/2005/8/layout/pList1"/>
    <dgm:cxn modelId="{0191CB4D-E34C-4469-8692-E84BAAB2D538}" type="presParOf" srcId="{7463495A-C3A4-4233-8183-C6FDCA9D3C11}" destId="{E20C7910-4067-451C-AE44-3056AB7C7AC0}" srcOrd="0" destOrd="0" presId="urn:microsoft.com/office/officeart/2005/8/layout/pList1"/>
    <dgm:cxn modelId="{F36CC7C0-DCEA-4251-8618-3062D3A4773E}" type="presParOf" srcId="{7463495A-C3A4-4233-8183-C6FDCA9D3C11}" destId="{2B1DC07D-7E75-42D6-ADBA-EBA5492D0CFE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vList3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just"/>
          <a:r>
            <a:rPr lang="es-ES" sz="2000" kern="1200" dirty="0">
              <a:latin typeface="Calibri"/>
              <a:ea typeface="+mn-ea"/>
              <a:cs typeface="+mn-cs"/>
            </a:rPr>
            <a:t>El primer artículo regula el uso legal, proporcional, adecuado y necesario de la fuerza a través de la “Policía Nacional, Entidades Complementarias de Seguridad de la Función Ejecutiva, </a:t>
          </a:r>
          <a:r>
            <a:rPr lang="es-ES" sz="2000" b="1" kern="1200" dirty="0">
              <a:latin typeface="Calibri"/>
              <a:ea typeface="+mn-ea"/>
              <a:cs typeface="+mn-cs"/>
            </a:rPr>
            <a:t>de los GADS Municipales y Metropolitanos </a:t>
          </a:r>
          <a:r>
            <a:rPr lang="es-ES" sz="2000" b="0" kern="1200" dirty="0">
              <a:latin typeface="Calibri"/>
              <a:ea typeface="+mn-ea"/>
              <a:cs typeface="+mn-cs"/>
            </a:rPr>
            <a:t>y Fuerzas Armadas”.</a:t>
          </a:r>
          <a:endParaRPr lang="es-EC" sz="2000" kern="1200" dirty="0">
            <a:latin typeface="Calibri"/>
            <a:ea typeface="+mn-ea"/>
            <a:cs typeface="+mn-cs"/>
          </a:endParaRP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just"/>
          <a:r>
            <a:rPr lang="es-ES" sz="1900" kern="1200" dirty="0"/>
            <a:t>Es correcto que se señale taxativamente a los GAD municipales y metropolitanos, debido a que si se deja abierto podría darse a interpretaciones. Los GAD provinciales como se señaló anteriormente solo tienen la facultad de COORDINAR la seguridad ciudadana. </a:t>
          </a:r>
          <a:endParaRPr lang="es-EC" sz="19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/>
      <dgm:spPr/>
      <dgm:t>
        <a:bodyPr/>
        <a:lstStyle/>
        <a:p>
          <a:endParaRPr lang="es-ES" sz="1800" dirty="0"/>
        </a:p>
        <a:p>
          <a:r>
            <a:rPr lang="es-ES" sz="1800" dirty="0"/>
            <a:t>El COOTAD da ciertas prerrogativas a los GAD municipales y metropolitanos, en el marco de sus competencias. </a:t>
          </a:r>
        </a:p>
        <a:p>
          <a:r>
            <a:rPr lang="es-ES" sz="1800" dirty="0"/>
            <a:t>Los GAD Provinciales estamos exentos de estas competencias.</a:t>
          </a:r>
        </a:p>
        <a:p>
          <a:endParaRPr lang="es-EC" sz="2000" dirty="0"/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1F0E3FE6-AC59-417A-92D2-748143BE56E5}" type="pres">
      <dgm:prSet presAssocID="{444E614E-4C64-47E2-BE0B-6A361BB0E983}" presName="linearFlow" presStyleCnt="0">
        <dgm:presLayoutVars>
          <dgm:dir/>
          <dgm:resizeHandles val="exact"/>
        </dgm:presLayoutVars>
      </dgm:prSet>
      <dgm:spPr/>
    </dgm:pt>
    <dgm:pt modelId="{10F65784-2B86-4C15-9983-608701B8FC37}" type="pres">
      <dgm:prSet presAssocID="{D568D7BF-2F7E-45DC-95B1-5B8E7CC1847B}" presName="composite" presStyleCnt="0"/>
      <dgm:spPr/>
    </dgm:pt>
    <dgm:pt modelId="{A01028E4-2043-417C-B85C-485AB46C54D5}" type="pres">
      <dgm:prSet presAssocID="{D568D7BF-2F7E-45DC-95B1-5B8E7CC1847B}" presName="imgShp" presStyleLbl="fgImgPlace1" presStyleIdx="0" presStyleCnt="3" custLinFactNeighborX="-42961" custLinFactNeighborY="1380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ansferencia con relleno sólido"/>
        </a:ext>
      </dgm:extLst>
    </dgm:pt>
    <dgm:pt modelId="{2ADEDE10-5179-4493-AE73-B2AFEDA995C5}" type="pres">
      <dgm:prSet presAssocID="{D568D7BF-2F7E-45DC-95B1-5B8E7CC1847B}" presName="txShp" presStyleLbl="node1" presStyleIdx="0" presStyleCnt="3">
        <dgm:presLayoutVars>
          <dgm:bulletEnabled val="1"/>
        </dgm:presLayoutVars>
      </dgm:prSet>
      <dgm:spPr/>
    </dgm:pt>
    <dgm:pt modelId="{5FE3CB03-3A8C-4EA1-8B47-78979D4B6F30}" type="pres">
      <dgm:prSet presAssocID="{1262380E-2A91-4633-B8DC-3B216883859A}" presName="spacing" presStyleCnt="0"/>
      <dgm:spPr/>
    </dgm:pt>
    <dgm:pt modelId="{16F9C0A8-9F84-475B-B9AA-961D0804D06A}" type="pres">
      <dgm:prSet presAssocID="{D20CC729-320A-48B6-B510-089012FE9BCC}" presName="composite" presStyleCnt="0"/>
      <dgm:spPr/>
    </dgm:pt>
    <dgm:pt modelId="{40060FA8-3813-42FB-94C4-EA60B722E57F}" type="pres">
      <dgm:prSet presAssocID="{D20CC729-320A-48B6-B510-089012FE9BCC}" presName="imgShp" presStyleLbl="fgImgPlace1" presStyleIdx="1" presStyleCnt="3" custLinFactNeighborX="-45219" custLinFactNeighborY="-2319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insignia1 con relleno sólido"/>
        </a:ext>
      </dgm:extLst>
    </dgm:pt>
    <dgm:pt modelId="{C877A979-497F-43C7-A0AC-CC123C05B4A6}" type="pres">
      <dgm:prSet presAssocID="{D20CC729-320A-48B6-B510-089012FE9BCC}" presName="txShp" presStyleLbl="node1" presStyleIdx="1" presStyleCnt="3">
        <dgm:presLayoutVars>
          <dgm:bulletEnabled val="1"/>
        </dgm:presLayoutVars>
      </dgm:prSet>
      <dgm:spPr/>
    </dgm:pt>
    <dgm:pt modelId="{81ED2B37-90BA-45E6-B24F-EF05C622A373}" type="pres">
      <dgm:prSet presAssocID="{BDD3B320-DED1-470D-8D1B-B96766BE4442}" presName="spacing" presStyleCnt="0"/>
      <dgm:spPr/>
    </dgm:pt>
    <dgm:pt modelId="{B56C8CA1-5610-431D-884E-AA3E58EC225F}" type="pres">
      <dgm:prSet presAssocID="{CE05E28D-4E6D-42AC-A888-4EE4B2F2B205}" presName="composite" presStyleCnt="0"/>
      <dgm:spPr/>
    </dgm:pt>
    <dgm:pt modelId="{00754E87-D9AF-4F01-B7B8-04E5BE9B8A13}" type="pres">
      <dgm:prSet presAssocID="{CE05E28D-4E6D-42AC-A888-4EE4B2F2B205}" presName="imgShp" presStyleLbl="fgImgPlace1" presStyleIdx="2" presStyleCnt="3" custLinFactNeighborX="-42961" custLinFactNeighborY="189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llo de juez con relleno sólido"/>
        </a:ext>
      </dgm:extLst>
    </dgm:pt>
    <dgm:pt modelId="{929EA098-ED96-4AEB-A9ED-EEE3716876A3}" type="pres">
      <dgm:prSet presAssocID="{CE05E28D-4E6D-42AC-A888-4EE4B2F2B205}" presName="txShp" presStyleLbl="node1" presStyleIdx="2" presStyleCnt="3">
        <dgm:presLayoutVars>
          <dgm:bulletEnabled val="1"/>
        </dgm:presLayoutVars>
      </dgm:prSet>
      <dgm:spPr/>
    </dgm:pt>
  </dgm:ptLst>
  <dgm:cxnLst>
    <dgm:cxn modelId="{02FB2205-F2D5-409B-BD41-2198C8408ED6}" type="presOf" srcId="{D20CC729-320A-48B6-B510-089012FE9BCC}" destId="{C877A979-497F-43C7-A0AC-CC123C05B4A6}" srcOrd="0" destOrd="0" presId="urn:microsoft.com/office/officeart/2005/8/layout/vList3"/>
    <dgm:cxn modelId="{46B13214-2273-4D9F-8167-0D0918DE951D}" type="presOf" srcId="{CE05E28D-4E6D-42AC-A888-4EE4B2F2B205}" destId="{929EA098-ED96-4AEB-A9ED-EEE3716876A3}" srcOrd="0" destOrd="0" presId="urn:microsoft.com/office/officeart/2005/8/layout/vList3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B7B59F6C-AED4-4144-8B99-444E1AB53539}" type="presOf" srcId="{D568D7BF-2F7E-45DC-95B1-5B8E7CC1847B}" destId="{2ADEDE10-5179-4493-AE73-B2AFEDA995C5}" srcOrd="0" destOrd="0" presId="urn:microsoft.com/office/officeart/2005/8/layout/vList3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EFD03F9A-5D89-47AB-B3D5-A2118946DBEB}" type="presOf" srcId="{444E614E-4C64-47E2-BE0B-6A361BB0E983}" destId="{1F0E3FE6-AC59-417A-92D2-748143BE56E5}" srcOrd="0" destOrd="0" presId="urn:microsoft.com/office/officeart/2005/8/layout/vList3"/>
    <dgm:cxn modelId="{7CFF699D-0EBD-45C5-B887-66A3D414CFBD}" srcId="{444E614E-4C64-47E2-BE0B-6A361BB0E983}" destId="{CE05E28D-4E6D-42AC-A888-4EE4B2F2B205}" srcOrd="2" destOrd="0" parTransId="{780C8254-3472-445E-94EC-4CB8459B9835}" sibTransId="{6D465515-1430-4A8F-9824-59B36A31958D}"/>
    <dgm:cxn modelId="{8CD6B427-9907-4682-81D2-45B87435DAD3}" type="presParOf" srcId="{1F0E3FE6-AC59-417A-92D2-748143BE56E5}" destId="{10F65784-2B86-4C15-9983-608701B8FC37}" srcOrd="0" destOrd="0" presId="urn:microsoft.com/office/officeart/2005/8/layout/vList3"/>
    <dgm:cxn modelId="{E1CE8678-DA7E-4837-8CB5-2FAB9E1E6693}" type="presParOf" srcId="{10F65784-2B86-4C15-9983-608701B8FC37}" destId="{A01028E4-2043-417C-B85C-485AB46C54D5}" srcOrd="0" destOrd="0" presId="urn:microsoft.com/office/officeart/2005/8/layout/vList3"/>
    <dgm:cxn modelId="{2A5F3E15-8AEA-480E-87EC-03F18854D1CA}" type="presParOf" srcId="{10F65784-2B86-4C15-9983-608701B8FC37}" destId="{2ADEDE10-5179-4493-AE73-B2AFEDA995C5}" srcOrd="1" destOrd="0" presId="urn:microsoft.com/office/officeart/2005/8/layout/vList3"/>
    <dgm:cxn modelId="{B3F1AFDE-3A41-426B-9B9D-CFDB2F436AA8}" type="presParOf" srcId="{1F0E3FE6-AC59-417A-92D2-748143BE56E5}" destId="{5FE3CB03-3A8C-4EA1-8B47-78979D4B6F30}" srcOrd="1" destOrd="0" presId="urn:microsoft.com/office/officeart/2005/8/layout/vList3"/>
    <dgm:cxn modelId="{E85764B6-8282-4903-8083-3808AB35DE36}" type="presParOf" srcId="{1F0E3FE6-AC59-417A-92D2-748143BE56E5}" destId="{16F9C0A8-9F84-475B-B9AA-961D0804D06A}" srcOrd="2" destOrd="0" presId="urn:microsoft.com/office/officeart/2005/8/layout/vList3"/>
    <dgm:cxn modelId="{30585EA2-69A4-4074-8AE4-BAAAFB2650F2}" type="presParOf" srcId="{16F9C0A8-9F84-475B-B9AA-961D0804D06A}" destId="{40060FA8-3813-42FB-94C4-EA60B722E57F}" srcOrd="0" destOrd="0" presId="urn:microsoft.com/office/officeart/2005/8/layout/vList3"/>
    <dgm:cxn modelId="{4C1D5CF0-8E2E-4BD3-ACBF-CE061D6010DD}" type="presParOf" srcId="{16F9C0A8-9F84-475B-B9AA-961D0804D06A}" destId="{C877A979-497F-43C7-A0AC-CC123C05B4A6}" srcOrd="1" destOrd="0" presId="urn:microsoft.com/office/officeart/2005/8/layout/vList3"/>
    <dgm:cxn modelId="{CD1D7742-7D02-4213-81CF-2BDADB8EBB12}" type="presParOf" srcId="{1F0E3FE6-AC59-417A-92D2-748143BE56E5}" destId="{81ED2B37-90BA-45E6-B24F-EF05C622A373}" srcOrd="3" destOrd="0" presId="urn:microsoft.com/office/officeart/2005/8/layout/vList3"/>
    <dgm:cxn modelId="{63FC32C4-F4FF-475E-8A8E-42C0688AAED7}" type="presParOf" srcId="{1F0E3FE6-AC59-417A-92D2-748143BE56E5}" destId="{B56C8CA1-5610-431D-884E-AA3E58EC225F}" srcOrd="4" destOrd="0" presId="urn:microsoft.com/office/officeart/2005/8/layout/vList3"/>
    <dgm:cxn modelId="{1A78080C-8FD7-4ED9-87AB-7B4FE8B8CCD3}" type="presParOf" srcId="{B56C8CA1-5610-431D-884E-AA3E58EC225F}" destId="{00754E87-D9AF-4F01-B7B8-04E5BE9B8A13}" srcOrd="0" destOrd="0" presId="urn:microsoft.com/office/officeart/2005/8/layout/vList3"/>
    <dgm:cxn modelId="{4DFBCFD8-2C7F-49E5-B3A2-6170079DCBCE}" type="presParOf" srcId="{B56C8CA1-5610-431D-884E-AA3E58EC225F}" destId="{929EA098-ED96-4AEB-A9ED-EEE3716876A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vList3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just"/>
          <a:r>
            <a:rPr lang="es-ES" sz="2000" kern="1200" dirty="0">
              <a:latin typeface="Calibri"/>
              <a:ea typeface="+mn-ea"/>
              <a:cs typeface="+mn-cs"/>
            </a:rPr>
            <a:t>El proyecto se fundamenta en el uso progresivo de la fuerza en contexto de movilización social o manifestación pacífica.</a:t>
          </a:r>
        </a:p>
        <a:p>
          <a:pPr algn="just"/>
          <a:r>
            <a:rPr lang="es-ES" sz="2000" b="1" kern="1200" dirty="0">
              <a:latin typeface="Calibri"/>
              <a:ea typeface="+mn-ea"/>
              <a:cs typeface="+mn-cs"/>
            </a:rPr>
            <a:t>No se menciona a los GAD pues esta competencia es exclusiva del Estado Central. </a:t>
          </a: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just"/>
          <a:r>
            <a:rPr lang="es-ES" sz="1900" kern="1200" dirty="0"/>
            <a:t>Se</a:t>
          </a:r>
          <a:r>
            <a:rPr lang="es-ES" sz="1900" kern="1200" baseline="0" dirty="0"/>
            <a:t> hace referencia en general a los servidores públicos encargados de hacer cumplir la Ley, se entiende por tanto que su ámbito es para el Estado Central.</a:t>
          </a:r>
          <a:endParaRPr lang="es-EC" sz="19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/>
      <dgm:spPr/>
      <dgm:t>
        <a:bodyPr/>
        <a:lstStyle/>
        <a:p>
          <a:endParaRPr lang="es-ES" sz="1800" dirty="0"/>
        </a:p>
        <a:p>
          <a:r>
            <a:rPr lang="es-ES" sz="1800" dirty="0"/>
            <a:t>Aclara en su artículo 3, que los sujetos de esta norma están compuestos por la Policía Nacional,  y excepcionalmente por las fuerzas armadas (esto naturalmente debe ser solo en estado de excepción). Las Fuerzas Armadas y la Policía Nacional tienen distinta naturaleza jurídica.</a:t>
          </a:r>
        </a:p>
        <a:p>
          <a:endParaRPr lang="es-EC" sz="2000" dirty="0"/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1F0E3FE6-AC59-417A-92D2-748143BE56E5}" type="pres">
      <dgm:prSet presAssocID="{444E614E-4C64-47E2-BE0B-6A361BB0E983}" presName="linearFlow" presStyleCnt="0">
        <dgm:presLayoutVars>
          <dgm:dir/>
          <dgm:resizeHandles val="exact"/>
        </dgm:presLayoutVars>
      </dgm:prSet>
      <dgm:spPr/>
    </dgm:pt>
    <dgm:pt modelId="{10F65784-2B86-4C15-9983-608701B8FC37}" type="pres">
      <dgm:prSet presAssocID="{D568D7BF-2F7E-45DC-95B1-5B8E7CC1847B}" presName="composite" presStyleCnt="0"/>
      <dgm:spPr/>
    </dgm:pt>
    <dgm:pt modelId="{A01028E4-2043-417C-B85C-485AB46C54D5}" type="pres">
      <dgm:prSet presAssocID="{D568D7BF-2F7E-45DC-95B1-5B8E7CC1847B}" presName="imgShp" presStyleLbl="fgImgPlace1" presStyleIdx="0" presStyleCnt="3" custLinFactNeighborX="-42961" custLinFactNeighborY="-1518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sto de doble toque con relleno sólido"/>
        </a:ext>
      </dgm:extLst>
    </dgm:pt>
    <dgm:pt modelId="{2ADEDE10-5179-4493-AE73-B2AFEDA995C5}" type="pres">
      <dgm:prSet presAssocID="{D568D7BF-2F7E-45DC-95B1-5B8E7CC1847B}" presName="txShp" presStyleLbl="node1" presStyleIdx="0" presStyleCnt="3" custLinFactNeighborX="1139" custLinFactNeighborY="1932">
        <dgm:presLayoutVars>
          <dgm:bulletEnabled val="1"/>
        </dgm:presLayoutVars>
      </dgm:prSet>
      <dgm:spPr/>
    </dgm:pt>
    <dgm:pt modelId="{5FE3CB03-3A8C-4EA1-8B47-78979D4B6F30}" type="pres">
      <dgm:prSet presAssocID="{1262380E-2A91-4633-B8DC-3B216883859A}" presName="spacing" presStyleCnt="0"/>
      <dgm:spPr/>
    </dgm:pt>
    <dgm:pt modelId="{16F9C0A8-9F84-475B-B9AA-961D0804D06A}" type="pres">
      <dgm:prSet presAssocID="{D20CC729-320A-48B6-B510-089012FE9BCC}" presName="composite" presStyleCnt="0"/>
      <dgm:spPr/>
    </dgm:pt>
    <dgm:pt modelId="{40060FA8-3813-42FB-94C4-EA60B722E57F}" type="pres">
      <dgm:prSet presAssocID="{D20CC729-320A-48B6-B510-089012FE9BCC}" presName="imgShp" presStyleLbl="fgImgPlace1" presStyleIdx="1" presStyleCnt="3" custLinFactNeighborX="-45219" custLinFactNeighborY="-231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co con relleno sólido"/>
        </a:ext>
      </dgm:extLst>
    </dgm:pt>
    <dgm:pt modelId="{C877A979-497F-43C7-A0AC-CC123C05B4A6}" type="pres">
      <dgm:prSet presAssocID="{D20CC729-320A-48B6-B510-089012FE9BCC}" presName="txShp" presStyleLbl="node1" presStyleIdx="1" presStyleCnt="3">
        <dgm:presLayoutVars>
          <dgm:bulletEnabled val="1"/>
        </dgm:presLayoutVars>
      </dgm:prSet>
      <dgm:spPr/>
    </dgm:pt>
    <dgm:pt modelId="{81ED2B37-90BA-45E6-B24F-EF05C622A373}" type="pres">
      <dgm:prSet presAssocID="{BDD3B320-DED1-470D-8D1B-B96766BE4442}" presName="spacing" presStyleCnt="0"/>
      <dgm:spPr/>
    </dgm:pt>
    <dgm:pt modelId="{B56C8CA1-5610-431D-884E-AA3E58EC225F}" type="pres">
      <dgm:prSet presAssocID="{CE05E28D-4E6D-42AC-A888-4EE4B2F2B205}" presName="composite" presStyleCnt="0"/>
      <dgm:spPr/>
    </dgm:pt>
    <dgm:pt modelId="{00754E87-D9AF-4F01-B7B8-04E5BE9B8A13}" type="pres">
      <dgm:prSet presAssocID="{CE05E28D-4E6D-42AC-A888-4EE4B2F2B205}" presName="imgShp" presStyleLbl="fgImgPlace1" presStyleIdx="2" presStyleCnt="3" custLinFactNeighborX="-42961" custLinFactNeighborY="189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lujo de trabajo con relleno sólido"/>
        </a:ext>
      </dgm:extLst>
    </dgm:pt>
    <dgm:pt modelId="{929EA098-ED96-4AEB-A9ED-EEE3716876A3}" type="pres">
      <dgm:prSet presAssocID="{CE05E28D-4E6D-42AC-A888-4EE4B2F2B205}" presName="txShp" presStyleLbl="node1" presStyleIdx="2" presStyleCnt="3">
        <dgm:presLayoutVars>
          <dgm:bulletEnabled val="1"/>
        </dgm:presLayoutVars>
      </dgm:prSet>
      <dgm:spPr/>
    </dgm:pt>
  </dgm:ptLst>
  <dgm:cxnLst>
    <dgm:cxn modelId="{02FB2205-F2D5-409B-BD41-2198C8408ED6}" type="presOf" srcId="{D20CC729-320A-48B6-B510-089012FE9BCC}" destId="{C877A979-497F-43C7-A0AC-CC123C05B4A6}" srcOrd="0" destOrd="0" presId="urn:microsoft.com/office/officeart/2005/8/layout/vList3"/>
    <dgm:cxn modelId="{46B13214-2273-4D9F-8167-0D0918DE951D}" type="presOf" srcId="{CE05E28D-4E6D-42AC-A888-4EE4B2F2B205}" destId="{929EA098-ED96-4AEB-A9ED-EEE3716876A3}" srcOrd="0" destOrd="0" presId="urn:microsoft.com/office/officeart/2005/8/layout/vList3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B7B59F6C-AED4-4144-8B99-444E1AB53539}" type="presOf" srcId="{D568D7BF-2F7E-45DC-95B1-5B8E7CC1847B}" destId="{2ADEDE10-5179-4493-AE73-B2AFEDA995C5}" srcOrd="0" destOrd="0" presId="urn:microsoft.com/office/officeart/2005/8/layout/vList3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EFD03F9A-5D89-47AB-B3D5-A2118946DBEB}" type="presOf" srcId="{444E614E-4C64-47E2-BE0B-6A361BB0E983}" destId="{1F0E3FE6-AC59-417A-92D2-748143BE56E5}" srcOrd="0" destOrd="0" presId="urn:microsoft.com/office/officeart/2005/8/layout/vList3"/>
    <dgm:cxn modelId="{7CFF699D-0EBD-45C5-B887-66A3D414CFBD}" srcId="{444E614E-4C64-47E2-BE0B-6A361BB0E983}" destId="{CE05E28D-4E6D-42AC-A888-4EE4B2F2B205}" srcOrd="2" destOrd="0" parTransId="{780C8254-3472-445E-94EC-4CB8459B9835}" sibTransId="{6D465515-1430-4A8F-9824-59B36A31958D}"/>
    <dgm:cxn modelId="{8CD6B427-9907-4682-81D2-45B87435DAD3}" type="presParOf" srcId="{1F0E3FE6-AC59-417A-92D2-748143BE56E5}" destId="{10F65784-2B86-4C15-9983-608701B8FC37}" srcOrd="0" destOrd="0" presId="urn:microsoft.com/office/officeart/2005/8/layout/vList3"/>
    <dgm:cxn modelId="{E1CE8678-DA7E-4837-8CB5-2FAB9E1E6693}" type="presParOf" srcId="{10F65784-2B86-4C15-9983-608701B8FC37}" destId="{A01028E4-2043-417C-B85C-485AB46C54D5}" srcOrd="0" destOrd="0" presId="urn:microsoft.com/office/officeart/2005/8/layout/vList3"/>
    <dgm:cxn modelId="{2A5F3E15-8AEA-480E-87EC-03F18854D1CA}" type="presParOf" srcId="{10F65784-2B86-4C15-9983-608701B8FC37}" destId="{2ADEDE10-5179-4493-AE73-B2AFEDA995C5}" srcOrd="1" destOrd="0" presId="urn:microsoft.com/office/officeart/2005/8/layout/vList3"/>
    <dgm:cxn modelId="{B3F1AFDE-3A41-426B-9B9D-CFDB2F436AA8}" type="presParOf" srcId="{1F0E3FE6-AC59-417A-92D2-748143BE56E5}" destId="{5FE3CB03-3A8C-4EA1-8B47-78979D4B6F30}" srcOrd="1" destOrd="0" presId="urn:microsoft.com/office/officeart/2005/8/layout/vList3"/>
    <dgm:cxn modelId="{E85764B6-8282-4903-8083-3808AB35DE36}" type="presParOf" srcId="{1F0E3FE6-AC59-417A-92D2-748143BE56E5}" destId="{16F9C0A8-9F84-475B-B9AA-961D0804D06A}" srcOrd="2" destOrd="0" presId="urn:microsoft.com/office/officeart/2005/8/layout/vList3"/>
    <dgm:cxn modelId="{30585EA2-69A4-4074-8AE4-BAAAFB2650F2}" type="presParOf" srcId="{16F9C0A8-9F84-475B-B9AA-961D0804D06A}" destId="{40060FA8-3813-42FB-94C4-EA60B722E57F}" srcOrd="0" destOrd="0" presId="urn:microsoft.com/office/officeart/2005/8/layout/vList3"/>
    <dgm:cxn modelId="{4C1D5CF0-8E2E-4BD3-ACBF-CE061D6010DD}" type="presParOf" srcId="{16F9C0A8-9F84-475B-B9AA-961D0804D06A}" destId="{C877A979-497F-43C7-A0AC-CC123C05B4A6}" srcOrd="1" destOrd="0" presId="urn:microsoft.com/office/officeart/2005/8/layout/vList3"/>
    <dgm:cxn modelId="{CD1D7742-7D02-4213-81CF-2BDADB8EBB12}" type="presParOf" srcId="{1F0E3FE6-AC59-417A-92D2-748143BE56E5}" destId="{81ED2B37-90BA-45E6-B24F-EF05C622A373}" srcOrd="3" destOrd="0" presId="urn:microsoft.com/office/officeart/2005/8/layout/vList3"/>
    <dgm:cxn modelId="{63FC32C4-F4FF-475E-8A8E-42C0688AAED7}" type="presParOf" srcId="{1F0E3FE6-AC59-417A-92D2-748143BE56E5}" destId="{B56C8CA1-5610-431D-884E-AA3E58EC225F}" srcOrd="4" destOrd="0" presId="urn:microsoft.com/office/officeart/2005/8/layout/vList3"/>
    <dgm:cxn modelId="{1A78080C-8FD7-4ED9-87AB-7B4FE8B8CCD3}" type="presParOf" srcId="{B56C8CA1-5610-431D-884E-AA3E58EC225F}" destId="{00754E87-D9AF-4F01-B7B8-04E5BE9B8A13}" srcOrd="0" destOrd="0" presId="urn:microsoft.com/office/officeart/2005/8/layout/vList3"/>
    <dgm:cxn modelId="{4DFBCFD8-2C7F-49E5-B3A2-6170079DCBCE}" type="presParOf" srcId="{B56C8CA1-5610-431D-884E-AA3E58EC225F}" destId="{929EA098-ED96-4AEB-A9ED-EEE3716876A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vList3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just"/>
          <a:r>
            <a:rPr lang="es-ES" sz="2000" b="0" kern="1200" dirty="0">
              <a:latin typeface="Calibri"/>
              <a:ea typeface="+mn-ea"/>
              <a:cs typeface="+mn-cs"/>
            </a:rPr>
            <a:t>El primer artículo  establece que regula el uso de la fuerza por parte del Estado y los agentes que conforman la fuerza pública, indicando más tarde que esta conformada por las Fuerzas Armadas, Policía Nacional y el Cuerpo de Seguridad. No se menciona a los GADS.   </a:t>
          </a: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just"/>
          <a:r>
            <a:rPr lang="es-ES" sz="1900" kern="1200" dirty="0"/>
            <a:t>El ámbito de la norma aclara que regula el uso de la fuerza por parte de las Fuerzas Armadas, la Policía Nacional y el Cuerpo de Seguridad y Vigilancia Penitenciaria. No se inmiscuye con los GAD. </a:t>
          </a:r>
          <a:endParaRPr lang="es-EC" sz="19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/>
      <dgm:spPr/>
      <dgm:t>
        <a:bodyPr/>
        <a:lstStyle/>
        <a:p>
          <a:r>
            <a:rPr lang="es-ES" sz="2000" dirty="0"/>
            <a:t>Reformas a la Ley de Seguridad Pública del Estado.- Debería establecerse un principio de coordinación para que los GAD en el ámbito de sus competencias actúen conjuntamente con el Estado Central. </a:t>
          </a:r>
          <a:endParaRPr lang="es-EC" sz="2000" dirty="0"/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1F0E3FE6-AC59-417A-92D2-748143BE56E5}" type="pres">
      <dgm:prSet presAssocID="{444E614E-4C64-47E2-BE0B-6A361BB0E983}" presName="linearFlow" presStyleCnt="0">
        <dgm:presLayoutVars>
          <dgm:dir/>
          <dgm:resizeHandles val="exact"/>
        </dgm:presLayoutVars>
      </dgm:prSet>
      <dgm:spPr/>
    </dgm:pt>
    <dgm:pt modelId="{10F65784-2B86-4C15-9983-608701B8FC37}" type="pres">
      <dgm:prSet presAssocID="{D568D7BF-2F7E-45DC-95B1-5B8E7CC1847B}" presName="composite" presStyleCnt="0"/>
      <dgm:spPr/>
    </dgm:pt>
    <dgm:pt modelId="{A01028E4-2043-417C-B85C-485AB46C54D5}" type="pres">
      <dgm:prSet presAssocID="{D568D7BF-2F7E-45DC-95B1-5B8E7CC1847B}" presName="imgShp" presStyleLbl="fgImgPlace1" presStyleIdx="0" presStyleCnt="3" custLinFactNeighborX="-42961" custLinFactNeighborY="-151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irena con relleno sólido"/>
        </a:ext>
      </dgm:extLst>
    </dgm:pt>
    <dgm:pt modelId="{2ADEDE10-5179-4493-AE73-B2AFEDA995C5}" type="pres">
      <dgm:prSet presAssocID="{D568D7BF-2F7E-45DC-95B1-5B8E7CC1847B}" presName="txShp" presStyleLbl="node1" presStyleIdx="0" presStyleCnt="3" custLinFactNeighborX="1139" custLinFactNeighborY="1932">
        <dgm:presLayoutVars>
          <dgm:bulletEnabled val="1"/>
        </dgm:presLayoutVars>
      </dgm:prSet>
      <dgm:spPr/>
    </dgm:pt>
    <dgm:pt modelId="{5FE3CB03-3A8C-4EA1-8B47-78979D4B6F30}" type="pres">
      <dgm:prSet presAssocID="{1262380E-2A91-4633-B8DC-3B216883859A}" presName="spacing" presStyleCnt="0"/>
      <dgm:spPr/>
    </dgm:pt>
    <dgm:pt modelId="{16F9C0A8-9F84-475B-B9AA-961D0804D06A}" type="pres">
      <dgm:prSet presAssocID="{D20CC729-320A-48B6-B510-089012FE9BCC}" presName="composite" presStyleCnt="0"/>
      <dgm:spPr/>
    </dgm:pt>
    <dgm:pt modelId="{40060FA8-3813-42FB-94C4-EA60B722E57F}" type="pres">
      <dgm:prSet presAssocID="{D20CC729-320A-48B6-B510-089012FE9BCC}" presName="imgShp" presStyleLbl="fgImgPlace1" presStyleIdx="1" presStyleCnt="3" custLinFactNeighborX="-45219" custLinFactNeighborY="-231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udiencia objetivo con relleno sólido"/>
        </a:ext>
      </dgm:extLst>
    </dgm:pt>
    <dgm:pt modelId="{C877A979-497F-43C7-A0AC-CC123C05B4A6}" type="pres">
      <dgm:prSet presAssocID="{D20CC729-320A-48B6-B510-089012FE9BCC}" presName="txShp" presStyleLbl="node1" presStyleIdx="1" presStyleCnt="3">
        <dgm:presLayoutVars>
          <dgm:bulletEnabled val="1"/>
        </dgm:presLayoutVars>
      </dgm:prSet>
      <dgm:spPr/>
    </dgm:pt>
    <dgm:pt modelId="{81ED2B37-90BA-45E6-B24F-EF05C622A373}" type="pres">
      <dgm:prSet presAssocID="{BDD3B320-DED1-470D-8D1B-B96766BE4442}" presName="spacing" presStyleCnt="0"/>
      <dgm:spPr/>
    </dgm:pt>
    <dgm:pt modelId="{B56C8CA1-5610-431D-884E-AA3E58EC225F}" type="pres">
      <dgm:prSet presAssocID="{CE05E28D-4E6D-42AC-A888-4EE4B2F2B205}" presName="composite" presStyleCnt="0"/>
      <dgm:spPr/>
    </dgm:pt>
    <dgm:pt modelId="{00754E87-D9AF-4F01-B7B8-04E5BE9B8A13}" type="pres">
      <dgm:prSet presAssocID="{CE05E28D-4E6D-42AC-A888-4EE4B2F2B205}" presName="imgShp" presStyleLbl="fgImgPlace1" presStyleIdx="2" presStyleCnt="3" custLinFactNeighborX="-42961" custLinFactNeighborY="189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scaneo del ojo con relleno sólido"/>
        </a:ext>
      </dgm:extLst>
    </dgm:pt>
    <dgm:pt modelId="{929EA098-ED96-4AEB-A9ED-EEE3716876A3}" type="pres">
      <dgm:prSet presAssocID="{CE05E28D-4E6D-42AC-A888-4EE4B2F2B205}" presName="txShp" presStyleLbl="node1" presStyleIdx="2" presStyleCnt="3">
        <dgm:presLayoutVars>
          <dgm:bulletEnabled val="1"/>
        </dgm:presLayoutVars>
      </dgm:prSet>
      <dgm:spPr/>
    </dgm:pt>
  </dgm:ptLst>
  <dgm:cxnLst>
    <dgm:cxn modelId="{02FB2205-F2D5-409B-BD41-2198C8408ED6}" type="presOf" srcId="{D20CC729-320A-48B6-B510-089012FE9BCC}" destId="{C877A979-497F-43C7-A0AC-CC123C05B4A6}" srcOrd="0" destOrd="0" presId="urn:microsoft.com/office/officeart/2005/8/layout/vList3"/>
    <dgm:cxn modelId="{46B13214-2273-4D9F-8167-0D0918DE951D}" type="presOf" srcId="{CE05E28D-4E6D-42AC-A888-4EE4B2F2B205}" destId="{929EA098-ED96-4AEB-A9ED-EEE3716876A3}" srcOrd="0" destOrd="0" presId="urn:microsoft.com/office/officeart/2005/8/layout/vList3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B7B59F6C-AED4-4144-8B99-444E1AB53539}" type="presOf" srcId="{D568D7BF-2F7E-45DC-95B1-5B8E7CC1847B}" destId="{2ADEDE10-5179-4493-AE73-B2AFEDA995C5}" srcOrd="0" destOrd="0" presId="urn:microsoft.com/office/officeart/2005/8/layout/vList3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EFD03F9A-5D89-47AB-B3D5-A2118946DBEB}" type="presOf" srcId="{444E614E-4C64-47E2-BE0B-6A361BB0E983}" destId="{1F0E3FE6-AC59-417A-92D2-748143BE56E5}" srcOrd="0" destOrd="0" presId="urn:microsoft.com/office/officeart/2005/8/layout/vList3"/>
    <dgm:cxn modelId="{7CFF699D-0EBD-45C5-B887-66A3D414CFBD}" srcId="{444E614E-4C64-47E2-BE0B-6A361BB0E983}" destId="{CE05E28D-4E6D-42AC-A888-4EE4B2F2B205}" srcOrd="2" destOrd="0" parTransId="{780C8254-3472-445E-94EC-4CB8459B9835}" sibTransId="{6D465515-1430-4A8F-9824-59B36A31958D}"/>
    <dgm:cxn modelId="{8CD6B427-9907-4682-81D2-45B87435DAD3}" type="presParOf" srcId="{1F0E3FE6-AC59-417A-92D2-748143BE56E5}" destId="{10F65784-2B86-4C15-9983-608701B8FC37}" srcOrd="0" destOrd="0" presId="urn:microsoft.com/office/officeart/2005/8/layout/vList3"/>
    <dgm:cxn modelId="{E1CE8678-DA7E-4837-8CB5-2FAB9E1E6693}" type="presParOf" srcId="{10F65784-2B86-4C15-9983-608701B8FC37}" destId="{A01028E4-2043-417C-B85C-485AB46C54D5}" srcOrd="0" destOrd="0" presId="urn:microsoft.com/office/officeart/2005/8/layout/vList3"/>
    <dgm:cxn modelId="{2A5F3E15-8AEA-480E-87EC-03F18854D1CA}" type="presParOf" srcId="{10F65784-2B86-4C15-9983-608701B8FC37}" destId="{2ADEDE10-5179-4493-AE73-B2AFEDA995C5}" srcOrd="1" destOrd="0" presId="urn:microsoft.com/office/officeart/2005/8/layout/vList3"/>
    <dgm:cxn modelId="{B3F1AFDE-3A41-426B-9B9D-CFDB2F436AA8}" type="presParOf" srcId="{1F0E3FE6-AC59-417A-92D2-748143BE56E5}" destId="{5FE3CB03-3A8C-4EA1-8B47-78979D4B6F30}" srcOrd="1" destOrd="0" presId="urn:microsoft.com/office/officeart/2005/8/layout/vList3"/>
    <dgm:cxn modelId="{E85764B6-8282-4903-8083-3808AB35DE36}" type="presParOf" srcId="{1F0E3FE6-AC59-417A-92D2-748143BE56E5}" destId="{16F9C0A8-9F84-475B-B9AA-961D0804D06A}" srcOrd="2" destOrd="0" presId="urn:microsoft.com/office/officeart/2005/8/layout/vList3"/>
    <dgm:cxn modelId="{30585EA2-69A4-4074-8AE4-BAAAFB2650F2}" type="presParOf" srcId="{16F9C0A8-9F84-475B-B9AA-961D0804D06A}" destId="{40060FA8-3813-42FB-94C4-EA60B722E57F}" srcOrd="0" destOrd="0" presId="urn:microsoft.com/office/officeart/2005/8/layout/vList3"/>
    <dgm:cxn modelId="{4C1D5CF0-8E2E-4BD3-ACBF-CE061D6010DD}" type="presParOf" srcId="{16F9C0A8-9F84-475B-B9AA-961D0804D06A}" destId="{C877A979-497F-43C7-A0AC-CC123C05B4A6}" srcOrd="1" destOrd="0" presId="urn:microsoft.com/office/officeart/2005/8/layout/vList3"/>
    <dgm:cxn modelId="{CD1D7742-7D02-4213-81CF-2BDADB8EBB12}" type="presParOf" srcId="{1F0E3FE6-AC59-417A-92D2-748143BE56E5}" destId="{81ED2B37-90BA-45E6-B24F-EF05C622A373}" srcOrd="3" destOrd="0" presId="urn:microsoft.com/office/officeart/2005/8/layout/vList3"/>
    <dgm:cxn modelId="{63FC32C4-F4FF-475E-8A8E-42C0688AAED7}" type="presParOf" srcId="{1F0E3FE6-AC59-417A-92D2-748143BE56E5}" destId="{B56C8CA1-5610-431D-884E-AA3E58EC225F}" srcOrd="4" destOrd="0" presId="urn:microsoft.com/office/officeart/2005/8/layout/vList3"/>
    <dgm:cxn modelId="{1A78080C-8FD7-4ED9-87AB-7B4FE8B8CCD3}" type="presParOf" srcId="{B56C8CA1-5610-431D-884E-AA3E58EC225F}" destId="{00754E87-D9AF-4F01-B7B8-04E5BE9B8A13}" srcOrd="0" destOrd="0" presId="urn:microsoft.com/office/officeart/2005/8/layout/vList3"/>
    <dgm:cxn modelId="{4DFBCFD8-2C7F-49E5-B3A2-6170079DCBCE}" type="presParOf" srcId="{B56C8CA1-5610-431D-884E-AA3E58EC225F}" destId="{929EA098-ED96-4AEB-A9ED-EEE3716876A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vList3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just"/>
          <a:r>
            <a:rPr lang="es-ES" sz="2000" b="0" kern="1200" dirty="0">
              <a:latin typeface="Calibri"/>
              <a:ea typeface="+mn-ea"/>
              <a:cs typeface="+mn-cs"/>
            </a:rPr>
            <a:t>Se debe integrar a los GAD en el Consejo Nacional de Política Criminal, debido a que sus decisiones afectan la seguridad de los territorios. Además el COOTAD establece la facultad de coordinar la seguridad ciudadana.</a:t>
          </a: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just"/>
          <a:r>
            <a:rPr lang="es-ES" sz="1900" kern="1200" dirty="0"/>
            <a:t>Sobre</a:t>
          </a:r>
          <a:r>
            <a:rPr lang="es-ES" sz="1900" kern="1200" baseline="0" dirty="0"/>
            <a:t> los estados de Emergencia, ha sido una constante que dentro de la pandemia a los GAD se han hecho cargo de varias competencias y sin el sustento económico, por lo tanto es necesario y fundamental hacer énfasis en el principio de coordinación, para que no  las competencias no se superpongan.</a:t>
          </a:r>
          <a:endParaRPr lang="es-EC" sz="19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1F0E3FE6-AC59-417A-92D2-748143BE56E5}" type="pres">
      <dgm:prSet presAssocID="{444E614E-4C64-47E2-BE0B-6A361BB0E983}" presName="linearFlow" presStyleCnt="0">
        <dgm:presLayoutVars>
          <dgm:dir/>
          <dgm:resizeHandles val="exact"/>
        </dgm:presLayoutVars>
      </dgm:prSet>
      <dgm:spPr/>
    </dgm:pt>
    <dgm:pt modelId="{10F65784-2B86-4C15-9983-608701B8FC37}" type="pres">
      <dgm:prSet presAssocID="{D568D7BF-2F7E-45DC-95B1-5B8E7CC1847B}" presName="composite" presStyleCnt="0"/>
      <dgm:spPr/>
    </dgm:pt>
    <dgm:pt modelId="{A01028E4-2043-417C-B85C-485AB46C54D5}" type="pres">
      <dgm:prSet presAssocID="{D568D7BF-2F7E-45DC-95B1-5B8E7CC1847B}" presName="imgShp" presStyleLbl="fgImgPlace1" presStyleIdx="0" presStyleCnt="2" custLinFactNeighborX="-42961" custLinFactNeighborY="-151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escudo con relleno sólido"/>
        </a:ext>
      </dgm:extLst>
    </dgm:pt>
    <dgm:pt modelId="{2ADEDE10-5179-4493-AE73-B2AFEDA995C5}" type="pres">
      <dgm:prSet presAssocID="{D568D7BF-2F7E-45DC-95B1-5B8E7CC1847B}" presName="txShp" presStyleLbl="node1" presStyleIdx="0" presStyleCnt="2" custLinFactNeighborX="1139" custLinFactNeighborY="1932">
        <dgm:presLayoutVars>
          <dgm:bulletEnabled val="1"/>
        </dgm:presLayoutVars>
      </dgm:prSet>
      <dgm:spPr/>
    </dgm:pt>
    <dgm:pt modelId="{5FE3CB03-3A8C-4EA1-8B47-78979D4B6F30}" type="pres">
      <dgm:prSet presAssocID="{1262380E-2A91-4633-B8DC-3B216883859A}" presName="spacing" presStyleCnt="0"/>
      <dgm:spPr/>
    </dgm:pt>
    <dgm:pt modelId="{16F9C0A8-9F84-475B-B9AA-961D0804D06A}" type="pres">
      <dgm:prSet presAssocID="{D20CC729-320A-48B6-B510-089012FE9BCC}" presName="composite" presStyleCnt="0"/>
      <dgm:spPr/>
    </dgm:pt>
    <dgm:pt modelId="{40060FA8-3813-42FB-94C4-EA60B722E57F}" type="pres">
      <dgm:prSet presAssocID="{D20CC729-320A-48B6-B510-089012FE9BCC}" presName="imgShp" presStyleLbl="fgImgPlace1" presStyleIdx="1" presStyleCnt="2" custLinFactNeighborX="-45219" custLinFactNeighborY="-231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udiencia objetivo con relleno sólido"/>
        </a:ext>
      </dgm:extLst>
    </dgm:pt>
    <dgm:pt modelId="{C877A979-497F-43C7-A0AC-CC123C05B4A6}" type="pres">
      <dgm:prSet presAssocID="{D20CC729-320A-48B6-B510-089012FE9BCC}" presName="txShp" presStyleLbl="node1" presStyleIdx="1" presStyleCnt="2">
        <dgm:presLayoutVars>
          <dgm:bulletEnabled val="1"/>
        </dgm:presLayoutVars>
      </dgm:prSet>
      <dgm:spPr/>
    </dgm:pt>
  </dgm:ptLst>
  <dgm:cxnLst>
    <dgm:cxn modelId="{02FB2205-F2D5-409B-BD41-2198C8408ED6}" type="presOf" srcId="{D20CC729-320A-48B6-B510-089012FE9BCC}" destId="{C877A979-497F-43C7-A0AC-CC123C05B4A6}" srcOrd="0" destOrd="0" presId="urn:microsoft.com/office/officeart/2005/8/layout/vList3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B7B59F6C-AED4-4144-8B99-444E1AB53539}" type="presOf" srcId="{D568D7BF-2F7E-45DC-95B1-5B8E7CC1847B}" destId="{2ADEDE10-5179-4493-AE73-B2AFEDA995C5}" srcOrd="0" destOrd="0" presId="urn:microsoft.com/office/officeart/2005/8/layout/vList3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EFD03F9A-5D89-47AB-B3D5-A2118946DBEB}" type="presOf" srcId="{444E614E-4C64-47E2-BE0B-6A361BB0E983}" destId="{1F0E3FE6-AC59-417A-92D2-748143BE56E5}" srcOrd="0" destOrd="0" presId="urn:microsoft.com/office/officeart/2005/8/layout/vList3"/>
    <dgm:cxn modelId="{8CD6B427-9907-4682-81D2-45B87435DAD3}" type="presParOf" srcId="{1F0E3FE6-AC59-417A-92D2-748143BE56E5}" destId="{10F65784-2B86-4C15-9983-608701B8FC37}" srcOrd="0" destOrd="0" presId="urn:microsoft.com/office/officeart/2005/8/layout/vList3"/>
    <dgm:cxn modelId="{E1CE8678-DA7E-4837-8CB5-2FAB9E1E6693}" type="presParOf" srcId="{10F65784-2B86-4C15-9983-608701B8FC37}" destId="{A01028E4-2043-417C-B85C-485AB46C54D5}" srcOrd="0" destOrd="0" presId="urn:microsoft.com/office/officeart/2005/8/layout/vList3"/>
    <dgm:cxn modelId="{2A5F3E15-8AEA-480E-87EC-03F18854D1CA}" type="presParOf" srcId="{10F65784-2B86-4C15-9983-608701B8FC37}" destId="{2ADEDE10-5179-4493-AE73-B2AFEDA995C5}" srcOrd="1" destOrd="0" presId="urn:microsoft.com/office/officeart/2005/8/layout/vList3"/>
    <dgm:cxn modelId="{B3F1AFDE-3A41-426B-9B9D-CFDB2F436AA8}" type="presParOf" srcId="{1F0E3FE6-AC59-417A-92D2-748143BE56E5}" destId="{5FE3CB03-3A8C-4EA1-8B47-78979D4B6F30}" srcOrd="1" destOrd="0" presId="urn:microsoft.com/office/officeart/2005/8/layout/vList3"/>
    <dgm:cxn modelId="{E85764B6-8282-4903-8083-3808AB35DE36}" type="presParOf" srcId="{1F0E3FE6-AC59-417A-92D2-748143BE56E5}" destId="{16F9C0A8-9F84-475B-B9AA-961D0804D06A}" srcOrd="2" destOrd="0" presId="urn:microsoft.com/office/officeart/2005/8/layout/vList3"/>
    <dgm:cxn modelId="{30585EA2-69A4-4074-8AE4-BAAAFB2650F2}" type="presParOf" srcId="{16F9C0A8-9F84-475B-B9AA-961D0804D06A}" destId="{40060FA8-3813-42FB-94C4-EA60B722E57F}" srcOrd="0" destOrd="0" presId="urn:microsoft.com/office/officeart/2005/8/layout/vList3"/>
    <dgm:cxn modelId="{4C1D5CF0-8E2E-4BD3-ACBF-CE061D6010DD}" type="presParOf" srcId="{16F9C0A8-9F84-475B-B9AA-961D0804D06A}" destId="{C877A979-497F-43C7-A0AC-CC123C05B4A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hList7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ctr"/>
          <a:r>
            <a:rPr lang="es-ES" sz="1800" kern="1200">
              <a:latin typeface="Calibri"/>
              <a:ea typeface="+mn-ea"/>
              <a:cs typeface="+mn-cs"/>
            </a:rPr>
            <a:t>Operativización de las políticas públicas </a:t>
          </a:r>
          <a:endParaRPr lang="es-EC" sz="1800" kern="1200">
            <a:latin typeface="Calibri"/>
            <a:ea typeface="+mn-ea"/>
            <a:cs typeface="+mn-cs"/>
          </a:endParaRP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ctr"/>
          <a:r>
            <a:rPr lang="es-ES" sz="2000" kern="1200"/>
            <a:t>Suscripción</a:t>
          </a:r>
          <a:r>
            <a:rPr lang="es-ES" sz="2000" kern="1200" baseline="0"/>
            <a:t> de convenios</a:t>
          </a:r>
          <a:endParaRPr lang="es-EC" sz="2000" kern="120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/>
      <dgm:spPr/>
      <dgm:t>
        <a:bodyPr/>
        <a:lstStyle/>
        <a:p>
          <a:r>
            <a:rPr lang="es-ES" sz="2000"/>
            <a:t>Implementación de estrategias coordinadas </a:t>
          </a:r>
          <a:endParaRPr lang="es-EC" sz="2000"/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E1F3F893-40B2-4ED4-BC4D-C80FD8683CE5}">
      <dgm:prSet phldrT="[Texto]" custT="1"/>
      <dgm:spPr/>
      <dgm:t>
        <a:bodyPr/>
        <a:lstStyle/>
        <a:p>
          <a:r>
            <a:rPr lang="es-ES" sz="2000"/>
            <a:t>Fortalecimiento de la institucionalidad </a:t>
          </a:r>
          <a:endParaRPr lang="es-EC" sz="2000"/>
        </a:p>
      </dgm:t>
    </dgm:pt>
    <dgm:pt modelId="{E555A68E-7A53-4027-8F5D-CA6B5B1E848E}" type="parTrans" cxnId="{28BD06B5-C5F4-40D2-8A24-1F1285859E8F}">
      <dgm:prSet/>
      <dgm:spPr/>
      <dgm:t>
        <a:bodyPr/>
        <a:lstStyle/>
        <a:p>
          <a:endParaRPr lang="es-EC"/>
        </a:p>
      </dgm:t>
    </dgm:pt>
    <dgm:pt modelId="{3C31590D-43E0-4A56-BFA6-60009543F038}" type="sibTrans" cxnId="{28BD06B5-C5F4-40D2-8A24-1F1285859E8F}">
      <dgm:prSet/>
      <dgm:spPr/>
      <dgm:t>
        <a:bodyPr/>
        <a:lstStyle/>
        <a:p>
          <a:endParaRPr lang="es-EC"/>
        </a:p>
      </dgm:t>
    </dgm:pt>
    <dgm:pt modelId="{02313D7A-3D93-4DD0-94A8-B6E802E2573E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6E8A9D64-2062-4818-923C-4187FAEB4162}" type="pres">
      <dgm:prSet presAssocID="{444E614E-4C64-47E2-BE0B-6A361BB0E983}" presName="fgShape" presStyleLbl="fgShp" presStyleIdx="0" presStyleCnt="1"/>
      <dgm:spPr/>
    </dgm:pt>
    <dgm:pt modelId="{C5ECEB59-5E47-4B2C-9753-49F0AA8755B2}" type="pres">
      <dgm:prSet presAssocID="{444E614E-4C64-47E2-BE0B-6A361BB0E983}" presName="linComp" presStyleCnt="0"/>
      <dgm:spPr/>
    </dgm:pt>
    <dgm:pt modelId="{117270D4-B660-4736-8052-3E24F461E424}" type="pres">
      <dgm:prSet presAssocID="{D568D7BF-2F7E-45DC-95B1-5B8E7CC1847B}" presName="compNode" presStyleCnt="0"/>
      <dgm:spPr/>
    </dgm:pt>
    <dgm:pt modelId="{5F4A1379-F474-4E37-8C2E-E5CBB24BC858}" type="pres">
      <dgm:prSet presAssocID="{D568D7BF-2F7E-45DC-95B1-5B8E7CC1847B}" presName="bkgdShape" presStyleLbl="node1" presStyleIdx="0" presStyleCnt="4"/>
      <dgm:spPr/>
    </dgm:pt>
    <dgm:pt modelId="{2BF84241-AE36-453B-8419-2F89DA8D0D7D}" type="pres">
      <dgm:prSet presAssocID="{D568D7BF-2F7E-45DC-95B1-5B8E7CC1847B}" presName="nodeTx" presStyleLbl="node1" presStyleIdx="0" presStyleCnt="4">
        <dgm:presLayoutVars>
          <dgm:bulletEnabled val="1"/>
        </dgm:presLayoutVars>
      </dgm:prSet>
      <dgm:spPr/>
    </dgm:pt>
    <dgm:pt modelId="{19DCAADD-BB77-4936-A917-2730D6C0F1BD}" type="pres">
      <dgm:prSet presAssocID="{D568D7BF-2F7E-45DC-95B1-5B8E7CC1847B}" presName="invisiNode" presStyleLbl="node1" presStyleIdx="0" presStyleCnt="4"/>
      <dgm:spPr/>
    </dgm:pt>
    <dgm:pt modelId="{9723F6B9-99EB-42DF-9B3E-71604023C7B7}" type="pres">
      <dgm:prSet presAssocID="{D568D7BF-2F7E-45DC-95B1-5B8E7CC1847B}" presName="imagNod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4F8AF146-4B6F-4367-8605-EC8D3EFD161C}" type="pres">
      <dgm:prSet presAssocID="{1262380E-2A91-4633-B8DC-3B216883859A}" presName="sibTrans" presStyleLbl="sibTrans2D1" presStyleIdx="0" presStyleCnt="0"/>
      <dgm:spPr/>
    </dgm:pt>
    <dgm:pt modelId="{9EB938A8-8040-4BED-84C4-ED1D002CB5F5}" type="pres">
      <dgm:prSet presAssocID="{D20CC729-320A-48B6-B510-089012FE9BCC}" presName="compNode" presStyleCnt="0"/>
      <dgm:spPr/>
    </dgm:pt>
    <dgm:pt modelId="{BDCA587B-2030-42B7-A9B8-E4EE3FFFF500}" type="pres">
      <dgm:prSet presAssocID="{D20CC729-320A-48B6-B510-089012FE9BCC}" presName="bkgdShape" presStyleLbl="node1" presStyleIdx="1" presStyleCnt="4"/>
      <dgm:spPr/>
    </dgm:pt>
    <dgm:pt modelId="{99F5A404-DE2D-4334-90D0-AF5761FEB2FC}" type="pres">
      <dgm:prSet presAssocID="{D20CC729-320A-48B6-B510-089012FE9BCC}" presName="nodeTx" presStyleLbl="node1" presStyleIdx="1" presStyleCnt="4">
        <dgm:presLayoutVars>
          <dgm:bulletEnabled val="1"/>
        </dgm:presLayoutVars>
      </dgm:prSet>
      <dgm:spPr/>
    </dgm:pt>
    <dgm:pt modelId="{CE721147-8417-480B-AE9E-950E0A0DA2A5}" type="pres">
      <dgm:prSet presAssocID="{D20CC729-320A-48B6-B510-089012FE9BCC}" presName="invisiNode" presStyleLbl="node1" presStyleIdx="1" presStyleCnt="4"/>
      <dgm:spPr/>
    </dgm:pt>
    <dgm:pt modelId="{76E3CF32-370B-4E2E-924D-186F339C36AA}" type="pres">
      <dgm:prSet presAssocID="{D20CC729-320A-48B6-B510-089012FE9BCC}" presName="imagNode" presStyleLbl="fgImgPlac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AE945945-B162-4811-8D0E-1312C9DEBA77}" type="pres">
      <dgm:prSet presAssocID="{BDD3B320-DED1-470D-8D1B-B96766BE4442}" presName="sibTrans" presStyleLbl="sibTrans2D1" presStyleIdx="0" presStyleCnt="0"/>
      <dgm:spPr/>
    </dgm:pt>
    <dgm:pt modelId="{11A8A370-7626-431F-9059-2BD6F03B47B0}" type="pres">
      <dgm:prSet presAssocID="{CE05E28D-4E6D-42AC-A888-4EE4B2F2B205}" presName="compNode" presStyleCnt="0"/>
      <dgm:spPr/>
    </dgm:pt>
    <dgm:pt modelId="{D1D9700A-1F0E-409C-B7CF-AB0D7036AC5B}" type="pres">
      <dgm:prSet presAssocID="{CE05E28D-4E6D-42AC-A888-4EE4B2F2B205}" presName="bkgdShape" presStyleLbl="node1" presStyleIdx="2" presStyleCnt="4"/>
      <dgm:spPr/>
    </dgm:pt>
    <dgm:pt modelId="{914A215C-C8A7-4A1C-9DF1-49EC60AB4E9B}" type="pres">
      <dgm:prSet presAssocID="{CE05E28D-4E6D-42AC-A888-4EE4B2F2B205}" presName="nodeTx" presStyleLbl="node1" presStyleIdx="2" presStyleCnt="4">
        <dgm:presLayoutVars>
          <dgm:bulletEnabled val="1"/>
        </dgm:presLayoutVars>
      </dgm:prSet>
      <dgm:spPr/>
    </dgm:pt>
    <dgm:pt modelId="{51944C14-2D9F-432D-8379-AC66C84D29FE}" type="pres">
      <dgm:prSet presAssocID="{CE05E28D-4E6D-42AC-A888-4EE4B2F2B205}" presName="invisiNode" presStyleLbl="node1" presStyleIdx="2" presStyleCnt="4"/>
      <dgm:spPr/>
    </dgm:pt>
    <dgm:pt modelId="{F9B620DB-E3FB-4342-96B8-46FC04079142}" type="pres">
      <dgm:prSet presAssocID="{CE05E28D-4E6D-42AC-A888-4EE4B2F2B205}" presName="imagNode" presStyleLbl="fgImgPlac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2808FB4D-D625-418A-9944-FF2E02734CA0}" type="pres">
      <dgm:prSet presAssocID="{6D465515-1430-4A8F-9824-59B36A31958D}" presName="sibTrans" presStyleLbl="sibTrans2D1" presStyleIdx="0" presStyleCnt="0"/>
      <dgm:spPr/>
    </dgm:pt>
    <dgm:pt modelId="{09E8A2D9-B938-403C-B7BF-9C57A69BCA57}" type="pres">
      <dgm:prSet presAssocID="{E1F3F893-40B2-4ED4-BC4D-C80FD8683CE5}" presName="compNode" presStyleCnt="0"/>
      <dgm:spPr/>
    </dgm:pt>
    <dgm:pt modelId="{0825001A-3E64-44C8-8523-2AEDF739388C}" type="pres">
      <dgm:prSet presAssocID="{E1F3F893-40B2-4ED4-BC4D-C80FD8683CE5}" presName="bkgdShape" presStyleLbl="node1" presStyleIdx="3" presStyleCnt="4"/>
      <dgm:spPr/>
    </dgm:pt>
    <dgm:pt modelId="{8DF1A3E3-AFBF-4478-A7E8-8750A31EDC78}" type="pres">
      <dgm:prSet presAssocID="{E1F3F893-40B2-4ED4-BC4D-C80FD8683CE5}" presName="nodeTx" presStyleLbl="node1" presStyleIdx="3" presStyleCnt="4">
        <dgm:presLayoutVars>
          <dgm:bulletEnabled val="1"/>
        </dgm:presLayoutVars>
      </dgm:prSet>
      <dgm:spPr/>
    </dgm:pt>
    <dgm:pt modelId="{8763CBF0-2FF4-4E04-948E-4BE4C661D0DF}" type="pres">
      <dgm:prSet presAssocID="{E1F3F893-40B2-4ED4-BC4D-C80FD8683CE5}" presName="invisiNode" presStyleLbl="node1" presStyleIdx="3" presStyleCnt="4"/>
      <dgm:spPr/>
    </dgm:pt>
    <dgm:pt modelId="{7CC4805D-1E01-42EC-9D8D-D15EC807DDFB}" type="pres">
      <dgm:prSet presAssocID="{E1F3F893-40B2-4ED4-BC4D-C80FD8683CE5}" presName="imagNode" presStyleLbl="fgImgPlac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entro educativo con relleno sólido"/>
        </a:ext>
      </dgm:extLst>
    </dgm:pt>
  </dgm:ptLst>
  <dgm:cxnLst>
    <dgm:cxn modelId="{3A95D206-23C2-4DD9-BB5E-29131AEA5B20}" type="presOf" srcId="{E1F3F893-40B2-4ED4-BC4D-C80FD8683CE5}" destId="{0825001A-3E64-44C8-8523-2AEDF739388C}" srcOrd="0" destOrd="0" presId="urn:microsoft.com/office/officeart/2005/8/layout/hList7"/>
    <dgm:cxn modelId="{05F4360E-8D97-46A3-87DA-B7D2A1FC92F9}" type="presOf" srcId="{1262380E-2A91-4633-B8DC-3B216883859A}" destId="{4F8AF146-4B6F-4367-8605-EC8D3EFD161C}" srcOrd="0" destOrd="0" presId="urn:microsoft.com/office/officeart/2005/8/layout/hList7"/>
    <dgm:cxn modelId="{EF6B241C-C73F-4212-A2A3-88623D8D23E6}" type="presOf" srcId="{444E614E-4C64-47E2-BE0B-6A361BB0E983}" destId="{02313D7A-3D93-4DD0-94A8-B6E802E2573E}" srcOrd="0" destOrd="0" presId="urn:microsoft.com/office/officeart/2005/8/layout/hList7"/>
    <dgm:cxn modelId="{C4A45C23-F245-4E6E-ACB8-24D21866F132}" type="presOf" srcId="{6D465515-1430-4A8F-9824-59B36A31958D}" destId="{2808FB4D-D625-418A-9944-FF2E02734CA0}" srcOrd="0" destOrd="0" presId="urn:microsoft.com/office/officeart/2005/8/layout/hList7"/>
    <dgm:cxn modelId="{56F76424-A327-4CBE-81A2-C02FF58800C0}" type="presOf" srcId="{D20CC729-320A-48B6-B510-089012FE9BCC}" destId="{99F5A404-DE2D-4334-90D0-AF5761FEB2FC}" srcOrd="1" destOrd="0" presId="urn:microsoft.com/office/officeart/2005/8/layout/hList7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285AA868-56A8-4C29-B914-D86377C8E46E}" type="presOf" srcId="{BDD3B320-DED1-470D-8D1B-B96766BE4442}" destId="{AE945945-B162-4811-8D0E-1312C9DEBA77}" srcOrd="0" destOrd="0" presId="urn:microsoft.com/office/officeart/2005/8/layout/hList7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E7E85E80-A9AE-48EB-9F62-0358C40CAAEA}" type="presOf" srcId="{D568D7BF-2F7E-45DC-95B1-5B8E7CC1847B}" destId="{5F4A1379-F474-4E37-8C2E-E5CBB24BC858}" srcOrd="0" destOrd="0" presId="urn:microsoft.com/office/officeart/2005/8/layout/hList7"/>
    <dgm:cxn modelId="{070FB38B-98D4-4AEC-B0C2-28C06C46EA82}" type="presOf" srcId="{D20CC729-320A-48B6-B510-089012FE9BCC}" destId="{BDCA587B-2030-42B7-A9B8-E4EE3FFFF500}" srcOrd="0" destOrd="0" presId="urn:microsoft.com/office/officeart/2005/8/layout/hList7"/>
    <dgm:cxn modelId="{7CFF699D-0EBD-45C5-B887-66A3D414CFBD}" srcId="{444E614E-4C64-47E2-BE0B-6A361BB0E983}" destId="{CE05E28D-4E6D-42AC-A888-4EE4B2F2B205}" srcOrd="2" destOrd="0" parTransId="{780C8254-3472-445E-94EC-4CB8459B9835}" sibTransId="{6D465515-1430-4A8F-9824-59B36A31958D}"/>
    <dgm:cxn modelId="{1342DBAE-D2E6-4FA0-A706-D8341C0C13DA}" type="presOf" srcId="{E1F3F893-40B2-4ED4-BC4D-C80FD8683CE5}" destId="{8DF1A3E3-AFBF-4478-A7E8-8750A31EDC78}" srcOrd="1" destOrd="0" presId="urn:microsoft.com/office/officeart/2005/8/layout/hList7"/>
    <dgm:cxn modelId="{28BD06B5-C5F4-40D2-8A24-1F1285859E8F}" srcId="{444E614E-4C64-47E2-BE0B-6A361BB0E983}" destId="{E1F3F893-40B2-4ED4-BC4D-C80FD8683CE5}" srcOrd="3" destOrd="0" parTransId="{E555A68E-7A53-4027-8F5D-CA6B5B1E848E}" sibTransId="{3C31590D-43E0-4A56-BFA6-60009543F038}"/>
    <dgm:cxn modelId="{5E80BFC5-DF1E-44D2-9CE9-B196EC62DA6C}" type="presOf" srcId="{CE05E28D-4E6D-42AC-A888-4EE4B2F2B205}" destId="{914A215C-C8A7-4A1C-9DF1-49EC60AB4E9B}" srcOrd="1" destOrd="0" presId="urn:microsoft.com/office/officeart/2005/8/layout/hList7"/>
    <dgm:cxn modelId="{13E8F1E4-2A1E-4107-B747-7471390735C9}" type="presOf" srcId="{D568D7BF-2F7E-45DC-95B1-5B8E7CC1847B}" destId="{2BF84241-AE36-453B-8419-2F89DA8D0D7D}" srcOrd="1" destOrd="0" presId="urn:microsoft.com/office/officeart/2005/8/layout/hList7"/>
    <dgm:cxn modelId="{8DF590FE-C781-49A0-83B7-EC069596DD3E}" type="presOf" srcId="{CE05E28D-4E6D-42AC-A888-4EE4B2F2B205}" destId="{D1D9700A-1F0E-409C-B7CF-AB0D7036AC5B}" srcOrd="0" destOrd="0" presId="urn:microsoft.com/office/officeart/2005/8/layout/hList7"/>
    <dgm:cxn modelId="{352CF00C-4019-42A2-8248-84DD70300F6A}" type="presParOf" srcId="{02313D7A-3D93-4DD0-94A8-B6E802E2573E}" destId="{6E8A9D64-2062-4818-923C-4187FAEB4162}" srcOrd="0" destOrd="0" presId="urn:microsoft.com/office/officeart/2005/8/layout/hList7"/>
    <dgm:cxn modelId="{679D1213-5099-4E39-9DD5-F6485B224C17}" type="presParOf" srcId="{02313D7A-3D93-4DD0-94A8-B6E802E2573E}" destId="{C5ECEB59-5E47-4B2C-9753-49F0AA8755B2}" srcOrd="1" destOrd="0" presId="urn:microsoft.com/office/officeart/2005/8/layout/hList7"/>
    <dgm:cxn modelId="{3B633769-D8EE-47F0-A3A2-B3B3206A806C}" type="presParOf" srcId="{C5ECEB59-5E47-4B2C-9753-49F0AA8755B2}" destId="{117270D4-B660-4736-8052-3E24F461E424}" srcOrd="0" destOrd="0" presId="urn:microsoft.com/office/officeart/2005/8/layout/hList7"/>
    <dgm:cxn modelId="{E206F01B-2C44-48D8-9942-E06401866234}" type="presParOf" srcId="{117270D4-B660-4736-8052-3E24F461E424}" destId="{5F4A1379-F474-4E37-8C2E-E5CBB24BC858}" srcOrd="0" destOrd="0" presId="urn:microsoft.com/office/officeart/2005/8/layout/hList7"/>
    <dgm:cxn modelId="{86A8A9EE-104F-4B12-A995-7BB092C84A30}" type="presParOf" srcId="{117270D4-B660-4736-8052-3E24F461E424}" destId="{2BF84241-AE36-453B-8419-2F89DA8D0D7D}" srcOrd="1" destOrd="0" presId="urn:microsoft.com/office/officeart/2005/8/layout/hList7"/>
    <dgm:cxn modelId="{0C417E3A-B68F-4449-94FB-47EA72BE2970}" type="presParOf" srcId="{117270D4-B660-4736-8052-3E24F461E424}" destId="{19DCAADD-BB77-4936-A917-2730D6C0F1BD}" srcOrd="2" destOrd="0" presId="urn:microsoft.com/office/officeart/2005/8/layout/hList7"/>
    <dgm:cxn modelId="{050DEF06-BB19-4159-8E31-CC5DE87A9B0E}" type="presParOf" srcId="{117270D4-B660-4736-8052-3E24F461E424}" destId="{9723F6B9-99EB-42DF-9B3E-71604023C7B7}" srcOrd="3" destOrd="0" presId="urn:microsoft.com/office/officeart/2005/8/layout/hList7"/>
    <dgm:cxn modelId="{4F1FB1DF-E369-4471-9D9B-24F8C9895E66}" type="presParOf" srcId="{C5ECEB59-5E47-4B2C-9753-49F0AA8755B2}" destId="{4F8AF146-4B6F-4367-8605-EC8D3EFD161C}" srcOrd="1" destOrd="0" presId="urn:microsoft.com/office/officeart/2005/8/layout/hList7"/>
    <dgm:cxn modelId="{FCABEA8E-940E-4139-AAD6-49B06F64FB0A}" type="presParOf" srcId="{C5ECEB59-5E47-4B2C-9753-49F0AA8755B2}" destId="{9EB938A8-8040-4BED-84C4-ED1D002CB5F5}" srcOrd="2" destOrd="0" presId="urn:microsoft.com/office/officeart/2005/8/layout/hList7"/>
    <dgm:cxn modelId="{8F44D968-48A8-4339-A575-A5B8369909BF}" type="presParOf" srcId="{9EB938A8-8040-4BED-84C4-ED1D002CB5F5}" destId="{BDCA587B-2030-42B7-A9B8-E4EE3FFFF500}" srcOrd="0" destOrd="0" presId="urn:microsoft.com/office/officeart/2005/8/layout/hList7"/>
    <dgm:cxn modelId="{FD6AF523-9654-42E0-BE04-A9D5165C59EE}" type="presParOf" srcId="{9EB938A8-8040-4BED-84C4-ED1D002CB5F5}" destId="{99F5A404-DE2D-4334-90D0-AF5761FEB2FC}" srcOrd="1" destOrd="0" presId="urn:microsoft.com/office/officeart/2005/8/layout/hList7"/>
    <dgm:cxn modelId="{4255F98D-AA6E-4D45-97C4-5C7C8F923E0E}" type="presParOf" srcId="{9EB938A8-8040-4BED-84C4-ED1D002CB5F5}" destId="{CE721147-8417-480B-AE9E-950E0A0DA2A5}" srcOrd="2" destOrd="0" presId="urn:microsoft.com/office/officeart/2005/8/layout/hList7"/>
    <dgm:cxn modelId="{05DEE7BE-CF0A-4A02-9C7F-53B3089AF858}" type="presParOf" srcId="{9EB938A8-8040-4BED-84C4-ED1D002CB5F5}" destId="{76E3CF32-370B-4E2E-924D-186F339C36AA}" srcOrd="3" destOrd="0" presId="urn:microsoft.com/office/officeart/2005/8/layout/hList7"/>
    <dgm:cxn modelId="{5D0357AE-1A3B-4B62-A0A9-E3AAA6B5E22A}" type="presParOf" srcId="{C5ECEB59-5E47-4B2C-9753-49F0AA8755B2}" destId="{AE945945-B162-4811-8D0E-1312C9DEBA77}" srcOrd="3" destOrd="0" presId="urn:microsoft.com/office/officeart/2005/8/layout/hList7"/>
    <dgm:cxn modelId="{5D05C303-6981-4306-89B5-F386A065FB98}" type="presParOf" srcId="{C5ECEB59-5E47-4B2C-9753-49F0AA8755B2}" destId="{11A8A370-7626-431F-9059-2BD6F03B47B0}" srcOrd="4" destOrd="0" presId="urn:microsoft.com/office/officeart/2005/8/layout/hList7"/>
    <dgm:cxn modelId="{177629B4-E30D-430C-A709-C1D17D980B2D}" type="presParOf" srcId="{11A8A370-7626-431F-9059-2BD6F03B47B0}" destId="{D1D9700A-1F0E-409C-B7CF-AB0D7036AC5B}" srcOrd="0" destOrd="0" presId="urn:microsoft.com/office/officeart/2005/8/layout/hList7"/>
    <dgm:cxn modelId="{310AE2D1-6B0B-4913-BD49-F810AA398FF3}" type="presParOf" srcId="{11A8A370-7626-431F-9059-2BD6F03B47B0}" destId="{914A215C-C8A7-4A1C-9DF1-49EC60AB4E9B}" srcOrd="1" destOrd="0" presId="urn:microsoft.com/office/officeart/2005/8/layout/hList7"/>
    <dgm:cxn modelId="{576094D1-7307-4B01-B81C-BDB50069AA0B}" type="presParOf" srcId="{11A8A370-7626-431F-9059-2BD6F03B47B0}" destId="{51944C14-2D9F-432D-8379-AC66C84D29FE}" srcOrd="2" destOrd="0" presId="urn:microsoft.com/office/officeart/2005/8/layout/hList7"/>
    <dgm:cxn modelId="{2E6FA485-EF68-49A8-BA55-B874132617B3}" type="presParOf" srcId="{11A8A370-7626-431F-9059-2BD6F03B47B0}" destId="{F9B620DB-E3FB-4342-96B8-46FC04079142}" srcOrd="3" destOrd="0" presId="urn:microsoft.com/office/officeart/2005/8/layout/hList7"/>
    <dgm:cxn modelId="{2AC299C5-EEAF-4BAD-B12D-4189897115D3}" type="presParOf" srcId="{C5ECEB59-5E47-4B2C-9753-49F0AA8755B2}" destId="{2808FB4D-D625-418A-9944-FF2E02734CA0}" srcOrd="5" destOrd="0" presId="urn:microsoft.com/office/officeart/2005/8/layout/hList7"/>
    <dgm:cxn modelId="{72CD394E-BD88-4FCA-8D86-2095F125A4D5}" type="presParOf" srcId="{C5ECEB59-5E47-4B2C-9753-49F0AA8755B2}" destId="{09E8A2D9-B938-403C-B7BF-9C57A69BCA57}" srcOrd="6" destOrd="0" presId="urn:microsoft.com/office/officeart/2005/8/layout/hList7"/>
    <dgm:cxn modelId="{AFCD3633-5E19-4C12-9A0B-C7E3A5684CAF}" type="presParOf" srcId="{09E8A2D9-B938-403C-B7BF-9C57A69BCA57}" destId="{0825001A-3E64-44C8-8523-2AEDF739388C}" srcOrd="0" destOrd="0" presId="urn:microsoft.com/office/officeart/2005/8/layout/hList7"/>
    <dgm:cxn modelId="{20AA7EE1-679C-4189-BBD3-ECC5F1D6F22D}" type="presParOf" srcId="{09E8A2D9-B938-403C-B7BF-9C57A69BCA57}" destId="{8DF1A3E3-AFBF-4478-A7E8-8750A31EDC78}" srcOrd="1" destOrd="0" presId="urn:microsoft.com/office/officeart/2005/8/layout/hList7"/>
    <dgm:cxn modelId="{4C9066B0-B278-489E-BEBD-6B35F57D5DD1}" type="presParOf" srcId="{09E8A2D9-B938-403C-B7BF-9C57A69BCA57}" destId="{8763CBF0-2FF4-4E04-948E-4BE4C661D0DF}" srcOrd="2" destOrd="0" presId="urn:microsoft.com/office/officeart/2005/8/layout/hList7"/>
    <dgm:cxn modelId="{2153D2B5-1604-4586-8604-06553F86EA50}" type="presParOf" srcId="{09E8A2D9-B938-403C-B7BF-9C57A69BCA57}" destId="{7CC4805D-1E01-42EC-9D8D-D15EC807DDF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vList3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just"/>
          <a:r>
            <a:rPr lang="es-ES" sz="2400" kern="1200" dirty="0"/>
            <a:t>-</a:t>
          </a:r>
          <a:r>
            <a:rPr lang="es-ES" sz="2000" kern="1200" dirty="0">
              <a:latin typeface="Calibri"/>
              <a:ea typeface="+mn-ea"/>
              <a:cs typeface="+mn-cs"/>
            </a:rPr>
            <a:t>A los Gad se les ha asignado muchas competencias, algunas veces con las excusas de que han sido históricas.</a:t>
          </a:r>
          <a:endParaRPr lang="es-EC" sz="2000" kern="1200" dirty="0">
            <a:latin typeface="Calibri"/>
            <a:ea typeface="+mn-ea"/>
            <a:cs typeface="+mn-cs"/>
          </a:endParaRP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just"/>
          <a:r>
            <a:rPr lang="es-ES" sz="2000" kern="1200" dirty="0"/>
            <a:t>- Las transferencias de estas competencias sean nuevas o no, deben estar acompañadas de recursos de otra forma no se puede llevar a cabo las empréstitos que se quieran alcanzar.</a:t>
          </a:r>
          <a:endParaRPr lang="es-EC" sz="20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CE05E28D-4E6D-42AC-A888-4EE4B2F2B205}">
      <dgm:prSet phldrT="[Texto]" custT="1"/>
      <dgm:spPr/>
      <dgm:t>
        <a:bodyPr/>
        <a:lstStyle/>
        <a:p>
          <a:r>
            <a:rPr lang="es-ES" sz="2000" dirty="0"/>
            <a:t>-Las transferencias de recursos deben ser oportunas, predecibles, directas y automáticas (Art. 271 CRE) </a:t>
          </a:r>
          <a:endParaRPr lang="es-EC" sz="2000" dirty="0"/>
        </a:p>
      </dgm:t>
    </dgm:pt>
    <dgm:pt modelId="{780C8254-3472-445E-94EC-4CB8459B9835}" type="parTrans" cxnId="{7CFF699D-0EBD-45C5-B887-66A3D414CFBD}">
      <dgm:prSet/>
      <dgm:spPr/>
      <dgm:t>
        <a:bodyPr/>
        <a:lstStyle/>
        <a:p>
          <a:endParaRPr lang="es-EC"/>
        </a:p>
      </dgm:t>
    </dgm:pt>
    <dgm:pt modelId="{6D465515-1430-4A8F-9824-59B36A31958D}" type="sibTrans" cxnId="{7CFF699D-0EBD-45C5-B887-66A3D414CFBD}">
      <dgm:prSet/>
      <dgm:spPr/>
      <dgm:t>
        <a:bodyPr/>
        <a:lstStyle/>
        <a:p>
          <a:endParaRPr lang="es-EC"/>
        </a:p>
      </dgm:t>
    </dgm:pt>
    <dgm:pt modelId="{1F0E3FE6-AC59-417A-92D2-748143BE56E5}" type="pres">
      <dgm:prSet presAssocID="{444E614E-4C64-47E2-BE0B-6A361BB0E983}" presName="linearFlow" presStyleCnt="0">
        <dgm:presLayoutVars>
          <dgm:dir/>
          <dgm:resizeHandles val="exact"/>
        </dgm:presLayoutVars>
      </dgm:prSet>
      <dgm:spPr/>
    </dgm:pt>
    <dgm:pt modelId="{10F65784-2B86-4C15-9983-608701B8FC37}" type="pres">
      <dgm:prSet presAssocID="{D568D7BF-2F7E-45DC-95B1-5B8E7CC1847B}" presName="composite" presStyleCnt="0"/>
      <dgm:spPr/>
    </dgm:pt>
    <dgm:pt modelId="{A01028E4-2043-417C-B85C-485AB46C54D5}" type="pres">
      <dgm:prSet presAssocID="{D568D7BF-2F7E-45DC-95B1-5B8E7CC1847B}" presName="imgShp" presStyleLbl="fgImgPlace1" presStyleIdx="0" presStyleCnt="3" custLinFactNeighborX="-42961" custLinFactNeighborY="1380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artir con relleno sólido"/>
        </a:ext>
      </dgm:extLst>
    </dgm:pt>
    <dgm:pt modelId="{2ADEDE10-5179-4493-AE73-B2AFEDA995C5}" type="pres">
      <dgm:prSet presAssocID="{D568D7BF-2F7E-45DC-95B1-5B8E7CC1847B}" presName="txShp" presStyleLbl="node1" presStyleIdx="0" presStyleCnt="3">
        <dgm:presLayoutVars>
          <dgm:bulletEnabled val="1"/>
        </dgm:presLayoutVars>
      </dgm:prSet>
      <dgm:spPr/>
    </dgm:pt>
    <dgm:pt modelId="{5FE3CB03-3A8C-4EA1-8B47-78979D4B6F30}" type="pres">
      <dgm:prSet presAssocID="{1262380E-2A91-4633-B8DC-3B216883859A}" presName="spacing" presStyleCnt="0"/>
      <dgm:spPr/>
    </dgm:pt>
    <dgm:pt modelId="{16F9C0A8-9F84-475B-B9AA-961D0804D06A}" type="pres">
      <dgm:prSet presAssocID="{D20CC729-320A-48B6-B510-089012FE9BCC}" presName="composite" presStyleCnt="0"/>
      <dgm:spPr/>
    </dgm:pt>
    <dgm:pt modelId="{40060FA8-3813-42FB-94C4-EA60B722E57F}" type="pres">
      <dgm:prSet presAssocID="{D20CC729-320A-48B6-B510-089012FE9BCC}" presName="imgShp" presStyleLbl="fgImgPlace1" presStyleIdx="1" presStyleCnt="3" custLinFactNeighborX="-45219" custLinFactNeighborY="-2319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éstamo con relleno sólido"/>
        </a:ext>
      </dgm:extLst>
    </dgm:pt>
    <dgm:pt modelId="{C877A979-497F-43C7-A0AC-CC123C05B4A6}" type="pres">
      <dgm:prSet presAssocID="{D20CC729-320A-48B6-B510-089012FE9BCC}" presName="txShp" presStyleLbl="node1" presStyleIdx="1" presStyleCnt="3">
        <dgm:presLayoutVars>
          <dgm:bulletEnabled val="1"/>
        </dgm:presLayoutVars>
      </dgm:prSet>
      <dgm:spPr/>
    </dgm:pt>
    <dgm:pt modelId="{81ED2B37-90BA-45E6-B24F-EF05C622A373}" type="pres">
      <dgm:prSet presAssocID="{BDD3B320-DED1-470D-8D1B-B96766BE4442}" presName="spacing" presStyleCnt="0"/>
      <dgm:spPr/>
    </dgm:pt>
    <dgm:pt modelId="{B56C8CA1-5610-431D-884E-AA3E58EC225F}" type="pres">
      <dgm:prSet presAssocID="{CE05E28D-4E6D-42AC-A888-4EE4B2F2B205}" presName="composite" presStyleCnt="0"/>
      <dgm:spPr/>
    </dgm:pt>
    <dgm:pt modelId="{00754E87-D9AF-4F01-B7B8-04E5BE9B8A13}" type="pres">
      <dgm:prSet presAssocID="{CE05E28D-4E6D-42AC-A888-4EE4B2F2B205}" presName="imgShp" presStyleLbl="fgImgPlace1" presStyleIdx="2" presStyleCnt="3" custLinFactNeighborX="-42961" custLinFactNeighborY="189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recimiento empresarial con relleno sólido"/>
        </a:ext>
      </dgm:extLst>
    </dgm:pt>
    <dgm:pt modelId="{929EA098-ED96-4AEB-A9ED-EEE3716876A3}" type="pres">
      <dgm:prSet presAssocID="{CE05E28D-4E6D-42AC-A888-4EE4B2F2B205}" presName="txShp" presStyleLbl="node1" presStyleIdx="2" presStyleCnt="3">
        <dgm:presLayoutVars>
          <dgm:bulletEnabled val="1"/>
        </dgm:presLayoutVars>
      </dgm:prSet>
      <dgm:spPr/>
    </dgm:pt>
  </dgm:ptLst>
  <dgm:cxnLst>
    <dgm:cxn modelId="{02FB2205-F2D5-409B-BD41-2198C8408ED6}" type="presOf" srcId="{D20CC729-320A-48B6-B510-089012FE9BCC}" destId="{C877A979-497F-43C7-A0AC-CC123C05B4A6}" srcOrd="0" destOrd="0" presId="urn:microsoft.com/office/officeart/2005/8/layout/vList3"/>
    <dgm:cxn modelId="{46B13214-2273-4D9F-8167-0D0918DE951D}" type="presOf" srcId="{CE05E28D-4E6D-42AC-A888-4EE4B2F2B205}" destId="{929EA098-ED96-4AEB-A9ED-EEE3716876A3}" srcOrd="0" destOrd="0" presId="urn:microsoft.com/office/officeart/2005/8/layout/vList3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B7B59F6C-AED4-4144-8B99-444E1AB53539}" type="presOf" srcId="{D568D7BF-2F7E-45DC-95B1-5B8E7CC1847B}" destId="{2ADEDE10-5179-4493-AE73-B2AFEDA995C5}" srcOrd="0" destOrd="0" presId="urn:microsoft.com/office/officeart/2005/8/layout/vList3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EFD03F9A-5D89-47AB-B3D5-A2118946DBEB}" type="presOf" srcId="{444E614E-4C64-47E2-BE0B-6A361BB0E983}" destId="{1F0E3FE6-AC59-417A-92D2-748143BE56E5}" srcOrd="0" destOrd="0" presId="urn:microsoft.com/office/officeart/2005/8/layout/vList3"/>
    <dgm:cxn modelId="{7CFF699D-0EBD-45C5-B887-66A3D414CFBD}" srcId="{444E614E-4C64-47E2-BE0B-6A361BB0E983}" destId="{CE05E28D-4E6D-42AC-A888-4EE4B2F2B205}" srcOrd="2" destOrd="0" parTransId="{780C8254-3472-445E-94EC-4CB8459B9835}" sibTransId="{6D465515-1430-4A8F-9824-59B36A31958D}"/>
    <dgm:cxn modelId="{8CD6B427-9907-4682-81D2-45B87435DAD3}" type="presParOf" srcId="{1F0E3FE6-AC59-417A-92D2-748143BE56E5}" destId="{10F65784-2B86-4C15-9983-608701B8FC37}" srcOrd="0" destOrd="0" presId="urn:microsoft.com/office/officeart/2005/8/layout/vList3"/>
    <dgm:cxn modelId="{E1CE8678-DA7E-4837-8CB5-2FAB9E1E6693}" type="presParOf" srcId="{10F65784-2B86-4C15-9983-608701B8FC37}" destId="{A01028E4-2043-417C-B85C-485AB46C54D5}" srcOrd="0" destOrd="0" presId="urn:microsoft.com/office/officeart/2005/8/layout/vList3"/>
    <dgm:cxn modelId="{2A5F3E15-8AEA-480E-87EC-03F18854D1CA}" type="presParOf" srcId="{10F65784-2B86-4C15-9983-608701B8FC37}" destId="{2ADEDE10-5179-4493-AE73-B2AFEDA995C5}" srcOrd="1" destOrd="0" presId="urn:microsoft.com/office/officeart/2005/8/layout/vList3"/>
    <dgm:cxn modelId="{B3F1AFDE-3A41-426B-9B9D-CFDB2F436AA8}" type="presParOf" srcId="{1F0E3FE6-AC59-417A-92D2-748143BE56E5}" destId="{5FE3CB03-3A8C-4EA1-8B47-78979D4B6F30}" srcOrd="1" destOrd="0" presId="urn:microsoft.com/office/officeart/2005/8/layout/vList3"/>
    <dgm:cxn modelId="{E85764B6-8282-4903-8083-3808AB35DE36}" type="presParOf" srcId="{1F0E3FE6-AC59-417A-92D2-748143BE56E5}" destId="{16F9C0A8-9F84-475B-B9AA-961D0804D06A}" srcOrd="2" destOrd="0" presId="urn:microsoft.com/office/officeart/2005/8/layout/vList3"/>
    <dgm:cxn modelId="{30585EA2-69A4-4074-8AE4-BAAAFB2650F2}" type="presParOf" srcId="{16F9C0A8-9F84-475B-B9AA-961D0804D06A}" destId="{40060FA8-3813-42FB-94C4-EA60B722E57F}" srcOrd="0" destOrd="0" presId="urn:microsoft.com/office/officeart/2005/8/layout/vList3"/>
    <dgm:cxn modelId="{4C1D5CF0-8E2E-4BD3-ACBF-CE061D6010DD}" type="presParOf" srcId="{16F9C0A8-9F84-475B-B9AA-961D0804D06A}" destId="{C877A979-497F-43C7-A0AC-CC123C05B4A6}" srcOrd="1" destOrd="0" presId="urn:microsoft.com/office/officeart/2005/8/layout/vList3"/>
    <dgm:cxn modelId="{CD1D7742-7D02-4213-81CF-2BDADB8EBB12}" type="presParOf" srcId="{1F0E3FE6-AC59-417A-92D2-748143BE56E5}" destId="{81ED2B37-90BA-45E6-B24F-EF05C622A373}" srcOrd="3" destOrd="0" presId="urn:microsoft.com/office/officeart/2005/8/layout/vList3"/>
    <dgm:cxn modelId="{63FC32C4-F4FF-475E-8A8E-42C0688AAED7}" type="presParOf" srcId="{1F0E3FE6-AC59-417A-92D2-748143BE56E5}" destId="{B56C8CA1-5610-431D-884E-AA3E58EC225F}" srcOrd="4" destOrd="0" presId="urn:microsoft.com/office/officeart/2005/8/layout/vList3"/>
    <dgm:cxn modelId="{1A78080C-8FD7-4ED9-87AB-7B4FE8B8CCD3}" type="presParOf" srcId="{B56C8CA1-5610-431D-884E-AA3E58EC225F}" destId="{00754E87-D9AF-4F01-B7B8-04E5BE9B8A13}" srcOrd="0" destOrd="0" presId="urn:microsoft.com/office/officeart/2005/8/layout/vList3"/>
    <dgm:cxn modelId="{4DFBCFD8-2C7F-49E5-B3A2-6170079DCBCE}" type="presParOf" srcId="{B56C8CA1-5610-431D-884E-AA3E58EC225F}" destId="{929EA098-ED96-4AEB-A9ED-EEE3716876A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hList6" loCatId="list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just"/>
          <a:r>
            <a:rPr lang="es-ES" sz="2400" kern="1200" dirty="0"/>
            <a:t>-COORDNACIÓN INTERINSTITUCIONAL CON LA FUERZA PÚBLCIA EN EL MARCO DE LAS COMPETENCIAS	</a:t>
          </a:r>
          <a:endParaRPr lang="es-EC" sz="2000" kern="1200" dirty="0">
            <a:latin typeface="Calibri"/>
            <a:ea typeface="+mn-ea"/>
            <a:cs typeface="+mn-cs"/>
          </a:endParaRP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D20CC729-320A-48B6-B510-089012FE9BCC}">
      <dgm:prSet phldrT="[Texto]" custT="1"/>
      <dgm:spPr/>
      <dgm:t>
        <a:bodyPr/>
        <a:lstStyle/>
        <a:p>
          <a:pPr algn="just"/>
          <a:r>
            <a:rPr lang="es-ES" sz="2800" kern="1200" dirty="0"/>
            <a:t>-JUNTAS PROVINCIALES DE PROTECCION DE DERECHOS </a:t>
          </a:r>
        </a:p>
        <a:p>
          <a:pPr algn="just"/>
          <a:r>
            <a:rPr lang="es-ES" sz="2800" kern="1200" dirty="0"/>
            <a:t>-FORTALECIMIENTO DE LOS DERECHOS.</a:t>
          </a:r>
          <a:endParaRPr lang="es-EC" sz="2800" kern="1200" dirty="0"/>
        </a:p>
      </dgm:t>
    </dgm:pt>
    <dgm:pt modelId="{192A245F-3DC2-448D-A51A-FD29166DA458}" type="parTrans" cxnId="{7F4F263B-4387-4789-95C3-E9142774F77C}">
      <dgm:prSet/>
      <dgm:spPr/>
      <dgm:t>
        <a:bodyPr/>
        <a:lstStyle/>
        <a:p>
          <a:endParaRPr lang="es-EC"/>
        </a:p>
      </dgm:t>
    </dgm:pt>
    <dgm:pt modelId="{BDD3B320-DED1-470D-8D1B-B96766BE4442}" type="sibTrans" cxnId="{7F4F263B-4387-4789-95C3-E9142774F77C}">
      <dgm:prSet/>
      <dgm:spPr/>
      <dgm:t>
        <a:bodyPr/>
        <a:lstStyle/>
        <a:p>
          <a:endParaRPr lang="es-EC"/>
        </a:p>
      </dgm:t>
    </dgm:pt>
    <dgm:pt modelId="{F28E539E-55E9-4EBB-8249-12302A8D15B1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0E5CA103-BF40-4FB3-8399-44CBEFFADB0F}" type="pres">
      <dgm:prSet presAssocID="{D568D7BF-2F7E-45DC-95B1-5B8E7CC1847B}" presName="node" presStyleLbl="node1" presStyleIdx="0" presStyleCnt="2">
        <dgm:presLayoutVars>
          <dgm:bulletEnabled val="1"/>
        </dgm:presLayoutVars>
      </dgm:prSet>
      <dgm:spPr/>
    </dgm:pt>
    <dgm:pt modelId="{2450A69C-BB52-4ECF-9074-A934A3EA6D99}" type="pres">
      <dgm:prSet presAssocID="{1262380E-2A91-4633-B8DC-3B216883859A}" presName="sibTrans" presStyleCnt="0"/>
      <dgm:spPr/>
    </dgm:pt>
    <dgm:pt modelId="{CFAFC4AB-0F53-404D-AB83-7697BA984E51}" type="pres">
      <dgm:prSet presAssocID="{D20CC729-320A-48B6-B510-089012FE9BCC}" presName="node" presStyleLbl="node1" presStyleIdx="1" presStyleCnt="2" custLinFactNeighborX="0">
        <dgm:presLayoutVars>
          <dgm:bulletEnabled val="1"/>
        </dgm:presLayoutVars>
      </dgm:prSet>
      <dgm:spPr/>
    </dgm:pt>
  </dgm:ptLst>
  <dgm:cxnLst>
    <dgm:cxn modelId="{6AC64E07-3624-4D1B-A348-32A67BD4E41C}" type="presOf" srcId="{D568D7BF-2F7E-45DC-95B1-5B8E7CC1847B}" destId="{0E5CA103-BF40-4FB3-8399-44CBEFFADB0F}" srcOrd="0" destOrd="0" presId="urn:microsoft.com/office/officeart/2005/8/layout/hList6"/>
    <dgm:cxn modelId="{7F4F263B-4387-4789-95C3-E9142774F77C}" srcId="{444E614E-4C64-47E2-BE0B-6A361BB0E983}" destId="{D20CC729-320A-48B6-B510-089012FE9BCC}" srcOrd="1" destOrd="0" parTransId="{192A245F-3DC2-448D-A51A-FD29166DA458}" sibTransId="{BDD3B320-DED1-470D-8D1B-B96766BE4442}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FAE09D81-CD76-4C18-8722-32F83EAAF8E0}" type="presOf" srcId="{444E614E-4C64-47E2-BE0B-6A361BB0E983}" destId="{F28E539E-55E9-4EBB-8249-12302A8D15B1}" srcOrd="0" destOrd="0" presId="urn:microsoft.com/office/officeart/2005/8/layout/hList6"/>
    <dgm:cxn modelId="{51D90AC9-7B75-4FB8-833D-D0F3A700D8F4}" type="presOf" srcId="{D20CC729-320A-48B6-B510-089012FE9BCC}" destId="{CFAFC4AB-0F53-404D-AB83-7697BA984E51}" srcOrd="0" destOrd="0" presId="urn:microsoft.com/office/officeart/2005/8/layout/hList6"/>
    <dgm:cxn modelId="{72BA4A6E-C747-4278-8E8E-28F552E12AC6}" type="presParOf" srcId="{F28E539E-55E9-4EBB-8249-12302A8D15B1}" destId="{0E5CA103-BF40-4FB3-8399-44CBEFFADB0F}" srcOrd="0" destOrd="0" presId="urn:microsoft.com/office/officeart/2005/8/layout/hList6"/>
    <dgm:cxn modelId="{53A4133E-C705-473F-9A00-F0EEC0848802}" type="presParOf" srcId="{F28E539E-55E9-4EBB-8249-12302A8D15B1}" destId="{2450A69C-BB52-4ECF-9074-A934A3EA6D99}" srcOrd="1" destOrd="0" presId="urn:microsoft.com/office/officeart/2005/8/layout/hList6"/>
    <dgm:cxn modelId="{8B4101B3-831B-445E-93B3-B751FE308687}" type="presParOf" srcId="{F28E539E-55E9-4EBB-8249-12302A8D15B1}" destId="{CFAFC4AB-0F53-404D-AB83-7697BA984E51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44E614E-4C64-47E2-BE0B-6A361BB0E983}" type="doc">
      <dgm:prSet loTypeId="urn:microsoft.com/office/officeart/2005/8/layout/cycle3" loCatId="cycle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s-EC"/>
        </a:p>
      </dgm:t>
    </dgm:pt>
    <dgm:pt modelId="{D568D7BF-2F7E-45DC-95B1-5B8E7CC1847B}">
      <dgm:prSet phldrT="[Texto]" custT="1"/>
      <dgm:spPr/>
      <dgm:t>
        <a:bodyPr/>
        <a:lstStyle/>
        <a:p>
          <a:pPr algn="ctr"/>
          <a:r>
            <a:rPr lang="es-ES" sz="2000" kern="1200" dirty="0"/>
            <a:t>Transferencia de recursos a los GAD, para la gestión de competencias </a:t>
          </a:r>
          <a:endParaRPr lang="es-EC" sz="1800" kern="1200" dirty="0">
            <a:latin typeface="Calibri"/>
            <a:ea typeface="+mn-ea"/>
            <a:cs typeface="+mn-cs"/>
          </a:endParaRPr>
        </a:p>
      </dgm:t>
    </dgm:pt>
    <dgm:pt modelId="{E90A1D75-D257-43FB-A137-644EC3F67189}" type="parTrans" cxnId="{34552D6F-CB55-45A4-86A7-A5674E197066}">
      <dgm:prSet/>
      <dgm:spPr/>
      <dgm:t>
        <a:bodyPr/>
        <a:lstStyle/>
        <a:p>
          <a:endParaRPr lang="es-EC"/>
        </a:p>
      </dgm:t>
    </dgm:pt>
    <dgm:pt modelId="{1262380E-2A91-4633-B8DC-3B216883859A}" type="sibTrans" cxnId="{34552D6F-CB55-45A4-86A7-A5674E197066}">
      <dgm:prSet/>
      <dgm:spPr/>
      <dgm:t>
        <a:bodyPr/>
        <a:lstStyle/>
        <a:p>
          <a:endParaRPr lang="es-EC"/>
        </a:p>
      </dgm:t>
    </dgm:pt>
    <dgm:pt modelId="{E1F3F893-40B2-4ED4-BC4D-C80FD8683CE5}">
      <dgm:prSet phldrT="[Texto]" custT="1"/>
      <dgm:spPr/>
      <dgm:t>
        <a:bodyPr/>
        <a:lstStyle/>
        <a:p>
          <a:r>
            <a:rPr lang="es-ES" sz="2000" dirty="0"/>
            <a:t>Reducción de las brechas territoriales (desigualdad)-GAD</a:t>
          </a:r>
          <a:endParaRPr lang="es-EC" sz="2000" dirty="0"/>
        </a:p>
      </dgm:t>
    </dgm:pt>
    <dgm:pt modelId="{E555A68E-7A53-4027-8F5D-CA6B5B1E848E}" type="parTrans" cxnId="{28BD06B5-C5F4-40D2-8A24-1F1285859E8F}">
      <dgm:prSet/>
      <dgm:spPr/>
      <dgm:t>
        <a:bodyPr/>
        <a:lstStyle/>
        <a:p>
          <a:endParaRPr lang="es-EC"/>
        </a:p>
      </dgm:t>
    </dgm:pt>
    <dgm:pt modelId="{3C31590D-43E0-4A56-BFA6-60009543F038}" type="sibTrans" cxnId="{28BD06B5-C5F4-40D2-8A24-1F1285859E8F}">
      <dgm:prSet/>
      <dgm:spPr/>
      <dgm:t>
        <a:bodyPr/>
        <a:lstStyle/>
        <a:p>
          <a:endParaRPr lang="es-EC"/>
        </a:p>
      </dgm:t>
    </dgm:pt>
    <dgm:pt modelId="{E71A3CDE-FFA9-4034-BB81-46B2F308B94C}" type="pres">
      <dgm:prSet presAssocID="{444E614E-4C64-47E2-BE0B-6A361BB0E983}" presName="Name0" presStyleCnt="0">
        <dgm:presLayoutVars>
          <dgm:dir/>
          <dgm:resizeHandles val="exact"/>
        </dgm:presLayoutVars>
      </dgm:prSet>
      <dgm:spPr/>
    </dgm:pt>
    <dgm:pt modelId="{651CC58D-2FD6-4280-92EB-095F02A97857}" type="pres">
      <dgm:prSet presAssocID="{444E614E-4C64-47E2-BE0B-6A361BB0E983}" presName="node1" presStyleLbl="node1" presStyleIdx="0" presStyleCnt="2">
        <dgm:presLayoutVars>
          <dgm:bulletEnabled val="1"/>
        </dgm:presLayoutVars>
      </dgm:prSet>
      <dgm:spPr/>
    </dgm:pt>
    <dgm:pt modelId="{34F3C4A2-2365-454E-A408-ECC940A16FFB}" type="pres">
      <dgm:prSet presAssocID="{444E614E-4C64-47E2-BE0B-6A361BB0E983}" presName="sibTrans" presStyleLbl="bgShp" presStyleIdx="0" presStyleCnt="1"/>
      <dgm:spPr/>
    </dgm:pt>
    <dgm:pt modelId="{C21263BE-A365-475A-A809-4A54B0157759}" type="pres">
      <dgm:prSet presAssocID="{444E614E-4C64-47E2-BE0B-6A361BB0E983}" presName="node2" presStyleLbl="node1" presStyleIdx="1" presStyleCnt="2">
        <dgm:presLayoutVars>
          <dgm:bulletEnabled val="1"/>
        </dgm:presLayoutVars>
      </dgm:prSet>
      <dgm:spPr/>
    </dgm:pt>
    <dgm:pt modelId="{9B2B9CA9-97C2-4FC8-9CA6-64762F2D0391}" type="pres">
      <dgm:prSet presAssocID="{444E614E-4C64-47E2-BE0B-6A361BB0E983}" presName="sp1" presStyleCnt="0"/>
      <dgm:spPr/>
    </dgm:pt>
    <dgm:pt modelId="{11D4C44B-1BEC-4217-BF01-F8D288881BF9}" type="pres">
      <dgm:prSet presAssocID="{444E614E-4C64-47E2-BE0B-6A361BB0E983}" presName="sp2" presStyleCnt="0"/>
      <dgm:spPr/>
    </dgm:pt>
  </dgm:ptLst>
  <dgm:cxnLst>
    <dgm:cxn modelId="{C81F5C2E-67CC-4E57-9B4E-E8CF6F75467F}" type="presOf" srcId="{D568D7BF-2F7E-45DC-95B1-5B8E7CC1847B}" destId="{651CC58D-2FD6-4280-92EB-095F02A97857}" srcOrd="0" destOrd="0" presId="urn:microsoft.com/office/officeart/2005/8/layout/cycle3"/>
    <dgm:cxn modelId="{9CECDB5C-E774-4A8F-B41E-4909CB3BC30E}" type="presOf" srcId="{E1F3F893-40B2-4ED4-BC4D-C80FD8683CE5}" destId="{C21263BE-A365-475A-A809-4A54B0157759}" srcOrd="0" destOrd="0" presId="urn:microsoft.com/office/officeart/2005/8/layout/cycle3"/>
    <dgm:cxn modelId="{354AB64C-BBD7-452E-ACCE-79C145395D22}" type="presOf" srcId="{444E614E-4C64-47E2-BE0B-6A361BB0E983}" destId="{E71A3CDE-FFA9-4034-BB81-46B2F308B94C}" srcOrd="0" destOrd="0" presId="urn:microsoft.com/office/officeart/2005/8/layout/cycle3"/>
    <dgm:cxn modelId="{34552D6F-CB55-45A4-86A7-A5674E197066}" srcId="{444E614E-4C64-47E2-BE0B-6A361BB0E983}" destId="{D568D7BF-2F7E-45DC-95B1-5B8E7CC1847B}" srcOrd="0" destOrd="0" parTransId="{E90A1D75-D257-43FB-A137-644EC3F67189}" sibTransId="{1262380E-2A91-4633-B8DC-3B216883859A}"/>
    <dgm:cxn modelId="{28BD06B5-C5F4-40D2-8A24-1F1285859E8F}" srcId="{444E614E-4C64-47E2-BE0B-6A361BB0E983}" destId="{E1F3F893-40B2-4ED4-BC4D-C80FD8683CE5}" srcOrd="1" destOrd="0" parTransId="{E555A68E-7A53-4027-8F5D-CA6B5B1E848E}" sibTransId="{3C31590D-43E0-4A56-BFA6-60009543F038}"/>
    <dgm:cxn modelId="{2AFD60FB-1861-46BA-9EC6-3211944135C3}" type="presOf" srcId="{1262380E-2A91-4633-B8DC-3B216883859A}" destId="{34F3C4A2-2365-454E-A408-ECC940A16FFB}" srcOrd="0" destOrd="0" presId="urn:microsoft.com/office/officeart/2005/8/layout/cycle3"/>
    <dgm:cxn modelId="{1D6C5E82-9528-4D4A-9A74-7A826B8867CE}" type="presParOf" srcId="{E71A3CDE-FFA9-4034-BB81-46B2F308B94C}" destId="{651CC58D-2FD6-4280-92EB-095F02A97857}" srcOrd="0" destOrd="0" presId="urn:microsoft.com/office/officeart/2005/8/layout/cycle3"/>
    <dgm:cxn modelId="{52924AD8-5110-4380-B357-5557B20A61D4}" type="presParOf" srcId="{E71A3CDE-FFA9-4034-BB81-46B2F308B94C}" destId="{34F3C4A2-2365-454E-A408-ECC940A16FFB}" srcOrd="1" destOrd="0" presId="urn:microsoft.com/office/officeart/2005/8/layout/cycle3"/>
    <dgm:cxn modelId="{5CF08218-A8B8-456B-971E-5BDECBCD69CA}" type="presParOf" srcId="{E71A3CDE-FFA9-4034-BB81-46B2F308B94C}" destId="{C21263BE-A365-475A-A809-4A54B0157759}" srcOrd="2" destOrd="0" presId="urn:microsoft.com/office/officeart/2005/8/layout/cycle3"/>
    <dgm:cxn modelId="{9DA6D3B7-3280-488B-8139-F5D125AB1CB7}" type="presParOf" srcId="{E71A3CDE-FFA9-4034-BB81-46B2F308B94C}" destId="{9B2B9CA9-97C2-4FC8-9CA6-64762F2D0391}" srcOrd="3" destOrd="0" presId="urn:microsoft.com/office/officeart/2005/8/layout/cycle3"/>
    <dgm:cxn modelId="{B9E0F078-BBF6-496B-B6CD-96883C247BE6}" type="presParOf" srcId="{E71A3CDE-FFA9-4034-BB81-46B2F308B94C}" destId="{11D4C44B-1BEC-4217-BF01-F8D288881BF9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0EFFB-06E2-403F-AFE2-6560C6DE5661}">
      <dsp:nvSpPr>
        <dsp:cNvPr id="0" name=""/>
        <dsp:cNvSpPr/>
      </dsp:nvSpPr>
      <dsp:spPr>
        <a:xfrm>
          <a:off x="1538376" y="10582"/>
          <a:ext cx="2093066" cy="1773846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1000" b="-11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36E1B-5F21-44B4-9F21-736C729623C8}">
      <dsp:nvSpPr>
        <dsp:cNvPr id="0" name=""/>
        <dsp:cNvSpPr/>
      </dsp:nvSpPr>
      <dsp:spPr>
        <a:xfrm>
          <a:off x="653385" y="1882850"/>
          <a:ext cx="3767630" cy="255421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99136" tIns="199136" rIns="199136" bIns="0" numCol="1" spcCol="1270" anchor="t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-</a:t>
          </a:r>
          <a:r>
            <a:rPr lang="es-ES" sz="2400" kern="1200" dirty="0"/>
            <a:t>Los GAD tienen la facultad de COORDINAR (seguridad) mas no ejercer esta actividad directamente (Art. 163 CRE- Literal j, Art. 41 COOTAD).</a:t>
          </a:r>
          <a:endParaRPr lang="es-EC" sz="2800" kern="1200" dirty="0"/>
        </a:p>
      </dsp:txBody>
      <dsp:txXfrm>
        <a:off x="653385" y="1882850"/>
        <a:ext cx="3767630" cy="2554216"/>
      </dsp:txXfrm>
    </dsp:sp>
    <dsp:sp modelId="{E20C7910-4067-451C-AE44-3056AB7C7AC0}">
      <dsp:nvSpPr>
        <dsp:cNvPr id="0" name=""/>
        <dsp:cNvSpPr/>
      </dsp:nvSpPr>
      <dsp:spPr>
        <a:xfrm>
          <a:off x="5471711" y="218849"/>
          <a:ext cx="2681075" cy="1570273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3000" b="-23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DC07D-7E75-42D6-ADBA-EBA5492D0CFE}">
      <dsp:nvSpPr>
        <dsp:cNvPr id="0" name=""/>
        <dsp:cNvSpPr/>
      </dsp:nvSpPr>
      <dsp:spPr>
        <a:xfrm>
          <a:off x="4669632" y="1908414"/>
          <a:ext cx="4041634" cy="202776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Se pueden descentralizar ciertas competencias, el límite son las determinadas como exclusivas del Estado Central</a:t>
          </a:r>
          <a:endParaRPr lang="es-EC" sz="2400" kern="1200" dirty="0"/>
        </a:p>
      </dsp:txBody>
      <dsp:txXfrm>
        <a:off x="4669632" y="1908414"/>
        <a:ext cx="4041634" cy="20277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DE10-5179-4493-AE73-B2AFEDA995C5}">
      <dsp:nvSpPr>
        <dsp:cNvPr id="0" name=""/>
        <dsp:cNvSpPr/>
      </dsp:nvSpPr>
      <dsp:spPr>
        <a:xfrm rot="10800000">
          <a:off x="2067063" y="1370"/>
          <a:ext cx="6738980" cy="14786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024" tIns="76200" rIns="14224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Calibri"/>
              <a:ea typeface="+mn-ea"/>
              <a:cs typeface="+mn-cs"/>
            </a:rPr>
            <a:t>El primer artículo regula el uso legal, proporcional, adecuado y necesario de la fuerza a través de la “Policía Nacional, Entidades Complementarias de Seguridad de la Función Ejecutiva, </a:t>
          </a:r>
          <a:r>
            <a:rPr lang="es-ES" sz="2000" b="1" kern="1200" dirty="0">
              <a:latin typeface="Calibri"/>
              <a:ea typeface="+mn-ea"/>
              <a:cs typeface="+mn-cs"/>
            </a:rPr>
            <a:t>de los GADS Municipales y Metropolitanos </a:t>
          </a:r>
          <a:r>
            <a:rPr lang="es-ES" sz="2000" b="0" kern="1200" dirty="0">
              <a:latin typeface="Calibri"/>
              <a:ea typeface="+mn-ea"/>
              <a:cs typeface="+mn-cs"/>
            </a:rPr>
            <a:t>y Fuerzas Armadas”.</a:t>
          </a:r>
          <a:endParaRPr lang="es-EC" sz="2000" kern="1200" dirty="0">
            <a:latin typeface="Calibri"/>
            <a:ea typeface="+mn-ea"/>
            <a:cs typeface="+mn-cs"/>
          </a:endParaRPr>
        </a:p>
      </dsp:txBody>
      <dsp:txXfrm rot="10800000">
        <a:off x="2436714" y="1370"/>
        <a:ext cx="6369329" cy="1478605"/>
      </dsp:txXfrm>
    </dsp:sp>
    <dsp:sp modelId="{A01028E4-2043-417C-B85C-485AB46C54D5}">
      <dsp:nvSpPr>
        <dsp:cNvPr id="0" name=""/>
        <dsp:cNvSpPr/>
      </dsp:nvSpPr>
      <dsp:spPr>
        <a:xfrm>
          <a:off x="692537" y="21775"/>
          <a:ext cx="1478605" cy="147860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877A979-497F-43C7-A0AC-CC123C05B4A6}">
      <dsp:nvSpPr>
        <dsp:cNvPr id="0" name=""/>
        <dsp:cNvSpPr/>
      </dsp:nvSpPr>
      <dsp:spPr>
        <a:xfrm rot="10800000">
          <a:off x="2067063" y="1921350"/>
          <a:ext cx="6738980" cy="14786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024" tIns="72390" rIns="135128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Es correcto que se señale taxativamente a los GAD municipales y metropolitanos, debido a que si se deja abierto podría darse a interpretaciones. Los GAD provinciales como se señaló anteriormente solo tienen la facultad de COORDINAR la seguridad ciudadana. </a:t>
          </a:r>
          <a:endParaRPr lang="es-EC" sz="1900" kern="1200" dirty="0"/>
        </a:p>
      </dsp:txBody>
      <dsp:txXfrm rot="10800000">
        <a:off x="2436714" y="1921350"/>
        <a:ext cx="6369329" cy="1478605"/>
      </dsp:txXfrm>
    </dsp:sp>
    <dsp:sp modelId="{40060FA8-3813-42FB-94C4-EA60B722E57F}">
      <dsp:nvSpPr>
        <dsp:cNvPr id="0" name=""/>
        <dsp:cNvSpPr/>
      </dsp:nvSpPr>
      <dsp:spPr>
        <a:xfrm>
          <a:off x="659150" y="1887061"/>
          <a:ext cx="1478605" cy="147860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9EA098-ED96-4AEB-A9ED-EEE3716876A3}">
      <dsp:nvSpPr>
        <dsp:cNvPr id="0" name=""/>
        <dsp:cNvSpPr/>
      </dsp:nvSpPr>
      <dsp:spPr>
        <a:xfrm rot="10800000">
          <a:off x="2067063" y="3841330"/>
          <a:ext cx="6738980" cy="147860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024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El COOTAD da ciertas prerrogativas a los GAD municipales y metropolitanos, en el marco de sus competencias.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Los GAD Provinciales estamos exentos de estas competencias.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000" kern="1200" dirty="0"/>
        </a:p>
      </dsp:txBody>
      <dsp:txXfrm rot="10800000">
        <a:off x="2436714" y="3841330"/>
        <a:ext cx="6369329" cy="1478605"/>
      </dsp:txXfrm>
    </dsp:sp>
    <dsp:sp modelId="{00754E87-D9AF-4F01-B7B8-04E5BE9B8A13}">
      <dsp:nvSpPr>
        <dsp:cNvPr id="0" name=""/>
        <dsp:cNvSpPr/>
      </dsp:nvSpPr>
      <dsp:spPr>
        <a:xfrm>
          <a:off x="692537" y="3842701"/>
          <a:ext cx="1478605" cy="147860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DE10-5179-4493-AE73-B2AFEDA995C5}">
      <dsp:nvSpPr>
        <dsp:cNvPr id="0" name=""/>
        <dsp:cNvSpPr/>
      </dsp:nvSpPr>
      <dsp:spPr>
        <a:xfrm rot="10800000">
          <a:off x="2350817" y="29387"/>
          <a:ext cx="7524940" cy="14789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160" tIns="76200" rIns="14224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>
              <a:latin typeface="Calibri"/>
              <a:ea typeface="+mn-ea"/>
              <a:cs typeface="+mn-cs"/>
            </a:rPr>
            <a:t>El proyecto se fundamenta en el uso progresivo de la fuerza en contexto de movilización social o manifestación pacífica.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latin typeface="Calibri"/>
              <a:ea typeface="+mn-ea"/>
              <a:cs typeface="+mn-cs"/>
            </a:rPr>
            <a:t>No se menciona a los GAD pues esta competencia es exclusiva del Estado Central. </a:t>
          </a:r>
        </a:p>
      </dsp:txBody>
      <dsp:txXfrm rot="10800000">
        <a:off x="2720545" y="29387"/>
        <a:ext cx="7155212" cy="1478914"/>
      </dsp:txXfrm>
    </dsp:sp>
    <dsp:sp modelId="{A01028E4-2043-417C-B85C-485AB46C54D5}">
      <dsp:nvSpPr>
        <dsp:cNvPr id="0" name=""/>
        <dsp:cNvSpPr/>
      </dsp:nvSpPr>
      <dsp:spPr>
        <a:xfrm>
          <a:off x="890294" y="0"/>
          <a:ext cx="1478914" cy="147891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877A979-497F-43C7-A0AC-CC123C05B4A6}">
      <dsp:nvSpPr>
        <dsp:cNvPr id="0" name=""/>
        <dsp:cNvSpPr/>
      </dsp:nvSpPr>
      <dsp:spPr>
        <a:xfrm rot="10800000">
          <a:off x="2265108" y="1921196"/>
          <a:ext cx="7524940" cy="14789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160" tIns="72390" rIns="135128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Se</a:t>
          </a:r>
          <a:r>
            <a:rPr lang="es-ES" sz="1900" kern="1200" baseline="0" dirty="0"/>
            <a:t> hace referencia en general a los servidores públicos encargados de hacer cumplir la Ley, se entiende por tanto que su ámbito es para el Estado Central.</a:t>
          </a:r>
          <a:endParaRPr lang="es-EC" sz="1900" kern="1200" dirty="0"/>
        </a:p>
      </dsp:txBody>
      <dsp:txXfrm rot="10800000">
        <a:off x="2634836" y="1921196"/>
        <a:ext cx="7155212" cy="1478914"/>
      </dsp:txXfrm>
    </dsp:sp>
    <dsp:sp modelId="{40060FA8-3813-42FB-94C4-EA60B722E57F}">
      <dsp:nvSpPr>
        <dsp:cNvPr id="0" name=""/>
        <dsp:cNvSpPr/>
      </dsp:nvSpPr>
      <dsp:spPr>
        <a:xfrm>
          <a:off x="856900" y="1886900"/>
          <a:ext cx="1478914" cy="147891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9EA098-ED96-4AEB-A9ED-EEE3716876A3}">
      <dsp:nvSpPr>
        <dsp:cNvPr id="0" name=""/>
        <dsp:cNvSpPr/>
      </dsp:nvSpPr>
      <dsp:spPr>
        <a:xfrm rot="10800000">
          <a:off x="2265108" y="3841577"/>
          <a:ext cx="7524940" cy="14789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160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 dirty="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Aclara en su artículo 3, que los sujetos de esta norma están compuestos por la Policía Nacional,  y excepcionalmente por las fuerzas armadas (esto naturalmente debe ser solo en estado de excepción). Las Fuerzas Armadas y la Policía Nacional tienen distinta naturaleza jurídica.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2000" kern="1200" dirty="0"/>
        </a:p>
      </dsp:txBody>
      <dsp:txXfrm rot="10800000">
        <a:off x="2634836" y="3841577"/>
        <a:ext cx="7155212" cy="1478914"/>
      </dsp:txXfrm>
    </dsp:sp>
    <dsp:sp modelId="{00754E87-D9AF-4F01-B7B8-04E5BE9B8A13}">
      <dsp:nvSpPr>
        <dsp:cNvPr id="0" name=""/>
        <dsp:cNvSpPr/>
      </dsp:nvSpPr>
      <dsp:spPr>
        <a:xfrm>
          <a:off x="890294" y="3842392"/>
          <a:ext cx="1478914" cy="147891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DE10-5179-4493-AE73-B2AFEDA995C5}">
      <dsp:nvSpPr>
        <dsp:cNvPr id="0" name=""/>
        <dsp:cNvSpPr/>
      </dsp:nvSpPr>
      <dsp:spPr>
        <a:xfrm rot="10800000">
          <a:off x="2350817" y="29387"/>
          <a:ext cx="7524940" cy="14789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160" tIns="76200" rIns="14224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latin typeface="Calibri"/>
              <a:ea typeface="+mn-ea"/>
              <a:cs typeface="+mn-cs"/>
            </a:rPr>
            <a:t>El primer artículo  establece que regula el uso de la fuerza por parte del Estado y los agentes que conforman la fuerza pública, indicando más tarde que esta conformada por las Fuerzas Armadas, Policía Nacional y el Cuerpo de Seguridad. No se menciona a los GADS.   </a:t>
          </a:r>
        </a:p>
      </dsp:txBody>
      <dsp:txXfrm rot="10800000">
        <a:off x="2720545" y="29387"/>
        <a:ext cx="7155212" cy="1478914"/>
      </dsp:txXfrm>
    </dsp:sp>
    <dsp:sp modelId="{A01028E4-2043-417C-B85C-485AB46C54D5}">
      <dsp:nvSpPr>
        <dsp:cNvPr id="0" name=""/>
        <dsp:cNvSpPr/>
      </dsp:nvSpPr>
      <dsp:spPr>
        <a:xfrm>
          <a:off x="890294" y="0"/>
          <a:ext cx="1478914" cy="147891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877A979-497F-43C7-A0AC-CC123C05B4A6}">
      <dsp:nvSpPr>
        <dsp:cNvPr id="0" name=""/>
        <dsp:cNvSpPr/>
      </dsp:nvSpPr>
      <dsp:spPr>
        <a:xfrm rot="10800000">
          <a:off x="2265108" y="1921196"/>
          <a:ext cx="7524940" cy="14789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160" tIns="72390" rIns="135128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El ámbito de la norma aclara que regula el uso de la fuerza por parte de las Fuerzas Armadas, la Policía Nacional y el Cuerpo de Seguridad y Vigilancia Penitenciaria. No se inmiscuye con los GAD. </a:t>
          </a:r>
          <a:endParaRPr lang="es-EC" sz="1900" kern="1200" dirty="0"/>
        </a:p>
      </dsp:txBody>
      <dsp:txXfrm rot="10800000">
        <a:off x="2634836" y="1921196"/>
        <a:ext cx="7155212" cy="1478914"/>
      </dsp:txXfrm>
    </dsp:sp>
    <dsp:sp modelId="{40060FA8-3813-42FB-94C4-EA60B722E57F}">
      <dsp:nvSpPr>
        <dsp:cNvPr id="0" name=""/>
        <dsp:cNvSpPr/>
      </dsp:nvSpPr>
      <dsp:spPr>
        <a:xfrm>
          <a:off x="856900" y="1886900"/>
          <a:ext cx="1478914" cy="147891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9EA098-ED96-4AEB-A9ED-EEE3716876A3}">
      <dsp:nvSpPr>
        <dsp:cNvPr id="0" name=""/>
        <dsp:cNvSpPr/>
      </dsp:nvSpPr>
      <dsp:spPr>
        <a:xfrm rot="10800000">
          <a:off x="2265108" y="3841577"/>
          <a:ext cx="7524940" cy="14789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52160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Reformas a la Ley de Seguridad Pública del Estado.- Debería establecerse un principio de coordinación para que los GAD en el ámbito de sus competencias actúen conjuntamente con el Estado Central. </a:t>
          </a:r>
          <a:endParaRPr lang="es-EC" sz="2000" kern="1200" dirty="0"/>
        </a:p>
      </dsp:txBody>
      <dsp:txXfrm rot="10800000">
        <a:off x="2634836" y="3841577"/>
        <a:ext cx="7155212" cy="1478914"/>
      </dsp:txXfrm>
    </dsp:sp>
    <dsp:sp modelId="{00754E87-D9AF-4F01-B7B8-04E5BE9B8A13}">
      <dsp:nvSpPr>
        <dsp:cNvPr id="0" name=""/>
        <dsp:cNvSpPr/>
      </dsp:nvSpPr>
      <dsp:spPr>
        <a:xfrm>
          <a:off x="890294" y="3842392"/>
          <a:ext cx="1478914" cy="147891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DE10-5179-4493-AE73-B2AFEDA995C5}">
      <dsp:nvSpPr>
        <dsp:cNvPr id="0" name=""/>
        <dsp:cNvSpPr/>
      </dsp:nvSpPr>
      <dsp:spPr>
        <a:xfrm rot="10800000">
          <a:off x="2559512" y="46330"/>
          <a:ext cx="7524940" cy="231369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0276" tIns="76200" rIns="14224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0" kern="1200" dirty="0">
              <a:latin typeface="Calibri"/>
              <a:ea typeface="+mn-ea"/>
              <a:cs typeface="+mn-cs"/>
            </a:rPr>
            <a:t>Se debe integrar a los GAD en el Consejo Nacional de Política Criminal, debido a que sus decisiones afectan la seguridad de los territorios. Además el COOTAD establece la facultad de coordinar la seguridad ciudadana.</a:t>
          </a:r>
        </a:p>
      </dsp:txBody>
      <dsp:txXfrm rot="10800000">
        <a:off x="3137936" y="46330"/>
        <a:ext cx="6946516" cy="2313695"/>
      </dsp:txXfrm>
    </dsp:sp>
    <dsp:sp modelId="{A01028E4-2043-417C-B85C-485AB46C54D5}">
      <dsp:nvSpPr>
        <dsp:cNvPr id="0" name=""/>
        <dsp:cNvSpPr/>
      </dsp:nvSpPr>
      <dsp:spPr>
        <a:xfrm>
          <a:off x="322968" y="0"/>
          <a:ext cx="2313695" cy="23136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877A979-497F-43C7-A0AC-CC123C05B4A6}">
      <dsp:nvSpPr>
        <dsp:cNvPr id="0" name=""/>
        <dsp:cNvSpPr/>
      </dsp:nvSpPr>
      <dsp:spPr>
        <a:xfrm rot="10800000">
          <a:off x="2473803" y="3005981"/>
          <a:ext cx="7524940" cy="2313695"/>
        </a:xfrm>
        <a:prstGeom prst="homePlat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0276" tIns="72390" rIns="135128" bIns="72390" numCol="1" spcCol="1270" anchor="ctr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Sobre</a:t>
          </a:r>
          <a:r>
            <a:rPr lang="es-ES" sz="1900" kern="1200" baseline="0" dirty="0"/>
            <a:t> los estados de Emergencia, ha sido una constante que dentro de la pandemia a los GAD se han hecho cargo de varias competencias y sin el sustento económico, por lo tanto es necesario y fundamental hacer énfasis en el principio de coordinación, para que no  las competencias no se superpongan.</a:t>
          </a:r>
          <a:endParaRPr lang="es-EC" sz="1900" kern="1200" dirty="0"/>
        </a:p>
      </dsp:txBody>
      <dsp:txXfrm rot="10800000">
        <a:off x="3052227" y="3005981"/>
        <a:ext cx="6946516" cy="2313695"/>
      </dsp:txXfrm>
    </dsp:sp>
    <dsp:sp modelId="{40060FA8-3813-42FB-94C4-EA60B722E57F}">
      <dsp:nvSpPr>
        <dsp:cNvPr id="0" name=""/>
        <dsp:cNvSpPr/>
      </dsp:nvSpPr>
      <dsp:spPr>
        <a:xfrm>
          <a:off x="270725" y="2952326"/>
          <a:ext cx="2313695" cy="23136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A1379-F474-4E37-8C2E-E5CBB24BC858}">
      <dsp:nvSpPr>
        <dsp:cNvPr id="0" name=""/>
        <dsp:cNvSpPr/>
      </dsp:nvSpPr>
      <dsp:spPr>
        <a:xfrm>
          <a:off x="2384" y="0"/>
          <a:ext cx="2498855" cy="44497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>
              <a:latin typeface="Calibri"/>
              <a:ea typeface="+mn-ea"/>
              <a:cs typeface="+mn-cs"/>
            </a:rPr>
            <a:t>Operativización de las políticas públicas </a:t>
          </a:r>
          <a:endParaRPr lang="es-EC" sz="1800" kern="1200">
            <a:latin typeface="Calibri"/>
            <a:ea typeface="+mn-ea"/>
            <a:cs typeface="+mn-cs"/>
          </a:endParaRPr>
        </a:p>
      </dsp:txBody>
      <dsp:txXfrm>
        <a:off x="2384" y="1779907"/>
        <a:ext cx="2498855" cy="1779907"/>
      </dsp:txXfrm>
    </dsp:sp>
    <dsp:sp modelId="{9723F6B9-99EB-42DF-9B3E-71604023C7B7}">
      <dsp:nvSpPr>
        <dsp:cNvPr id="0" name=""/>
        <dsp:cNvSpPr/>
      </dsp:nvSpPr>
      <dsp:spPr>
        <a:xfrm>
          <a:off x="510925" y="266986"/>
          <a:ext cx="1481773" cy="148177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DCA587B-2030-42B7-A9B8-E4EE3FFFF500}">
      <dsp:nvSpPr>
        <dsp:cNvPr id="0" name=""/>
        <dsp:cNvSpPr/>
      </dsp:nvSpPr>
      <dsp:spPr>
        <a:xfrm>
          <a:off x="2576205" y="0"/>
          <a:ext cx="2498855" cy="44497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Suscripción</a:t>
          </a:r>
          <a:r>
            <a:rPr lang="es-ES" sz="2000" kern="1200" baseline="0"/>
            <a:t> de convenios</a:t>
          </a:r>
          <a:endParaRPr lang="es-EC" sz="2000" kern="1200"/>
        </a:p>
      </dsp:txBody>
      <dsp:txXfrm>
        <a:off x="2576205" y="1779907"/>
        <a:ext cx="2498855" cy="1779907"/>
      </dsp:txXfrm>
    </dsp:sp>
    <dsp:sp modelId="{76E3CF32-370B-4E2E-924D-186F339C36AA}">
      <dsp:nvSpPr>
        <dsp:cNvPr id="0" name=""/>
        <dsp:cNvSpPr/>
      </dsp:nvSpPr>
      <dsp:spPr>
        <a:xfrm>
          <a:off x="3084746" y="266986"/>
          <a:ext cx="1481773" cy="148177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D9700A-1F0E-409C-B7CF-AB0D7036AC5B}">
      <dsp:nvSpPr>
        <dsp:cNvPr id="0" name=""/>
        <dsp:cNvSpPr/>
      </dsp:nvSpPr>
      <dsp:spPr>
        <a:xfrm>
          <a:off x="5150026" y="0"/>
          <a:ext cx="2498855" cy="44497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Implementación de estrategias coordinadas </a:t>
          </a:r>
          <a:endParaRPr lang="es-EC" sz="2000" kern="1200"/>
        </a:p>
      </dsp:txBody>
      <dsp:txXfrm>
        <a:off x="5150026" y="1779907"/>
        <a:ext cx="2498855" cy="1779907"/>
      </dsp:txXfrm>
    </dsp:sp>
    <dsp:sp modelId="{F9B620DB-E3FB-4342-96B8-46FC04079142}">
      <dsp:nvSpPr>
        <dsp:cNvPr id="0" name=""/>
        <dsp:cNvSpPr/>
      </dsp:nvSpPr>
      <dsp:spPr>
        <a:xfrm>
          <a:off x="5658567" y="266986"/>
          <a:ext cx="1481773" cy="148177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825001A-3E64-44C8-8523-2AEDF739388C}">
      <dsp:nvSpPr>
        <dsp:cNvPr id="0" name=""/>
        <dsp:cNvSpPr/>
      </dsp:nvSpPr>
      <dsp:spPr>
        <a:xfrm>
          <a:off x="7723847" y="0"/>
          <a:ext cx="2498855" cy="444976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Fortalecimiento de la institucionalidad </a:t>
          </a:r>
          <a:endParaRPr lang="es-EC" sz="2000" kern="1200"/>
        </a:p>
      </dsp:txBody>
      <dsp:txXfrm>
        <a:off x="7723847" y="1779907"/>
        <a:ext cx="2498855" cy="1779907"/>
      </dsp:txXfrm>
    </dsp:sp>
    <dsp:sp modelId="{7CC4805D-1E01-42EC-9D8D-D15EC807DDFB}">
      <dsp:nvSpPr>
        <dsp:cNvPr id="0" name=""/>
        <dsp:cNvSpPr/>
      </dsp:nvSpPr>
      <dsp:spPr>
        <a:xfrm>
          <a:off x="8232388" y="266986"/>
          <a:ext cx="1481773" cy="1481773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E8A9D64-2062-4818-923C-4187FAEB4162}">
      <dsp:nvSpPr>
        <dsp:cNvPr id="0" name=""/>
        <dsp:cNvSpPr/>
      </dsp:nvSpPr>
      <dsp:spPr>
        <a:xfrm>
          <a:off x="409003" y="3559815"/>
          <a:ext cx="9407080" cy="667465"/>
        </a:xfrm>
        <a:prstGeom prst="leftRight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EDE10-5179-4493-AE73-B2AFEDA995C5}">
      <dsp:nvSpPr>
        <dsp:cNvPr id="0" name=""/>
        <dsp:cNvSpPr/>
      </dsp:nvSpPr>
      <dsp:spPr>
        <a:xfrm rot="10800000">
          <a:off x="1895255" y="2330"/>
          <a:ext cx="6301399" cy="123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386" tIns="91440" rIns="170688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-</a:t>
          </a:r>
          <a:r>
            <a:rPr lang="es-ES" sz="2000" kern="1200" dirty="0">
              <a:latin typeface="Calibri"/>
              <a:ea typeface="+mn-ea"/>
              <a:cs typeface="+mn-cs"/>
            </a:rPr>
            <a:t>A los Gad se les ha asignado muchas competencias, algunas veces con las excusas de que han sido históricas.</a:t>
          </a:r>
          <a:endParaRPr lang="es-EC" sz="2000" kern="1200" dirty="0">
            <a:latin typeface="Calibri"/>
            <a:ea typeface="+mn-ea"/>
            <a:cs typeface="+mn-cs"/>
          </a:endParaRPr>
        </a:p>
      </dsp:txBody>
      <dsp:txXfrm rot="10800000">
        <a:off x="2203316" y="2330"/>
        <a:ext cx="5993338" cy="1232245"/>
      </dsp:txXfrm>
    </dsp:sp>
    <dsp:sp modelId="{A01028E4-2043-417C-B85C-485AB46C54D5}">
      <dsp:nvSpPr>
        <dsp:cNvPr id="0" name=""/>
        <dsp:cNvSpPr/>
      </dsp:nvSpPr>
      <dsp:spPr>
        <a:xfrm>
          <a:off x="749747" y="19335"/>
          <a:ext cx="1232245" cy="123224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877A979-497F-43C7-A0AC-CC123C05B4A6}">
      <dsp:nvSpPr>
        <dsp:cNvPr id="0" name=""/>
        <dsp:cNvSpPr/>
      </dsp:nvSpPr>
      <dsp:spPr>
        <a:xfrm rot="10800000">
          <a:off x="1895255" y="1602410"/>
          <a:ext cx="6301399" cy="123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386" tIns="76200" rIns="14224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 Las transferencias de estas competencias sean nuevas o no, deben estar acompañadas de recursos de otra forma no se puede llevar a cabo las empréstitos que se quieran alcanzar.</a:t>
          </a:r>
          <a:endParaRPr lang="es-EC" sz="2000" kern="1200" dirty="0"/>
        </a:p>
      </dsp:txBody>
      <dsp:txXfrm rot="10800000">
        <a:off x="2203316" y="1602410"/>
        <a:ext cx="5993338" cy="1232245"/>
      </dsp:txXfrm>
    </dsp:sp>
    <dsp:sp modelId="{40060FA8-3813-42FB-94C4-EA60B722E57F}">
      <dsp:nvSpPr>
        <dsp:cNvPr id="0" name=""/>
        <dsp:cNvSpPr/>
      </dsp:nvSpPr>
      <dsp:spPr>
        <a:xfrm>
          <a:off x="721923" y="1573834"/>
          <a:ext cx="1232245" cy="123224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9EA098-ED96-4AEB-A9ED-EEE3716876A3}">
      <dsp:nvSpPr>
        <dsp:cNvPr id="0" name=""/>
        <dsp:cNvSpPr/>
      </dsp:nvSpPr>
      <dsp:spPr>
        <a:xfrm rot="10800000">
          <a:off x="1895255" y="3202490"/>
          <a:ext cx="6301399" cy="123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386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-Las transferencias de recursos deben ser oportunas, predecibles, directas y automáticas (Art. 271 CRE) </a:t>
          </a:r>
          <a:endParaRPr lang="es-EC" sz="2000" kern="1200" dirty="0"/>
        </a:p>
      </dsp:txBody>
      <dsp:txXfrm rot="10800000">
        <a:off x="2203316" y="3202490"/>
        <a:ext cx="5993338" cy="1232245"/>
      </dsp:txXfrm>
    </dsp:sp>
    <dsp:sp modelId="{00754E87-D9AF-4F01-B7B8-04E5BE9B8A13}">
      <dsp:nvSpPr>
        <dsp:cNvPr id="0" name=""/>
        <dsp:cNvSpPr/>
      </dsp:nvSpPr>
      <dsp:spPr>
        <a:xfrm>
          <a:off x="749747" y="3204819"/>
          <a:ext cx="1232245" cy="123224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CA103-BF40-4FB3-8399-44CBEFFADB0F}">
      <dsp:nvSpPr>
        <dsp:cNvPr id="0" name=""/>
        <dsp:cNvSpPr/>
      </dsp:nvSpPr>
      <dsp:spPr>
        <a:xfrm rot="16200000">
          <a:off x="67245" y="-62503"/>
          <a:ext cx="4437067" cy="456207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-COORDNACIÓN INTERINSTITUCIONAL CON LA FUERZA PÚBLCIA EN EL MARCO DE LAS COMPETENCIAS	</a:t>
          </a:r>
          <a:endParaRPr lang="es-EC" sz="2000" kern="1200" dirty="0">
            <a:latin typeface="Calibri"/>
            <a:ea typeface="+mn-ea"/>
            <a:cs typeface="+mn-cs"/>
          </a:endParaRPr>
        </a:p>
      </dsp:txBody>
      <dsp:txXfrm rot="5400000">
        <a:off x="4742" y="887413"/>
        <a:ext cx="4562073" cy="2662241"/>
      </dsp:txXfrm>
    </dsp:sp>
    <dsp:sp modelId="{CFAFC4AB-0F53-404D-AB83-7697BA984E51}">
      <dsp:nvSpPr>
        <dsp:cNvPr id="0" name=""/>
        <dsp:cNvSpPr/>
      </dsp:nvSpPr>
      <dsp:spPr>
        <a:xfrm rot="16200000">
          <a:off x="4971475" y="-62503"/>
          <a:ext cx="4437067" cy="456207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-JUNTAS PROVINCIALES DE PROTECCION DE DERECHOS </a:t>
          </a:r>
        </a:p>
        <a:p>
          <a:pPr marL="0" lvl="0" indent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-FORTALECIMIENTO DE LOS DERECHOS.</a:t>
          </a:r>
          <a:endParaRPr lang="es-EC" sz="2800" kern="1200" dirty="0"/>
        </a:p>
      </dsp:txBody>
      <dsp:txXfrm rot="5400000">
        <a:off x="4908972" y="887413"/>
        <a:ext cx="4562073" cy="26622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F3C4A2-2365-454E-A408-ECC940A16FFB}">
      <dsp:nvSpPr>
        <dsp:cNvPr id="0" name=""/>
        <dsp:cNvSpPr/>
      </dsp:nvSpPr>
      <dsp:spPr>
        <a:xfrm>
          <a:off x="2691446" y="-197309"/>
          <a:ext cx="4842194" cy="4842194"/>
        </a:xfrm>
        <a:prstGeom prst="circularArrow">
          <a:avLst>
            <a:gd name="adj1" fmla="val 5310"/>
            <a:gd name="adj2" fmla="val 343918"/>
            <a:gd name="adj3" fmla="val 12695751"/>
            <a:gd name="adj4" fmla="val 18075192"/>
            <a:gd name="adj5" fmla="val 6195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1CC58D-2FD6-4280-92EB-095F02A97857}">
      <dsp:nvSpPr>
        <dsp:cNvPr id="0" name=""/>
        <dsp:cNvSpPr/>
      </dsp:nvSpPr>
      <dsp:spPr>
        <a:xfrm>
          <a:off x="3510626" y="0"/>
          <a:ext cx="3203833" cy="16019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Transferencia de recursos a los GAD, para la gestión de competencias </a:t>
          </a:r>
          <a:endParaRPr lang="es-EC" sz="1800" kern="1200" dirty="0">
            <a:latin typeface="Calibri"/>
            <a:ea typeface="+mn-ea"/>
            <a:cs typeface="+mn-cs"/>
          </a:endParaRPr>
        </a:p>
      </dsp:txBody>
      <dsp:txXfrm>
        <a:off x="3588825" y="78199"/>
        <a:ext cx="3047435" cy="1445518"/>
      </dsp:txXfrm>
    </dsp:sp>
    <dsp:sp modelId="{C21263BE-A365-475A-A809-4A54B0157759}">
      <dsp:nvSpPr>
        <dsp:cNvPr id="0" name=""/>
        <dsp:cNvSpPr/>
      </dsp:nvSpPr>
      <dsp:spPr>
        <a:xfrm>
          <a:off x="3510626" y="2847852"/>
          <a:ext cx="3203833" cy="16019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Reducción de las brechas territoriales (desigualdad)-GAD</a:t>
          </a:r>
          <a:endParaRPr lang="es-EC" sz="2000" kern="1200" dirty="0"/>
        </a:p>
      </dsp:txBody>
      <dsp:txXfrm>
        <a:off x="3588825" y="2926051"/>
        <a:ext cx="3047435" cy="1445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7351" y="2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767DA39C-89A8-4105-916F-A258935D15EC}" type="datetimeFigureOut">
              <a:rPr lang="es-EC" smtClean="0"/>
              <a:t>31/1/2022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5225"/>
            <a:ext cx="5584825" cy="3141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986" y="4479626"/>
            <a:ext cx="5619136" cy="366528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3127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7351" y="8843127"/>
            <a:ext cx="3044109" cy="46597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8BFA0138-A757-4A68-B4EC-5BF5CD7FCCA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106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A0138-A757-4A68-B4EC-5BF5CD7FCCA1}" type="slidenum">
              <a:rPr lang="es-EC" smtClean="0"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9036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6280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128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374900"/>
            <a:ext cx="10972800" cy="375126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2279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270000"/>
            <a:ext cx="2743200" cy="485617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70000"/>
            <a:ext cx="8026400" cy="485617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6438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36800"/>
            <a:ext cx="10972800" cy="378936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3923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880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447926"/>
            <a:ext cx="5384800" cy="3678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554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4297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617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47999"/>
            <a:ext cx="5386917" cy="307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240823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3047999"/>
            <a:ext cx="5389033" cy="307816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8488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747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5042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8371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03325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203325"/>
            <a:ext cx="6815667" cy="49228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365376"/>
            <a:ext cx="4011084" cy="39909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6911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30299"/>
            <a:ext cx="7315200" cy="3597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8051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63F06-3C93-49E2-8547-149B7A371BF0}" type="slidenum">
              <a:rPr lang="es-EC" smtClean="0"/>
              <a:pPr/>
              <a:t>‹Nº›</a:t>
            </a:fld>
            <a:endParaRPr lang="es-EC" dirty="0"/>
          </a:p>
        </p:txBody>
      </p:sp>
      <p:pic>
        <p:nvPicPr>
          <p:cNvPr id="7" name="Picture 6" descr="plantill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5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Comunicación Política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Guayaquil, 7 – 04-2016</a:t>
            </a:r>
          </a:p>
        </p:txBody>
      </p:sp>
      <p:pic>
        <p:nvPicPr>
          <p:cNvPr id="5" name="Picture 4" descr="plantilla-principa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6"/>
            <a:ext cx="12192000" cy="6858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991822" y="2315304"/>
            <a:ext cx="105237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latin typeface="Calibri" panose="020F0502020204030204" pitchFamily="34" charset="0"/>
                <a:cs typeface="Times New Roman" panose="02020603050405020304" pitchFamily="18" charset="0"/>
              </a:rPr>
              <a:t>USO PROGRESIVO DE LA FUERZA EN EL MARCO DE LAS COMPETENCIAS DE LOS GAD PROVINCIALES</a:t>
            </a:r>
            <a:endParaRPr lang="es-EC" sz="32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30E7C68-5893-41DB-9AB1-3EFF13C53768}"/>
              </a:ext>
            </a:extLst>
          </p:cNvPr>
          <p:cNvSpPr/>
          <p:nvPr/>
        </p:nvSpPr>
        <p:spPr>
          <a:xfrm>
            <a:off x="6253707" y="4308051"/>
            <a:ext cx="4967785" cy="4412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2400" dirty="0">
              <a:solidFill>
                <a:schemeClr val="tx1"/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80654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0581" y="993772"/>
            <a:ext cx="6779419" cy="8826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PROPUESTAS 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10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2285619"/>
              </p:ext>
            </p:extLst>
          </p:nvPr>
        </p:nvGraphicFramePr>
        <p:xfrm>
          <a:off x="1357313" y="2271713"/>
          <a:ext cx="10225087" cy="4449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6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831" y="908046"/>
            <a:ext cx="8034338" cy="8826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RELACIÓN CON LOS GAD PROVINCIALES</a:t>
            </a:r>
            <a:br>
              <a:rPr lang="es-EC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2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403012"/>
              </p:ext>
            </p:extLst>
          </p:nvPr>
        </p:nvGraphicFramePr>
        <p:xfrm>
          <a:off x="1186656" y="2284415"/>
          <a:ext cx="9475788" cy="4437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95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8062" y="319081"/>
            <a:ext cx="8034338" cy="5762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 EX ASAMBLEÍSTA CÉSAR LITARDO</a:t>
            </a:r>
            <a:br>
              <a:rPr lang="es-EC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3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2246970"/>
              </p:ext>
            </p:extLst>
          </p:nvPr>
        </p:nvGraphicFramePr>
        <p:xfrm>
          <a:off x="1943100" y="1217612"/>
          <a:ext cx="10133806" cy="5321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501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8062" y="139706"/>
            <a:ext cx="8034338" cy="8953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DEL EX ASAMBLEÍSTA FAUSTO SOLÓRZANO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4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968818"/>
              </p:ext>
            </p:extLst>
          </p:nvPr>
        </p:nvGraphicFramePr>
        <p:xfrm>
          <a:off x="728663" y="1217612"/>
          <a:ext cx="11315700" cy="5321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9225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8062" y="139706"/>
            <a:ext cx="8034338" cy="8953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DEL PRESIDENTE GUILLERMO LASSO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5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7924717"/>
              </p:ext>
            </p:extLst>
          </p:nvPr>
        </p:nvGraphicFramePr>
        <p:xfrm>
          <a:off x="728663" y="1217612"/>
          <a:ext cx="11315700" cy="5321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281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8062" y="139706"/>
            <a:ext cx="8034338" cy="8953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 DEL PRESIDENTE GUILLERMO LASSO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6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9548608"/>
              </p:ext>
            </p:extLst>
          </p:nvPr>
        </p:nvGraphicFramePr>
        <p:xfrm>
          <a:off x="728663" y="1217612"/>
          <a:ext cx="11315700" cy="5321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937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3256" y="893759"/>
            <a:ext cx="8034338" cy="8826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Mecanismo de Coordinación Interinstitucional 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7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956672"/>
              </p:ext>
            </p:extLst>
          </p:nvPr>
        </p:nvGraphicFramePr>
        <p:xfrm>
          <a:off x="1357313" y="2271713"/>
          <a:ext cx="10225087" cy="4449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6308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831" y="1065209"/>
            <a:ext cx="8034338" cy="8826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RECURSOS NO HAY DESCENTRALIZACIÓN</a:t>
            </a:r>
            <a:br>
              <a:rPr lang="es-EC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8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5974376"/>
              </p:ext>
            </p:extLst>
          </p:nvPr>
        </p:nvGraphicFramePr>
        <p:xfrm>
          <a:off x="1472406" y="2284415"/>
          <a:ext cx="9475788" cy="4437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218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91E78F1B-451B-464C-870B-6C591B1C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831" y="1065209"/>
            <a:ext cx="8034338" cy="88265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ACCIONES TOMADAS</a:t>
            </a:r>
            <a:endParaRPr lang="es-EC" sz="360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E9FCC12-7FB1-4345-836E-71876DF0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63F06-3C93-49E2-8547-149B7A371BF0}" type="slidenum">
              <a:rPr lang="es-EC" smtClean="0"/>
              <a:pPr/>
              <a:t>9</a:t>
            </a:fld>
            <a:endParaRPr lang="es-EC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493D037E-CA50-4E4A-BC66-838F5CEE30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4677087"/>
              </p:ext>
            </p:extLst>
          </p:nvPr>
        </p:nvGraphicFramePr>
        <p:xfrm>
          <a:off x="1472406" y="2284415"/>
          <a:ext cx="9475788" cy="4437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019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CONGOPE [solo lectura]" id="{35D79337-08EF-4E6D-A07D-B8583DD5A919}" vid="{DE210592-152F-4D3F-9A5E-CC05F0DB5E0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CONGOPE</Template>
  <TotalTime>28460</TotalTime>
  <Words>702</Words>
  <Application>Microsoft Office PowerPoint</Application>
  <PresentationFormat>Panorámica</PresentationFormat>
  <Paragraphs>52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Comunicación Política</vt:lpstr>
      <vt:lpstr> RELACIÓN CON LOS GAD PROVINCIALES </vt:lpstr>
      <vt:lpstr> PROYECTO DE EX ASAMBLEÍSTA CÉSAR LITARDO </vt:lpstr>
      <vt:lpstr>PROYECTO DEL EX ASAMBLEÍSTA FAUSTO SOLÓRZANO</vt:lpstr>
      <vt:lpstr>PROYECTO DEL PRESIDENTE GUILLERMO LASSO</vt:lpstr>
      <vt:lpstr>PROYECTO DEL PRESIDENTE GUILLERMO LASSO</vt:lpstr>
      <vt:lpstr>Mecanismo de Coordinación Interinstitucional </vt:lpstr>
      <vt:lpstr> SIN RECURSOS NO HAY DESCENTRALIZACIÓN </vt:lpstr>
      <vt:lpstr>ACCIONES TOMADAS</vt:lpstr>
      <vt:lpstr>PROPUESTAS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Comunicación Política</dc:title>
  <dc:creator>Marcela del Rocio Andino Ramos</dc:creator>
  <cp:lastModifiedBy>Jaime Salazar</cp:lastModifiedBy>
  <cp:revision>1405</cp:revision>
  <cp:lastPrinted>2021-10-14T19:21:37Z</cp:lastPrinted>
  <dcterms:created xsi:type="dcterms:W3CDTF">2017-07-20T22:35:52Z</dcterms:created>
  <dcterms:modified xsi:type="dcterms:W3CDTF">2022-02-01T15:36:37Z</dcterms:modified>
</cp:coreProperties>
</file>