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67" r:id="rId2"/>
    <p:sldId id="807" r:id="rId3"/>
    <p:sldId id="795" r:id="rId4"/>
    <p:sldId id="811" r:id="rId5"/>
    <p:sldId id="809" r:id="rId6"/>
    <p:sldId id="810" r:id="rId7"/>
    <p:sldId id="800" r:id="rId8"/>
    <p:sldId id="808" r:id="rId9"/>
    <p:sldId id="796" r:id="rId10"/>
    <p:sldId id="812" r:id="rId11"/>
    <p:sldId id="813" r:id="rId12"/>
  </p:sldIdLst>
  <p:sldSz cx="12192000" cy="6858000"/>
  <p:notesSz cx="6797675" cy="9928225"/>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8395B6-93F2-4198-B36A-0CBA61A75F56}" v="1556" dt="2022-03-09T22:50:20.064"/>
    <p1510:client id="{C12F2EAD-DC0A-483C-9B6C-245148D5D0A8}" v="1" dt="2022-03-09T17:18:37.356"/>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061" autoAdjust="0"/>
  </p:normalViewPr>
  <p:slideViewPr>
    <p:cSldViewPr snapToGrid="0">
      <p:cViewPr varScale="1">
        <p:scale>
          <a:sx n="62" d="100"/>
          <a:sy n="62" d="100"/>
        </p:scale>
        <p:origin x="1184" y="28"/>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ata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ata4.xml.rels><?xml version="1.0" encoding="UTF-8" standalone="yes"?>
<Relationships xmlns="http://schemas.openxmlformats.org/package/2006/relationships"><Relationship Id="rId2" Type="http://schemas.openxmlformats.org/officeDocument/2006/relationships/image" Target="../media/image15.svg"/><Relationship Id="rId1" Type="http://schemas.openxmlformats.org/officeDocument/2006/relationships/image" Target="../media/image14.png"/></Relationships>
</file>

<file path=ppt/diagrams/_rels/data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ata6.xml.rels><?xml version="1.0" encoding="UTF-8" standalone="yes"?>
<Relationships xmlns="http://schemas.openxmlformats.org/package/2006/relationships"><Relationship Id="rId2" Type="http://schemas.openxmlformats.org/officeDocument/2006/relationships/image" Target="../media/image21.svg"/><Relationship Id="rId1" Type="http://schemas.openxmlformats.org/officeDocument/2006/relationships/image" Target="../media/image20.png"/></Relationships>
</file>

<file path=ppt/diagrams/_rels/data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ata8.xml.rels><?xml version="1.0" encoding="UTF-8" standalone="yes"?>
<Relationships xmlns="http://schemas.openxmlformats.org/package/2006/relationships"><Relationship Id="rId2" Type="http://schemas.openxmlformats.org/officeDocument/2006/relationships/image" Target="../media/image27.svg"/><Relationship Id="rId1" Type="http://schemas.openxmlformats.org/officeDocument/2006/relationships/image" Target="../media/image26.png"/></Relationships>
</file>

<file path=ppt/diagrams/_rels/data9.xml.rels><?xml version="1.0" encoding="UTF-8" standalone="yes"?>
<Relationships xmlns="http://schemas.openxmlformats.org/package/2006/relationships"><Relationship Id="rId2" Type="http://schemas.openxmlformats.org/officeDocument/2006/relationships/image" Target="../media/image29.svg"/><Relationship Id="rId1" Type="http://schemas.openxmlformats.org/officeDocument/2006/relationships/image" Target="../media/image28.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4.xml.rels><?xml version="1.0" encoding="UTF-8" standalone="yes"?>
<Relationships xmlns="http://schemas.openxmlformats.org/package/2006/relationships"><Relationship Id="rId2" Type="http://schemas.openxmlformats.org/officeDocument/2006/relationships/image" Target="../media/image15.svg"/><Relationship Id="rId1" Type="http://schemas.openxmlformats.org/officeDocument/2006/relationships/image" Target="../media/image14.png"/></Relationships>
</file>

<file path=ppt/diagrams/_rels/drawing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6.xml.rels><?xml version="1.0" encoding="UTF-8" standalone="yes"?>
<Relationships xmlns="http://schemas.openxmlformats.org/package/2006/relationships"><Relationship Id="rId2" Type="http://schemas.openxmlformats.org/officeDocument/2006/relationships/image" Target="../media/image21.svg"/><Relationship Id="rId1" Type="http://schemas.openxmlformats.org/officeDocument/2006/relationships/image" Target="../media/image20.png"/></Relationships>
</file>

<file path=ppt/diagrams/_rels/drawing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rawing8.xml.rels><?xml version="1.0" encoding="UTF-8" standalone="yes"?>
<Relationships xmlns="http://schemas.openxmlformats.org/package/2006/relationships"><Relationship Id="rId2" Type="http://schemas.openxmlformats.org/officeDocument/2006/relationships/image" Target="../media/image27.svg"/><Relationship Id="rId1" Type="http://schemas.openxmlformats.org/officeDocument/2006/relationships/image" Target="../media/image26.png"/></Relationships>
</file>

<file path=ppt/diagrams/_rels/drawing9.xml.rels><?xml version="1.0" encoding="UTF-8" standalone="yes"?>
<Relationships xmlns="http://schemas.openxmlformats.org/package/2006/relationships"><Relationship Id="rId2" Type="http://schemas.openxmlformats.org/officeDocument/2006/relationships/image" Target="../media/image29.svg"/><Relationship Id="rId1" Type="http://schemas.openxmlformats.org/officeDocument/2006/relationships/image" Target="../media/image28.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S" sz="2000" dirty="0"/>
            <a:t>1.- Reforma al Art. 167 del COOTAD.- Se da al BCE la facultad de retenedor de las asignaciones de los GAD para que no haya atrasos, esto puede tener problemas la “figura de retenedor” se propone que se cambie por debitador automático. </a:t>
          </a:r>
          <a:endParaRPr lang="es-EC" sz="2000" dirty="0"/>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A6D17766-D47D-424C-A865-7AD5A995B389}">
      <dgm:prSet phldrT="[Texto]" custT="1"/>
      <dgm:spPr/>
      <dgm:t>
        <a:bodyPr/>
        <a:lstStyle/>
        <a:p>
          <a:r>
            <a:rPr lang="es-ES" sz="1600" b="0" dirty="0"/>
            <a:t>2.- La </a:t>
          </a:r>
          <a:r>
            <a:rPr lang="es-EC" sz="1600" b="1" dirty="0"/>
            <a:t>Disposición Transitoria Primera del Proyecto de Ley </a:t>
          </a:r>
          <a:r>
            <a:rPr lang="es-EC" sz="1600" dirty="0"/>
            <a:t>pretende el pago de todo lo adeudado a los GAD, y solamente en efectivo, en un plazo de 3 meses sería magnifico y muy conveniente para los intereses de los GAD determinar si esta disposición es posible de aplicar y cumplir; además, se debe verificar si es posible realizar el pago exclusivamente en efectivo. </a:t>
          </a:r>
        </a:p>
        <a:p>
          <a:r>
            <a:rPr lang="es-EC" sz="1600" dirty="0"/>
            <a:t>Es preciso que las normas jurídicas sean convenientes, pero a la vez eficaces y posibles de cumplir.</a:t>
          </a:r>
          <a:endParaRPr lang="es-EC" sz="1800" b="0" dirty="0"/>
        </a:p>
      </dgm:t>
    </dgm:pt>
    <dgm:pt modelId="{E54BD990-E96C-40FF-BBFA-E2CFFB441790}" type="parTrans" cxnId="{F3DFB363-2B9C-4010-9E8E-B7137966D47F}">
      <dgm:prSet/>
      <dgm:spPr/>
      <dgm:t>
        <a:bodyPr/>
        <a:lstStyle/>
        <a:p>
          <a:endParaRPr lang="es-EC"/>
        </a:p>
      </dgm:t>
    </dgm:pt>
    <dgm:pt modelId="{F6E57EAE-3C61-45FD-9805-41E3A0A5D963}" type="sibTrans" cxnId="{F3DFB363-2B9C-4010-9E8E-B7137966D47F}">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nco contorno"/>
        </a:ext>
      </dgm:extLst>
    </dgm:pt>
    <dgm:pt modelId="{A6E63872-C024-4F5A-A5E4-2CF6B53AAD64}" type="pres">
      <dgm:prSet presAssocID="{4E00D402-30CD-40E7-9AD4-DDCA7A005126}" presName="txShp" presStyleLbl="node1" presStyleIdx="0" presStyleCnt="2">
        <dgm:presLayoutVars>
          <dgm:bulletEnabled val="1"/>
        </dgm:presLayoutVars>
      </dgm:prSet>
      <dgm:spPr/>
    </dgm:pt>
    <dgm:pt modelId="{6E2872D3-ED7A-4767-BB22-51C41380F240}" type="pres">
      <dgm:prSet presAssocID="{505BCB8F-0F03-485D-8B79-8396F2AC273C}" presName="spacing" presStyleCnt="0"/>
      <dgm:spPr/>
    </dgm:pt>
    <dgm:pt modelId="{95ACC692-6A88-42D6-81C0-82B9D36EDEC5}" type="pres">
      <dgm:prSet presAssocID="{A6D17766-D47D-424C-A865-7AD5A995B389}" presName="composite" presStyleCnt="0"/>
      <dgm:spPr/>
    </dgm:pt>
    <dgm:pt modelId="{1B34DACC-88F1-42D8-A9A4-0963842B86C2}" type="pres">
      <dgm:prSet presAssocID="{A6D17766-D47D-424C-A865-7AD5A995B389}" presName="imgShp" presStyleLbl="fgImgPlace1" presStyleIdx="1" presStyleCnt="2" custScaleX="96819" custScaleY="86715" custLinFactNeighborX="2029" custLinFactNeighborY="-2831"/>
      <dgm:spPr>
        <a:blipFill>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dgm:spPr>
      <dgm:extLst>
        <a:ext uri="{E40237B7-FDA0-4F09-8148-C483321AD2D9}">
          <dgm14:cNvPr xmlns:dgm14="http://schemas.microsoft.com/office/drawing/2010/diagram" id="0" name="" descr="Pilar griego con relleno sólido"/>
        </a:ext>
      </dgm:extLst>
    </dgm:pt>
    <dgm:pt modelId="{44E196DF-DFC4-4DA0-BDE8-811EC67B89BC}" type="pres">
      <dgm:prSet presAssocID="{A6D17766-D47D-424C-A865-7AD5A995B389}" presName="txShp" presStyleLbl="node1" presStyleIdx="1" presStyleCnt="2" custLinFactNeighborX="1786" custLinFactNeighborY="71">
        <dgm:presLayoutVars>
          <dgm:bulletEnabled val="1"/>
        </dgm:presLayoutVars>
      </dgm:prSet>
      <dgm:spPr/>
    </dgm:pt>
  </dgm:ptLst>
  <dgm:cxnLst>
    <dgm:cxn modelId="{F3DFB363-2B9C-4010-9E8E-B7137966D47F}" srcId="{AADF7A1E-78A9-4916-98A8-AFC8AE52C030}" destId="{A6D17766-D47D-424C-A865-7AD5A995B389}" srcOrd="1" destOrd="0" parTransId="{E54BD990-E96C-40FF-BBFA-E2CFFB441790}" sibTransId="{F6E57EAE-3C61-45FD-9805-41E3A0A5D96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1A7716CF-5226-4C37-A022-39B9E033AE25}" type="presOf" srcId="{A6D17766-D47D-424C-A865-7AD5A995B389}" destId="{44E196DF-DFC4-4DA0-BDE8-811EC67B89BC}" srcOrd="0" destOrd="0" presId="urn:microsoft.com/office/officeart/2005/8/layout/vList3"/>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45276280-8CDB-4794-9ABE-BF831E1CCBC1}" type="presParOf" srcId="{8BC9AFD5-E9C0-415D-BA33-D5F13AC2ACAC}" destId="{6E2872D3-ED7A-4767-BB22-51C41380F240}" srcOrd="1" destOrd="0" presId="urn:microsoft.com/office/officeart/2005/8/layout/vList3"/>
    <dgm:cxn modelId="{4189B09C-88FF-43AF-A0A4-1CC1B2604C83}" type="presParOf" srcId="{8BC9AFD5-E9C0-415D-BA33-D5F13AC2ACAC}" destId="{95ACC692-6A88-42D6-81C0-82B9D36EDEC5}" srcOrd="2" destOrd="0" presId="urn:microsoft.com/office/officeart/2005/8/layout/vList3"/>
    <dgm:cxn modelId="{575CB9EB-1677-4E6F-8F2D-98CF5252B7A4}" type="presParOf" srcId="{95ACC692-6A88-42D6-81C0-82B9D36EDEC5}" destId="{1B34DACC-88F1-42D8-A9A4-0963842B86C2}" srcOrd="0" destOrd="0" presId="urn:microsoft.com/office/officeart/2005/8/layout/vList3"/>
    <dgm:cxn modelId="{5F417AEE-50E5-46DD-9220-2D2A26226FFF}" type="presParOf" srcId="{95ACC692-6A88-42D6-81C0-82B9D36EDEC5}" destId="{44E196DF-DFC4-4DA0-BDE8-811EC67B89B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2400" dirty="0"/>
            <a:t>Es importante anotar, además que se debe hacer efectivo todos los pagos no solamente los que corresponden a ingresos permanentes y no permanentes del PGE, es decir por ejemplo: los rubros correspondientes por la Ley Orgánica para Planificación de la Circunscripción Especial Amazónica.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Engranajes contorno"/>
        </a:ext>
      </dgm:extLst>
    </dgm:pt>
    <dgm:pt modelId="{A6E63872-C024-4F5A-A5E4-2CF6B53AAD64}" type="pres">
      <dgm:prSet presAssocID="{4E00D402-30CD-40E7-9AD4-DDCA7A005126}" presName="txShp" presStyleLbl="node1" presStyleIdx="0" presStyleCnt="1">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2000" b="1" dirty="0"/>
            <a:t>Transparencia y Publicidad de los Cálculos de Las Asignaciones</a:t>
          </a:r>
          <a:endParaRPr lang="es-EC" sz="2000" dirty="0"/>
        </a:p>
        <a:p>
          <a:r>
            <a:rPr lang="es-EC" sz="2000" dirty="0"/>
            <a:t>No se puede acceder al desglose de los cálculos ni a la información base con la cual los entes gubernamentales, realizan el proceso de determinación de las asignaciones que por ley les corresponde a los GAD.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A6D17766-D47D-424C-A865-7AD5A995B389}">
      <dgm:prSet phldrT="[Texto]" custT="1"/>
      <dgm:spPr/>
      <dgm:t>
        <a:bodyPr/>
        <a:lstStyle/>
        <a:p>
          <a:r>
            <a:rPr lang="es-EC" sz="1800" dirty="0"/>
            <a:t>En el caso del Ministerio de Finanzas emiten los acuerdos con los datos asignados, pero no con el detalle de como determinaron los rubros. Para el fondo de desarrollo amazónico de igual manera, lo que genera incertidumbre frente a los cálculos pudiéndose convertir en arbitrariedad.</a:t>
          </a:r>
          <a:endParaRPr lang="es-EC" sz="1800" b="0" dirty="0"/>
        </a:p>
      </dgm:t>
    </dgm:pt>
    <dgm:pt modelId="{E54BD990-E96C-40FF-BBFA-E2CFFB441790}" type="parTrans" cxnId="{F3DFB363-2B9C-4010-9E8E-B7137966D47F}">
      <dgm:prSet/>
      <dgm:spPr/>
      <dgm:t>
        <a:bodyPr/>
        <a:lstStyle/>
        <a:p>
          <a:endParaRPr lang="es-EC"/>
        </a:p>
      </dgm:t>
    </dgm:pt>
    <dgm:pt modelId="{F6E57EAE-3C61-45FD-9805-41E3A0A5D963}" type="sibTrans" cxnId="{F3DFB363-2B9C-4010-9E8E-B7137966D47F}">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Libros contorno"/>
        </a:ext>
      </dgm:extLst>
    </dgm:pt>
    <dgm:pt modelId="{A6E63872-C024-4F5A-A5E4-2CF6B53AAD64}" type="pres">
      <dgm:prSet presAssocID="{4E00D402-30CD-40E7-9AD4-DDCA7A005126}" presName="txShp" presStyleLbl="node1" presStyleIdx="0" presStyleCnt="2">
        <dgm:presLayoutVars>
          <dgm:bulletEnabled val="1"/>
        </dgm:presLayoutVars>
      </dgm:prSet>
      <dgm:spPr/>
    </dgm:pt>
    <dgm:pt modelId="{6E2872D3-ED7A-4767-BB22-51C41380F240}" type="pres">
      <dgm:prSet presAssocID="{505BCB8F-0F03-485D-8B79-8396F2AC273C}" presName="spacing" presStyleCnt="0"/>
      <dgm:spPr/>
    </dgm:pt>
    <dgm:pt modelId="{95ACC692-6A88-42D6-81C0-82B9D36EDEC5}" type="pres">
      <dgm:prSet presAssocID="{A6D17766-D47D-424C-A865-7AD5A995B389}" presName="composite" presStyleCnt="0"/>
      <dgm:spPr/>
    </dgm:pt>
    <dgm:pt modelId="{1B34DACC-88F1-42D8-A9A4-0963842B86C2}" type="pres">
      <dgm:prSet presAssocID="{A6D17766-D47D-424C-A865-7AD5A995B389}" presName="imgShp" presStyleLbl="fgImgPlace1" presStyleIdx="1" presStyleCnt="2" custScaleX="96819" custScaleY="86715" custLinFactNeighborX="2029" custLinFactNeighborY="-2831"/>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6000" b="-6000"/>
          </a:stretch>
        </a:blipFill>
      </dgm:spPr>
      <dgm:extLst>
        <a:ext uri="{E40237B7-FDA0-4F09-8148-C483321AD2D9}">
          <dgm14:cNvPr xmlns:dgm14="http://schemas.microsoft.com/office/drawing/2010/diagram" id="0" name="" descr="Monedas contorno"/>
        </a:ext>
      </dgm:extLst>
    </dgm:pt>
    <dgm:pt modelId="{44E196DF-DFC4-4DA0-BDE8-811EC67B89BC}" type="pres">
      <dgm:prSet presAssocID="{A6D17766-D47D-424C-A865-7AD5A995B389}" presName="txShp" presStyleLbl="node1" presStyleIdx="1" presStyleCnt="2" custLinFactNeighborX="1786" custLinFactNeighborY="71">
        <dgm:presLayoutVars>
          <dgm:bulletEnabled val="1"/>
        </dgm:presLayoutVars>
      </dgm:prSet>
      <dgm:spPr/>
    </dgm:pt>
  </dgm:ptLst>
  <dgm:cxnLst>
    <dgm:cxn modelId="{F3DFB363-2B9C-4010-9E8E-B7137966D47F}" srcId="{AADF7A1E-78A9-4916-98A8-AFC8AE52C030}" destId="{A6D17766-D47D-424C-A865-7AD5A995B389}" srcOrd="1" destOrd="0" parTransId="{E54BD990-E96C-40FF-BBFA-E2CFFB441790}" sibTransId="{F6E57EAE-3C61-45FD-9805-41E3A0A5D96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1A7716CF-5226-4C37-A022-39B9E033AE25}" type="presOf" srcId="{A6D17766-D47D-424C-A865-7AD5A995B389}" destId="{44E196DF-DFC4-4DA0-BDE8-811EC67B89BC}" srcOrd="0" destOrd="0" presId="urn:microsoft.com/office/officeart/2005/8/layout/vList3"/>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45276280-8CDB-4794-9ABE-BF831E1CCBC1}" type="presParOf" srcId="{8BC9AFD5-E9C0-415D-BA33-D5F13AC2ACAC}" destId="{6E2872D3-ED7A-4767-BB22-51C41380F240}" srcOrd="1" destOrd="0" presId="urn:microsoft.com/office/officeart/2005/8/layout/vList3"/>
    <dgm:cxn modelId="{4189B09C-88FF-43AF-A0A4-1CC1B2604C83}" type="presParOf" srcId="{8BC9AFD5-E9C0-415D-BA33-D5F13AC2ACAC}" destId="{95ACC692-6A88-42D6-81C0-82B9D36EDEC5}" srcOrd="2" destOrd="0" presId="urn:microsoft.com/office/officeart/2005/8/layout/vList3"/>
    <dgm:cxn modelId="{575CB9EB-1677-4E6F-8F2D-98CF5252B7A4}" type="presParOf" srcId="{95ACC692-6A88-42D6-81C0-82B9D36EDEC5}" destId="{1B34DACC-88F1-42D8-A9A4-0963842B86C2}" srcOrd="0" destOrd="0" presId="urn:microsoft.com/office/officeart/2005/8/layout/vList3"/>
    <dgm:cxn modelId="{5F417AEE-50E5-46DD-9220-2D2A26226FFF}" type="presParOf" srcId="{95ACC692-6A88-42D6-81C0-82B9D36EDEC5}" destId="{44E196DF-DFC4-4DA0-BDE8-811EC67B89B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S" sz="2000" b="1" dirty="0"/>
            <a:t>PROPUESTA</a:t>
          </a:r>
          <a:r>
            <a:rPr lang="es-ES" sz="2000" dirty="0"/>
            <a:t>:  </a:t>
          </a:r>
          <a:r>
            <a:rPr lang="es-EC" sz="2000" b="1" dirty="0"/>
            <a:t>Art.. Inclúyase un inciso al final del  Art. 173 del COOTAD que establezca lo siguiente:</a:t>
          </a:r>
          <a:endParaRPr lang="es-EC" sz="2000" dirty="0"/>
        </a:p>
        <a:p>
          <a:r>
            <a:rPr lang="es-EC" sz="2000" i="1" dirty="0"/>
            <a:t>“El cálculo de las pre asignaciones y asignaciones que por Ley corresponden a los gobiernos autónomos descentralizados, que realizan las entidades responsables deberán ser  públicos y transparentes, implicado para este efecto el proceso de consolidación, cálculo y determinación.”</a:t>
          </a:r>
          <a:endParaRPr lang="es-EC" sz="2000" dirty="0"/>
        </a:p>
        <a:p>
          <a:endParaRPr lang="es-EC" sz="2000" dirty="0"/>
        </a:p>
        <a:p>
          <a:r>
            <a:rPr lang="es-ES" sz="2000" dirty="0"/>
            <a:t> </a:t>
          </a:r>
          <a:endParaRPr lang="es-EC" sz="2000" dirty="0"/>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ersona con idea contorno"/>
        </a:ext>
      </dgm:extLst>
    </dgm:pt>
    <dgm:pt modelId="{A6E63872-C024-4F5A-A5E4-2CF6B53AAD64}" type="pres">
      <dgm:prSet presAssocID="{4E00D402-30CD-40E7-9AD4-DDCA7A005126}" presName="txShp" presStyleLbl="node1" presStyleIdx="0" presStyleCnt="1">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1800" dirty="0"/>
            <a:t>Mediante la resolución No. NAC-DGERCGC21-0000037 de 31 de julio de 2021, el SRI ha establecido sensibles casos de excepción de sujetos pasivos a los cuales los GAD no pueden retener de forma directa el IVA. En la disposición reformatoria única de esta resolución</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E49E1F41-B06B-4072-8C56-DCAD29E361BC}">
      <dgm:prSet phldrT="[Texto]" custT="1"/>
      <dgm:spPr/>
      <dgm:t>
        <a:bodyPr/>
        <a:lstStyle/>
        <a:p>
          <a:r>
            <a:rPr lang="es-EC" sz="1800" dirty="0"/>
            <a:t>el SRI, en cumplimiento de sus facultades normativas, ha establecido, mediante acto reglamentario, las excepciones de retenciones directas del IVA para varios sujetos pasivos, lo cual ha provocado grandes inconvenientes en la recaudación a los GAD, por lo tanto se vuelve inexorable aclarar esta normativa para evitar esta posibilidad y que se establezca una regla general: que los GAD puedan retener el IVA de forma directa a todos los sujetos pasivos</a:t>
          </a:r>
          <a:endParaRPr lang="es-EC" sz="1800" b="0" dirty="0"/>
        </a:p>
      </dgm:t>
    </dgm:pt>
    <dgm:pt modelId="{83E64BDF-7270-4C00-8ACB-05A1C2801D52}" type="parTrans" cxnId="{3DADB904-3A8F-4CBA-9BA9-8CFFB9A146FC}">
      <dgm:prSet/>
      <dgm:spPr/>
      <dgm:t>
        <a:bodyPr/>
        <a:lstStyle/>
        <a:p>
          <a:endParaRPr lang="es-EC"/>
        </a:p>
      </dgm:t>
    </dgm:pt>
    <dgm:pt modelId="{56C98606-7AB0-4B45-8572-897D6CA32ACD}" type="sibTrans" cxnId="{3DADB904-3A8F-4CBA-9BA9-8CFFB9A146FC}">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custLinFactNeighborX="-2967" custLinFactNeighborY="21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Flujo de trabajo contorno"/>
        </a:ext>
      </dgm:extLst>
    </dgm:pt>
    <dgm:pt modelId="{A6E63872-C024-4F5A-A5E4-2CF6B53AAD64}" type="pres">
      <dgm:prSet presAssocID="{4E00D402-30CD-40E7-9AD4-DDCA7A005126}" presName="txShp" presStyleLbl="node1" presStyleIdx="0" presStyleCnt="2">
        <dgm:presLayoutVars>
          <dgm:bulletEnabled val="1"/>
        </dgm:presLayoutVars>
      </dgm:prSet>
      <dgm:spPr/>
    </dgm:pt>
    <dgm:pt modelId="{6E2872D3-ED7A-4767-BB22-51C41380F240}" type="pres">
      <dgm:prSet presAssocID="{505BCB8F-0F03-485D-8B79-8396F2AC273C}" presName="spacing" presStyleCnt="0"/>
      <dgm:spPr/>
    </dgm:pt>
    <dgm:pt modelId="{ABE60183-E94F-4CFC-8850-F0DEAC40448B}" type="pres">
      <dgm:prSet presAssocID="{E49E1F41-B06B-4072-8C56-DCAD29E361BC}" presName="composite" presStyleCnt="0"/>
      <dgm:spPr/>
    </dgm:pt>
    <dgm:pt modelId="{CABD209D-EE68-4C48-B330-F6D2B377E2C5}" type="pres">
      <dgm:prSet presAssocID="{E49E1F41-B06B-4072-8C56-DCAD29E361BC}" presName="imgShp" presStyleLbl="fgImgPlac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ruz de escudo contorno"/>
        </a:ext>
      </dgm:extLst>
    </dgm:pt>
    <dgm:pt modelId="{C0F0CC65-C9A1-46FD-AFB9-5A10B5F7FCCC}" type="pres">
      <dgm:prSet presAssocID="{E49E1F41-B06B-4072-8C56-DCAD29E361BC}" presName="txShp" presStyleLbl="node1" presStyleIdx="1" presStyleCnt="2" custScaleX="103230" custScaleY="120662" custLinFactNeighborX="1" custLinFactNeighborY="63">
        <dgm:presLayoutVars>
          <dgm:bulletEnabled val="1"/>
        </dgm:presLayoutVars>
      </dgm:prSet>
      <dgm:spPr/>
    </dgm:pt>
  </dgm:ptLst>
  <dgm:cxnLst>
    <dgm:cxn modelId="{3DADB904-3A8F-4CBA-9BA9-8CFFB9A146FC}" srcId="{AADF7A1E-78A9-4916-98A8-AFC8AE52C030}" destId="{E49E1F41-B06B-4072-8C56-DCAD29E361BC}" srcOrd="1" destOrd="0" parTransId="{83E64BDF-7270-4C00-8ACB-05A1C2801D52}" sibTransId="{56C98606-7AB0-4B45-8572-897D6CA32ACD}"/>
    <dgm:cxn modelId="{D9AAC547-D96B-4CE9-94E5-D3C5C051F3A3}" type="presOf" srcId="{E49E1F41-B06B-4072-8C56-DCAD29E361BC}" destId="{C0F0CC65-C9A1-46FD-AFB9-5A10B5F7FCCC}" srcOrd="0" destOrd="0" presId="urn:microsoft.com/office/officeart/2005/8/layout/vList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45276280-8CDB-4794-9ABE-BF831E1CCBC1}" type="presParOf" srcId="{8BC9AFD5-E9C0-415D-BA33-D5F13AC2ACAC}" destId="{6E2872D3-ED7A-4767-BB22-51C41380F240}" srcOrd="1" destOrd="0" presId="urn:microsoft.com/office/officeart/2005/8/layout/vList3"/>
    <dgm:cxn modelId="{19DAB049-E311-47EE-83C9-BB5A0842063C}" type="presParOf" srcId="{8BC9AFD5-E9C0-415D-BA33-D5F13AC2ACAC}" destId="{ABE60183-E94F-4CFC-8850-F0DEAC40448B}" srcOrd="2" destOrd="0" presId="urn:microsoft.com/office/officeart/2005/8/layout/vList3"/>
    <dgm:cxn modelId="{80D5683E-718F-44FF-912B-ADE37DF8E3A8}" type="presParOf" srcId="{ABE60183-E94F-4CFC-8850-F0DEAC40448B}" destId="{CABD209D-EE68-4C48-B330-F6D2B377E2C5}" srcOrd="0" destOrd="0" presId="urn:microsoft.com/office/officeart/2005/8/layout/vList3"/>
    <dgm:cxn modelId="{25F3DC8D-84DE-43F9-8AD3-1EB2CFE09AE3}" type="presParOf" srcId="{ABE60183-E94F-4CFC-8850-F0DEAC40448B}" destId="{C0F0CC65-C9A1-46FD-AFB9-5A10B5F7FCC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E49E1F41-B06B-4072-8C56-DCAD29E361BC}">
      <dgm:prSet phldrT="[Texto]" custT="1"/>
      <dgm:spPr/>
      <dgm:t>
        <a:bodyPr/>
        <a:lstStyle/>
        <a:p>
          <a:pPr>
            <a:buFont typeface="Symbol" panose="05050102010706020507" pitchFamily="18" charset="2"/>
            <a:buChar char=""/>
          </a:pPr>
          <a:r>
            <a:rPr lang="es-EC" sz="1800" dirty="0"/>
            <a:t>La redacción de los últimos incisos de los artículos 62 y 63 de la LRTI genera una ambigüedad que trata de dilucidar a continuación: </a:t>
          </a:r>
        </a:p>
        <a:p>
          <a:pPr>
            <a:buFont typeface="Symbol" panose="05050102010706020507" pitchFamily="18" charset="2"/>
            <a:buChar char=""/>
          </a:pPr>
          <a:endParaRPr lang="es-EC" sz="1800" dirty="0"/>
        </a:p>
        <a:p>
          <a:pPr>
            <a:buFont typeface="Symbol" panose="05050102010706020507" pitchFamily="18" charset="2"/>
            <a:buChar char=""/>
          </a:pPr>
          <a:r>
            <a:rPr lang="es-EC" sz="1800" dirty="0"/>
            <a:t>En el Art. 62 tercer inciso: el artículo empieza con el adverbio: “excepcionalmente”, que hace referencia al adjetivo excepcional que, según la Real Academia de la Lengua Española significa: excepción a la regla, o que se aparta de lo ordinario, o que ocurre rara vez, </a:t>
          </a:r>
        </a:p>
        <a:p>
          <a:pPr>
            <a:buFont typeface="Symbol" panose="05050102010706020507" pitchFamily="18" charset="2"/>
            <a:buChar char=""/>
          </a:pPr>
          <a:r>
            <a:rPr lang="es-EC" sz="1800" dirty="0"/>
            <a:t>En el Art. 63 último inciso: empieza con el adverbio “cuando”, que según la Real Academia de la Lengua Española implica un condicional referido al tiempo,  por lo que también se entendería como una excepcionalidad.</a:t>
          </a:r>
          <a:endParaRPr lang="es-EC" sz="1800" b="0" dirty="0"/>
        </a:p>
      </dgm:t>
    </dgm:pt>
    <dgm:pt modelId="{83E64BDF-7270-4C00-8ACB-05A1C2801D52}" type="parTrans" cxnId="{3DADB904-3A8F-4CBA-9BA9-8CFFB9A146FC}">
      <dgm:prSet/>
      <dgm:spPr/>
      <dgm:t>
        <a:bodyPr/>
        <a:lstStyle/>
        <a:p>
          <a:endParaRPr lang="es-EC"/>
        </a:p>
      </dgm:t>
    </dgm:pt>
    <dgm:pt modelId="{56C98606-7AB0-4B45-8572-897D6CA32ACD}" type="sibTrans" cxnId="{3DADB904-3A8F-4CBA-9BA9-8CFFB9A146FC}">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ABE60183-E94F-4CFC-8850-F0DEAC40448B}" type="pres">
      <dgm:prSet presAssocID="{E49E1F41-B06B-4072-8C56-DCAD29E361BC}" presName="composite" presStyleCnt="0"/>
      <dgm:spPr/>
    </dgm:pt>
    <dgm:pt modelId="{CABD209D-EE68-4C48-B330-F6D2B377E2C5}" type="pres">
      <dgm:prSet presAssocID="{E49E1F41-B06B-4072-8C56-DCAD29E361BC}" presName="imgShp" presStyleLbl="fgImgPlace1" presStyleIdx="0" presStyleCnt="1" custLinFactNeighborX="-7966" custLinFactNeighborY="-704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luma de caligrafía contorno"/>
        </a:ext>
      </dgm:extLst>
    </dgm:pt>
    <dgm:pt modelId="{C0F0CC65-C9A1-46FD-AFB9-5A10B5F7FCCC}" type="pres">
      <dgm:prSet presAssocID="{E49E1F41-B06B-4072-8C56-DCAD29E361BC}" presName="txShp" presStyleLbl="node1" presStyleIdx="0" presStyleCnt="1" custScaleX="106677" custScaleY="111850" custLinFactNeighborX="1" custLinFactNeighborY="63">
        <dgm:presLayoutVars>
          <dgm:bulletEnabled val="1"/>
        </dgm:presLayoutVars>
      </dgm:prSet>
      <dgm:spPr/>
    </dgm:pt>
  </dgm:ptLst>
  <dgm:cxnLst>
    <dgm:cxn modelId="{3DADB904-3A8F-4CBA-9BA9-8CFFB9A146FC}" srcId="{AADF7A1E-78A9-4916-98A8-AFC8AE52C030}" destId="{E49E1F41-B06B-4072-8C56-DCAD29E361BC}" srcOrd="0" destOrd="0" parTransId="{83E64BDF-7270-4C00-8ACB-05A1C2801D52}" sibTransId="{56C98606-7AB0-4B45-8572-897D6CA32ACD}"/>
    <dgm:cxn modelId="{D9AAC547-D96B-4CE9-94E5-D3C5C051F3A3}" type="presOf" srcId="{E49E1F41-B06B-4072-8C56-DCAD29E361BC}" destId="{C0F0CC65-C9A1-46FD-AFB9-5A10B5F7FCCC}" srcOrd="0" destOrd="0" presId="urn:microsoft.com/office/officeart/2005/8/layout/vList3"/>
    <dgm:cxn modelId="{0CC1D467-337D-4735-933D-904979B2D61D}" type="presOf" srcId="{AADF7A1E-78A9-4916-98A8-AFC8AE52C030}" destId="{8BC9AFD5-E9C0-415D-BA33-D5F13AC2ACAC}" srcOrd="0" destOrd="0" presId="urn:microsoft.com/office/officeart/2005/8/layout/vList3"/>
    <dgm:cxn modelId="{19DAB049-E311-47EE-83C9-BB5A0842063C}" type="presParOf" srcId="{8BC9AFD5-E9C0-415D-BA33-D5F13AC2ACAC}" destId="{ABE60183-E94F-4CFC-8850-F0DEAC40448B}" srcOrd="0" destOrd="0" presId="urn:microsoft.com/office/officeart/2005/8/layout/vList3"/>
    <dgm:cxn modelId="{80D5683E-718F-44FF-912B-ADE37DF8E3A8}" type="presParOf" srcId="{ABE60183-E94F-4CFC-8850-F0DEAC40448B}" destId="{CABD209D-EE68-4C48-B330-F6D2B377E2C5}" srcOrd="0" destOrd="0" presId="urn:microsoft.com/office/officeart/2005/8/layout/vList3"/>
    <dgm:cxn modelId="{25F3DC8D-84DE-43F9-8AD3-1EB2CFE09AE3}" type="presParOf" srcId="{ABE60183-E94F-4CFC-8850-F0DEAC40448B}" destId="{C0F0CC65-C9A1-46FD-AFB9-5A10B5F7FCC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5C2B64C-7975-4B66-9FE5-833631BADBF1}" type="doc">
      <dgm:prSet loTypeId="urn:microsoft.com/office/officeart/2005/8/layout/pList2" loCatId="list" qsTypeId="urn:microsoft.com/office/officeart/2005/8/quickstyle/simple2" qsCatId="simple" csTypeId="urn:microsoft.com/office/officeart/2005/8/colors/accent0_2" csCatId="mainScheme" phldr="1"/>
      <dgm:spPr/>
      <dgm:t>
        <a:bodyPr/>
        <a:lstStyle/>
        <a:p>
          <a:endParaRPr lang="es-EC"/>
        </a:p>
      </dgm:t>
    </dgm:pt>
    <dgm:pt modelId="{7CF7D56F-8595-4CAC-9DFB-3C35ECFC61A4}">
      <dgm:prSet phldrT="[Texto]" custT="1"/>
      <dgm:spPr/>
      <dgm:t>
        <a:bodyPr/>
        <a:lstStyle/>
        <a:p>
          <a:pPr algn="ctr"/>
          <a:r>
            <a:rPr lang="es-ES" sz="2000" dirty="0"/>
            <a:t>Actual Ley de Régimen Tributario Interno </a:t>
          </a:r>
        </a:p>
        <a:p>
          <a:pPr algn="ctr"/>
          <a:r>
            <a:rPr lang="es-ES" sz="2000" dirty="0"/>
            <a:t>Art. 62.- Se reforma la palabra con la que empieza el último inciso del artículo:</a:t>
          </a:r>
        </a:p>
        <a:p>
          <a:pPr algn="ctr"/>
          <a:endParaRPr lang="es-ES" sz="2000" dirty="0"/>
        </a:p>
        <a:p>
          <a:pPr algn="ctr"/>
          <a:r>
            <a:rPr lang="es-ES" sz="2000" dirty="0"/>
            <a:t>“excepcionalmente” por:</a:t>
          </a:r>
        </a:p>
        <a:p>
          <a:pPr algn="ctr"/>
          <a:r>
            <a:rPr lang="es-ES" sz="2000" dirty="0"/>
            <a:t>“en todos los casos”.</a:t>
          </a:r>
        </a:p>
        <a:p>
          <a:pPr algn="ctr"/>
          <a:endParaRPr lang="es-ES" sz="1400" dirty="0"/>
        </a:p>
      </dgm:t>
    </dgm:pt>
    <dgm:pt modelId="{3969474C-9B16-4399-A591-835960D4B2EF}" type="parTrans" cxnId="{65C910A5-57F9-4BB8-93A4-11F4439AD2BC}">
      <dgm:prSet/>
      <dgm:spPr/>
      <dgm:t>
        <a:bodyPr/>
        <a:lstStyle/>
        <a:p>
          <a:endParaRPr lang="es-EC"/>
        </a:p>
      </dgm:t>
    </dgm:pt>
    <dgm:pt modelId="{A0828F09-DB51-4FFE-8DDC-7B29C7DD94D4}" type="sibTrans" cxnId="{65C910A5-57F9-4BB8-93A4-11F4439AD2BC}">
      <dgm:prSet/>
      <dgm:spPr/>
      <dgm:t>
        <a:bodyPr/>
        <a:lstStyle/>
        <a:p>
          <a:endParaRPr lang="es-EC"/>
        </a:p>
      </dgm:t>
    </dgm:pt>
    <dgm:pt modelId="{1762FBFD-D399-441B-B627-7CE54F37D80B}">
      <dgm:prSet custT="1"/>
      <dgm:spPr/>
      <dgm:t>
        <a:bodyPr/>
        <a:lstStyle/>
        <a:p>
          <a:pPr algn="ctr"/>
          <a:r>
            <a:rPr lang="es-ES" sz="2000" dirty="0"/>
            <a:t>Actual Ley de Régimen Tributario Interno </a:t>
          </a:r>
        </a:p>
        <a:p>
          <a:pPr algn="ctr"/>
          <a:endParaRPr lang="es-ES" sz="2000" dirty="0"/>
        </a:p>
        <a:p>
          <a:pPr algn="ctr"/>
          <a:r>
            <a:rPr lang="es-ES" sz="2000" dirty="0"/>
            <a:t>Art. 63.- Se reforma la palabra con la que empieza el último inciso del artículo por lo siguiente:</a:t>
          </a:r>
        </a:p>
        <a:p>
          <a:pPr algn="ctr"/>
          <a:r>
            <a:rPr lang="es-ES" sz="2000" dirty="0"/>
            <a:t>“cuando”, por:</a:t>
          </a:r>
        </a:p>
        <a:p>
          <a:pPr algn="ctr"/>
          <a:r>
            <a:rPr lang="es-ES" sz="2000" dirty="0"/>
            <a:t>“en todos los casos</a:t>
          </a:r>
          <a:r>
            <a:rPr lang="es-ES" sz="1800" dirty="0"/>
            <a:t>” </a:t>
          </a:r>
          <a:endParaRPr lang="es-EC" sz="1800" dirty="0"/>
        </a:p>
      </dgm:t>
    </dgm:pt>
    <dgm:pt modelId="{5EE6455E-6593-430B-8238-ABBCA2713BF8}" type="parTrans" cxnId="{820FEF9C-F9CB-4503-BF06-1BB67A6A27CE}">
      <dgm:prSet/>
      <dgm:spPr/>
      <dgm:t>
        <a:bodyPr/>
        <a:lstStyle/>
        <a:p>
          <a:endParaRPr lang="es-EC"/>
        </a:p>
      </dgm:t>
    </dgm:pt>
    <dgm:pt modelId="{933D3C54-3B90-47CA-8429-2FBFAD167787}" type="sibTrans" cxnId="{820FEF9C-F9CB-4503-BF06-1BB67A6A27CE}">
      <dgm:prSet/>
      <dgm:spPr/>
      <dgm:t>
        <a:bodyPr/>
        <a:lstStyle/>
        <a:p>
          <a:endParaRPr lang="es-EC"/>
        </a:p>
      </dgm:t>
    </dgm:pt>
    <dgm:pt modelId="{02B3CED3-675C-41CE-9B2A-F9C6048672F8}" type="pres">
      <dgm:prSet presAssocID="{35C2B64C-7975-4B66-9FE5-833631BADBF1}" presName="Name0" presStyleCnt="0">
        <dgm:presLayoutVars>
          <dgm:dir/>
          <dgm:resizeHandles val="exact"/>
        </dgm:presLayoutVars>
      </dgm:prSet>
      <dgm:spPr/>
    </dgm:pt>
    <dgm:pt modelId="{807113A6-4E83-415A-BF6B-F6935FB4432C}" type="pres">
      <dgm:prSet presAssocID="{35C2B64C-7975-4B66-9FE5-833631BADBF1}" presName="bkgdShp" presStyleLbl="alignAccFollowNode1" presStyleIdx="0" presStyleCnt="1" custLinFactNeighborY="-8732"/>
      <dgm:spPr/>
    </dgm:pt>
    <dgm:pt modelId="{35FC6B47-E646-4BED-A563-66C298CFF7F9}" type="pres">
      <dgm:prSet presAssocID="{35C2B64C-7975-4B66-9FE5-833631BADBF1}" presName="linComp" presStyleCnt="0"/>
      <dgm:spPr/>
    </dgm:pt>
    <dgm:pt modelId="{80031CC7-8D2B-46C9-8B89-1D471ED1F1BF}" type="pres">
      <dgm:prSet presAssocID="{7CF7D56F-8595-4CAC-9DFB-3C35ECFC61A4}" presName="compNode" presStyleCnt="0"/>
      <dgm:spPr/>
    </dgm:pt>
    <dgm:pt modelId="{AE9F9055-29AE-4D03-9DB5-2561D3DFE74B}" type="pres">
      <dgm:prSet presAssocID="{7CF7D56F-8595-4CAC-9DFB-3C35ECFC61A4}" presName="node" presStyleLbl="node1" presStyleIdx="0" presStyleCnt="2" custScaleY="98504" custLinFactNeighborX="-2371" custLinFactNeighborY="374">
        <dgm:presLayoutVars>
          <dgm:bulletEnabled val="1"/>
        </dgm:presLayoutVars>
      </dgm:prSet>
      <dgm:spPr/>
    </dgm:pt>
    <dgm:pt modelId="{3C447539-8214-40B1-B8E3-1FE94C8680A7}" type="pres">
      <dgm:prSet presAssocID="{7CF7D56F-8595-4CAC-9DFB-3C35ECFC61A4}" presName="invisiNode" presStyleLbl="node1" presStyleIdx="0" presStyleCnt="2"/>
      <dgm:spPr/>
    </dgm:pt>
    <dgm:pt modelId="{8378CD4F-5EAB-4FF0-8608-02D1AD905ECE}" type="pres">
      <dgm:prSet presAssocID="{7CF7D56F-8595-4CAC-9DFB-3C35ECFC61A4}" presName="imagNode" presStyleLbl="fgImgPlace1" presStyleIdx="0" presStyleCnt="2" custScaleX="68115" custLinFactNeighborX="-1010" custLinFactNeighborY="6627"/>
      <dgm:spPr>
        <a:blipFill>
          <a:blip xmlns:r="http://schemas.openxmlformats.org/officeDocument/2006/relationships" r:embed="rId1">
            <a:extLst>
              <a:ext uri="{96DAC541-7B7A-43D3-8B79-37D633B846F1}">
                <asvg:svgBlip xmlns:asvg="http://schemas.microsoft.com/office/drawing/2016/SVG/main" r:embed="rId2"/>
              </a:ext>
            </a:extLst>
          </a:blip>
          <a:srcRect/>
          <a:stretch>
            <a:fillRect t="-34000" b="-34000"/>
          </a:stretch>
        </a:blipFill>
      </dgm:spPr>
      <dgm:extLst>
        <a:ext uri="{E40237B7-FDA0-4F09-8148-C483321AD2D9}">
          <dgm14:cNvPr xmlns:dgm14="http://schemas.microsoft.com/office/drawing/2010/diagram" id="0" name="" descr="Sala de juntas con relleno sólido"/>
        </a:ext>
      </dgm:extLst>
    </dgm:pt>
    <dgm:pt modelId="{E50C5B18-F6E6-40E2-816B-A4E8EFD76389}" type="pres">
      <dgm:prSet presAssocID="{A0828F09-DB51-4FFE-8DDC-7B29C7DD94D4}" presName="sibTrans" presStyleLbl="sibTrans2D1" presStyleIdx="0" presStyleCnt="0"/>
      <dgm:spPr/>
    </dgm:pt>
    <dgm:pt modelId="{D42EDB85-D6B7-43ED-B60A-9A63D292BCDD}" type="pres">
      <dgm:prSet presAssocID="{1762FBFD-D399-441B-B627-7CE54F37D80B}" presName="compNode" presStyleCnt="0"/>
      <dgm:spPr/>
    </dgm:pt>
    <dgm:pt modelId="{10993072-4E08-4750-B67E-724178E53B83}" type="pres">
      <dgm:prSet presAssocID="{1762FBFD-D399-441B-B627-7CE54F37D80B}" presName="node" presStyleLbl="node1" presStyleIdx="1" presStyleCnt="2">
        <dgm:presLayoutVars>
          <dgm:bulletEnabled val="1"/>
        </dgm:presLayoutVars>
      </dgm:prSet>
      <dgm:spPr/>
    </dgm:pt>
    <dgm:pt modelId="{678E0DD5-C6A4-4BE6-87D4-34B1D435DE3C}" type="pres">
      <dgm:prSet presAssocID="{1762FBFD-D399-441B-B627-7CE54F37D80B}" presName="invisiNode" presStyleLbl="node1" presStyleIdx="1" presStyleCnt="2"/>
      <dgm:spPr/>
    </dgm:pt>
    <dgm:pt modelId="{B49373EF-C387-4C23-8CC6-4723EE1BDB3C}" type="pres">
      <dgm:prSet presAssocID="{1762FBFD-D399-441B-B627-7CE54F37D80B}" presName="imagNode" presStyleLbl="fgImgPlace1" presStyleIdx="1" presStyleCnt="2" custScaleX="66577" custScaleY="100537" custLinFactNeighborX="-3424" custLinFactNeighborY="751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2000" b="-32000"/>
          </a:stretch>
        </a:blipFill>
      </dgm:spPr>
      <dgm:extLst>
        <a:ext uri="{E40237B7-FDA0-4F09-8148-C483321AD2D9}">
          <dgm14:cNvPr xmlns:dgm14="http://schemas.microsoft.com/office/drawing/2010/diagram" id="0" name="" descr="Crecimiento empresarial con relleno sólido"/>
        </a:ext>
      </dgm:extLst>
    </dgm:pt>
  </dgm:ptLst>
  <dgm:cxnLst>
    <dgm:cxn modelId="{D4148E14-9F91-4669-B6F0-6616FA015AA0}" type="presOf" srcId="{7CF7D56F-8595-4CAC-9DFB-3C35ECFC61A4}" destId="{AE9F9055-29AE-4D03-9DB5-2561D3DFE74B}" srcOrd="0" destOrd="0" presId="urn:microsoft.com/office/officeart/2005/8/layout/pList2"/>
    <dgm:cxn modelId="{4850A52B-586B-49B0-B769-D6B5203ACC0F}" type="presOf" srcId="{A0828F09-DB51-4FFE-8DDC-7B29C7DD94D4}" destId="{E50C5B18-F6E6-40E2-816B-A4E8EFD76389}" srcOrd="0" destOrd="0" presId="urn:microsoft.com/office/officeart/2005/8/layout/pList2"/>
    <dgm:cxn modelId="{77EFAE4E-0239-4CB2-A824-7DCBC41DAA45}" type="presOf" srcId="{1762FBFD-D399-441B-B627-7CE54F37D80B}" destId="{10993072-4E08-4750-B67E-724178E53B83}" srcOrd="0" destOrd="0" presId="urn:microsoft.com/office/officeart/2005/8/layout/pList2"/>
    <dgm:cxn modelId="{820FEF9C-F9CB-4503-BF06-1BB67A6A27CE}" srcId="{35C2B64C-7975-4B66-9FE5-833631BADBF1}" destId="{1762FBFD-D399-441B-B627-7CE54F37D80B}" srcOrd="1" destOrd="0" parTransId="{5EE6455E-6593-430B-8238-ABBCA2713BF8}" sibTransId="{933D3C54-3B90-47CA-8429-2FBFAD167787}"/>
    <dgm:cxn modelId="{65C910A5-57F9-4BB8-93A4-11F4439AD2BC}" srcId="{35C2B64C-7975-4B66-9FE5-833631BADBF1}" destId="{7CF7D56F-8595-4CAC-9DFB-3C35ECFC61A4}" srcOrd="0" destOrd="0" parTransId="{3969474C-9B16-4399-A591-835960D4B2EF}" sibTransId="{A0828F09-DB51-4FFE-8DDC-7B29C7DD94D4}"/>
    <dgm:cxn modelId="{941E5DD6-A593-46A0-9181-E4CB04BE9EEC}" type="presOf" srcId="{35C2B64C-7975-4B66-9FE5-833631BADBF1}" destId="{02B3CED3-675C-41CE-9B2A-F9C6048672F8}" srcOrd="0" destOrd="0" presId="urn:microsoft.com/office/officeart/2005/8/layout/pList2"/>
    <dgm:cxn modelId="{DC2F39C3-08E1-407C-83DC-358F1729AD7F}" type="presParOf" srcId="{02B3CED3-675C-41CE-9B2A-F9C6048672F8}" destId="{807113A6-4E83-415A-BF6B-F6935FB4432C}" srcOrd="0" destOrd="0" presId="urn:microsoft.com/office/officeart/2005/8/layout/pList2"/>
    <dgm:cxn modelId="{67D43FD1-C04E-4508-A9B2-25770017C9AF}" type="presParOf" srcId="{02B3CED3-675C-41CE-9B2A-F9C6048672F8}" destId="{35FC6B47-E646-4BED-A563-66C298CFF7F9}" srcOrd="1" destOrd="0" presId="urn:microsoft.com/office/officeart/2005/8/layout/pList2"/>
    <dgm:cxn modelId="{497D6AE0-00B9-4E6C-B435-8A1973777821}" type="presParOf" srcId="{35FC6B47-E646-4BED-A563-66C298CFF7F9}" destId="{80031CC7-8D2B-46C9-8B89-1D471ED1F1BF}" srcOrd="0" destOrd="0" presId="urn:microsoft.com/office/officeart/2005/8/layout/pList2"/>
    <dgm:cxn modelId="{F7F3489E-2AD8-48EF-A5CC-4AC3082C8AF1}" type="presParOf" srcId="{80031CC7-8D2B-46C9-8B89-1D471ED1F1BF}" destId="{AE9F9055-29AE-4D03-9DB5-2561D3DFE74B}" srcOrd="0" destOrd="0" presId="urn:microsoft.com/office/officeart/2005/8/layout/pList2"/>
    <dgm:cxn modelId="{8F6CB8A3-4790-4AB8-B75C-B17DB3312898}" type="presParOf" srcId="{80031CC7-8D2B-46C9-8B89-1D471ED1F1BF}" destId="{3C447539-8214-40B1-B8E3-1FE94C8680A7}" srcOrd="1" destOrd="0" presId="urn:microsoft.com/office/officeart/2005/8/layout/pList2"/>
    <dgm:cxn modelId="{82D1CB09-A262-456C-B5ED-07F37D061A4A}" type="presParOf" srcId="{80031CC7-8D2B-46C9-8B89-1D471ED1F1BF}" destId="{8378CD4F-5EAB-4FF0-8608-02D1AD905ECE}" srcOrd="2" destOrd="0" presId="urn:microsoft.com/office/officeart/2005/8/layout/pList2"/>
    <dgm:cxn modelId="{ECF40D9C-4247-4ADE-B4B4-25FF0B5F0DAC}" type="presParOf" srcId="{35FC6B47-E646-4BED-A563-66C298CFF7F9}" destId="{E50C5B18-F6E6-40E2-816B-A4E8EFD76389}" srcOrd="1" destOrd="0" presId="urn:microsoft.com/office/officeart/2005/8/layout/pList2"/>
    <dgm:cxn modelId="{33D7EEE9-FAFB-4D3E-86F9-8EAE9CF18721}" type="presParOf" srcId="{35FC6B47-E646-4BED-A563-66C298CFF7F9}" destId="{D42EDB85-D6B7-43ED-B60A-9A63D292BCDD}" srcOrd="2" destOrd="0" presId="urn:microsoft.com/office/officeart/2005/8/layout/pList2"/>
    <dgm:cxn modelId="{2F165430-BE94-40A2-9A98-DA83887DCAEE}" type="presParOf" srcId="{D42EDB85-D6B7-43ED-B60A-9A63D292BCDD}" destId="{10993072-4E08-4750-B67E-724178E53B83}" srcOrd="0" destOrd="0" presId="urn:microsoft.com/office/officeart/2005/8/layout/pList2"/>
    <dgm:cxn modelId="{E5212736-A66E-428D-BBB1-F22C6245F925}" type="presParOf" srcId="{D42EDB85-D6B7-43ED-B60A-9A63D292BCDD}" destId="{678E0DD5-C6A4-4BE6-87D4-34B1D435DE3C}" srcOrd="1" destOrd="0" presId="urn:microsoft.com/office/officeart/2005/8/layout/pList2"/>
    <dgm:cxn modelId="{B89CCC0D-DA84-4508-AA4C-CD9DA61AA9CA}" type="presParOf" srcId="{D42EDB85-D6B7-43ED-B60A-9A63D292BCDD}" destId="{B49373EF-C387-4C23-8CC6-4723EE1BDB3C}"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1800" dirty="0"/>
            <a:t>El artículo 107 del COPLAFIP, establece lo siguiente respecto a los presupuestos prorrogados:</a:t>
          </a:r>
        </a:p>
        <a:p>
          <a:r>
            <a:rPr lang="es-EC" sz="1800" dirty="0"/>
            <a:t>1.- Hasta que se apruebe el PGE del año en el que se posesiona el Presidente, rige el presupuesto codificado al 31 de diciembre del año anterior.</a:t>
          </a:r>
        </a:p>
        <a:p>
          <a:r>
            <a:rPr lang="es-EC" sz="1800" dirty="0"/>
            <a:t>2.- Para los GAD se aplica el presupuesto codificado al 01 del año anterior de la posesión del Presidente y de las autoridades locales.</a:t>
          </a:r>
        </a:p>
        <a:p>
          <a:r>
            <a:rPr lang="es-EC" sz="1800" dirty="0"/>
            <a:t>Esto es ilógico y trae profundas consecuencias para los GAD estas disposiciones incoherentes (segundo inciso del artículo)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custScaleX="160169" custScaleY="134031" custLinFactNeighborX="-37539" custLinFactNeighborY="-1140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Advertencia con relleno sólido"/>
        </a:ext>
      </dgm:extLst>
    </dgm:pt>
    <dgm:pt modelId="{A6E63872-C024-4F5A-A5E4-2CF6B53AAD64}" type="pres">
      <dgm:prSet presAssocID="{4E00D402-30CD-40E7-9AD4-DDCA7A005126}" presName="txShp" presStyleLbl="node1" presStyleIdx="0" presStyleCnt="1" custScaleX="118273" custScaleY="243158">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S" sz="1800" dirty="0"/>
            <a:t>Se propone eliminar la frase que establece que establece la excepcionalidad de los GAD:</a:t>
          </a:r>
        </a:p>
        <a:p>
          <a:r>
            <a:rPr lang="es-ES" sz="1800" b="0" i="1" dirty="0"/>
            <a:t>“A excepción de los Gobiernos Autónomos Descentralizados y del Sistema Nacional de Educación y del Sistema de Educación Superior, que aplicarán el presupuesto codificado al 1 de enero del año anterior”. </a:t>
          </a:r>
        </a:p>
        <a:p>
          <a:r>
            <a:rPr lang="es-ES" sz="1800" b="0" i="0" dirty="0"/>
            <a:t> Con esto se aplicaría el presupuesto codificado a 31 de diciembre del año anterior de la posesión del Presidente y de las autoridades locales.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custScaleX="160169" custScaleY="134031" custLinFactNeighborX="-47078" custLinFactNeighborY="-6273"/>
      <dgm:spPr>
        <a:blipFill>
          <a:blip xmlns:r="http://schemas.openxmlformats.org/officeDocument/2006/relationships" r:embed="rId1">
            <a:extLs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Éxito de grupo contorno"/>
        </a:ext>
      </dgm:extLst>
    </dgm:pt>
    <dgm:pt modelId="{A6E63872-C024-4F5A-A5E4-2CF6B53AAD64}" type="pres">
      <dgm:prSet presAssocID="{4E00D402-30CD-40E7-9AD4-DDCA7A005126}" presName="txShp" presStyleLbl="node1" presStyleIdx="0" presStyleCnt="1" custScaleX="118273" custScaleY="243158">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396163" y="1499"/>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kern="1200" dirty="0"/>
            <a:t>1.- Reforma al Art. 167 del COOTAD.- Se da al BCE la facultad de retenedor de las asignaciones de los GAD para que no haya atrasos, esto puede tener problemas la “figura de retenedor” se propone que se cambie por debitador automático. </a:t>
          </a:r>
          <a:endParaRPr lang="es-EC" sz="2000" kern="1200" dirty="0"/>
        </a:p>
      </dsp:txBody>
      <dsp:txXfrm rot="10800000">
        <a:off x="3013014" y="1499"/>
        <a:ext cx="6447282" cy="2467405"/>
      </dsp:txXfrm>
    </dsp:sp>
    <dsp:sp modelId="{B483FAFB-2702-49EA-9CB3-80FC12835910}">
      <dsp:nvSpPr>
        <dsp:cNvPr id="0" name=""/>
        <dsp:cNvSpPr/>
      </dsp:nvSpPr>
      <dsp:spPr>
        <a:xfrm>
          <a:off x="1162460" y="1499"/>
          <a:ext cx="2467405" cy="2467405"/>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4E196DF-DFC4-4DA0-BDE8-811EC67B89BC}">
      <dsp:nvSpPr>
        <dsp:cNvPr id="0" name=""/>
        <dsp:cNvSpPr/>
      </dsp:nvSpPr>
      <dsp:spPr>
        <a:xfrm rot="10800000">
          <a:off x="2502706" y="3206941"/>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b="0" kern="1200" dirty="0"/>
            <a:t>2.- La </a:t>
          </a:r>
          <a:r>
            <a:rPr lang="es-EC" sz="1600" b="1" kern="1200" dirty="0"/>
            <a:t>Disposición Transitoria Primera del Proyecto de Ley </a:t>
          </a:r>
          <a:r>
            <a:rPr lang="es-EC" sz="1600" kern="1200" dirty="0"/>
            <a:t>pretende el pago de todo lo adeudado a los GAD, y solamente en efectivo, en un plazo de 3 meses sería magnifico y muy conveniente para los intereses de los GAD determinar si esta disposición es posible de aplicar y cumplir; además, se debe verificar si es posible realizar el pago exclusivamente en efectivo. </a:t>
          </a:r>
        </a:p>
        <a:p>
          <a:pPr marL="0" lvl="0" indent="0" algn="ctr" defTabSz="711200">
            <a:lnSpc>
              <a:spcPct val="90000"/>
            </a:lnSpc>
            <a:spcBef>
              <a:spcPct val="0"/>
            </a:spcBef>
            <a:spcAft>
              <a:spcPct val="35000"/>
            </a:spcAft>
            <a:buNone/>
          </a:pPr>
          <a:r>
            <a:rPr lang="es-EC" sz="1600" kern="1200" dirty="0"/>
            <a:t>Es preciso que las normas jurídicas sean convenientes, pero a la vez eficaces y posibles de cumplir.</a:t>
          </a:r>
          <a:endParaRPr lang="es-EC" sz="1800" b="0" kern="1200" dirty="0"/>
        </a:p>
      </dsp:txBody>
      <dsp:txXfrm rot="10800000">
        <a:off x="3119557" y="3206941"/>
        <a:ext cx="6447282" cy="2467405"/>
      </dsp:txXfrm>
    </dsp:sp>
    <dsp:sp modelId="{1B34DACC-88F1-42D8-A9A4-0963842B86C2}">
      <dsp:nvSpPr>
        <dsp:cNvPr id="0" name=""/>
        <dsp:cNvSpPr/>
      </dsp:nvSpPr>
      <dsp:spPr>
        <a:xfrm>
          <a:off x="1232146" y="3299488"/>
          <a:ext cx="2388916" cy="2139610"/>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668967" y="1057861"/>
          <a:ext cx="7064133" cy="3558623"/>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9254" tIns="91440" rIns="170688" bIns="91440" numCol="1" spcCol="1270" anchor="ctr" anchorCtr="0">
          <a:noAutofit/>
        </a:bodyPr>
        <a:lstStyle/>
        <a:p>
          <a:pPr marL="0" lvl="0" indent="0" algn="ctr" defTabSz="1066800">
            <a:lnSpc>
              <a:spcPct val="90000"/>
            </a:lnSpc>
            <a:spcBef>
              <a:spcPct val="0"/>
            </a:spcBef>
            <a:spcAft>
              <a:spcPct val="35000"/>
            </a:spcAft>
            <a:buNone/>
          </a:pPr>
          <a:r>
            <a:rPr lang="es-EC" sz="2400" kern="1200" dirty="0"/>
            <a:t>Es importante anotar, además que se debe hacer efectivo todos los pagos no solamente los que corresponden a ingresos permanentes y no permanentes del PGE, es decir por ejemplo: los rubros correspondientes por la Ley Orgánica para Planificación de la Circunscripción Especial Amazónica. </a:t>
          </a:r>
        </a:p>
      </dsp:txBody>
      <dsp:txXfrm rot="10800000">
        <a:off x="3558623" y="1057861"/>
        <a:ext cx="6174477" cy="3558623"/>
      </dsp:txXfrm>
    </dsp:sp>
    <dsp:sp modelId="{B483FAFB-2702-49EA-9CB3-80FC12835910}">
      <dsp:nvSpPr>
        <dsp:cNvPr id="0" name=""/>
        <dsp:cNvSpPr/>
      </dsp:nvSpPr>
      <dsp:spPr>
        <a:xfrm>
          <a:off x="889655" y="1057861"/>
          <a:ext cx="3558623" cy="3558623"/>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396163" y="1499"/>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76200" rIns="142240" bIns="76200" numCol="1" spcCol="1270" anchor="ctr" anchorCtr="0">
          <a:noAutofit/>
        </a:bodyPr>
        <a:lstStyle/>
        <a:p>
          <a:pPr marL="0" lvl="0" indent="0" algn="ctr" defTabSz="889000">
            <a:lnSpc>
              <a:spcPct val="90000"/>
            </a:lnSpc>
            <a:spcBef>
              <a:spcPct val="0"/>
            </a:spcBef>
            <a:spcAft>
              <a:spcPct val="35000"/>
            </a:spcAft>
            <a:buNone/>
          </a:pPr>
          <a:r>
            <a:rPr lang="es-EC" sz="2000" b="1" kern="1200" dirty="0"/>
            <a:t>Transparencia y Publicidad de los Cálculos de Las Asignaciones</a:t>
          </a:r>
          <a:endParaRPr lang="es-EC" sz="2000" kern="1200" dirty="0"/>
        </a:p>
        <a:p>
          <a:pPr marL="0" lvl="0" indent="0" algn="ctr" defTabSz="889000">
            <a:lnSpc>
              <a:spcPct val="90000"/>
            </a:lnSpc>
            <a:spcBef>
              <a:spcPct val="0"/>
            </a:spcBef>
            <a:spcAft>
              <a:spcPct val="35000"/>
            </a:spcAft>
            <a:buNone/>
          </a:pPr>
          <a:r>
            <a:rPr lang="es-EC" sz="2000" kern="1200" dirty="0"/>
            <a:t>No se puede acceder al desglose de los cálculos ni a la información base con la cual los entes gubernamentales, realizan el proceso de determinación de las asignaciones que por ley les corresponde a los GAD. </a:t>
          </a:r>
        </a:p>
      </dsp:txBody>
      <dsp:txXfrm rot="10800000">
        <a:off x="3013014" y="1499"/>
        <a:ext cx="6447282" cy="2467405"/>
      </dsp:txXfrm>
    </dsp:sp>
    <dsp:sp modelId="{B483FAFB-2702-49EA-9CB3-80FC12835910}">
      <dsp:nvSpPr>
        <dsp:cNvPr id="0" name=""/>
        <dsp:cNvSpPr/>
      </dsp:nvSpPr>
      <dsp:spPr>
        <a:xfrm>
          <a:off x="1162460" y="1499"/>
          <a:ext cx="2467405" cy="246740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4E196DF-DFC4-4DA0-BDE8-811EC67B89BC}">
      <dsp:nvSpPr>
        <dsp:cNvPr id="0" name=""/>
        <dsp:cNvSpPr/>
      </dsp:nvSpPr>
      <dsp:spPr>
        <a:xfrm rot="10800000">
          <a:off x="2502706" y="3206941"/>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En el caso del Ministerio de Finanzas emiten los acuerdos con los datos asignados, pero no con el detalle de como determinaron los rubros. Para el fondo de desarrollo amazónico de igual manera, lo que genera incertidumbre frente a los cálculos pudiéndose convertir en arbitrariedad.</a:t>
          </a:r>
          <a:endParaRPr lang="es-EC" sz="1800" b="0" kern="1200" dirty="0"/>
        </a:p>
      </dsp:txBody>
      <dsp:txXfrm rot="10800000">
        <a:off x="3119557" y="3206941"/>
        <a:ext cx="6447282" cy="2467405"/>
      </dsp:txXfrm>
    </dsp:sp>
    <dsp:sp modelId="{1B34DACC-88F1-42D8-A9A4-0963842B86C2}">
      <dsp:nvSpPr>
        <dsp:cNvPr id="0" name=""/>
        <dsp:cNvSpPr/>
      </dsp:nvSpPr>
      <dsp:spPr>
        <a:xfrm>
          <a:off x="1232146" y="3299488"/>
          <a:ext cx="2388916" cy="2139610"/>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6000" b="-6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668098" y="1059599"/>
          <a:ext cx="7064133" cy="3555148"/>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7722"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b="1" kern="1200" dirty="0"/>
            <a:t>PROPUESTA</a:t>
          </a:r>
          <a:r>
            <a:rPr lang="es-ES" sz="2000" kern="1200" dirty="0"/>
            <a:t>:  </a:t>
          </a:r>
          <a:r>
            <a:rPr lang="es-EC" sz="2000" b="1" kern="1200" dirty="0"/>
            <a:t>Art.. Inclúyase un inciso al final del  Art. 173 del COOTAD que establezca lo siguiente:</a:t>
          </a:r>
          <a:endParaRPr lang="es-EC" sz="2000" kern="1200" dirty="0"/>
        </a:p>
        <a:p>
          <a:pPr marL="0" lvl="0" indent="0" algn="ctr" defTabSz="889000">
            <a:lnSpc>
              <a:spcPct val="90000"/>
            </a:lnSpc>
            <a:spcBef>
              <a:spcPct val="0"/>
            </a:spcBef>
            <a:spcAft>
              <a:spcPct val="35000"/>
            </a:spcAft>
            <a:buNone/>
          </a:pPr>
          <a:r>
            <a:rPr lang="es-EC" sz="2000" i="1" kern="1200" dirty="0"/>
            <a:t>“El cálculo de las pre asignaciones y asignaciones que por Ley corresponden a los gobiernos autónomos descentralizados, que realizan las entidades responsables deberán ser  públicos y transparentes, implicado para este efecto el proceso de consolidación, cálculo y determinación.”</a:t>
          </a:r>
          <a:endParaRPr lang="es-EC" sz="2000" kern="1200" dirty="0"/>
        </a:p>
        <a:p>
          <a:pPr marL="0" lvl="0" indent="0" algn="ctr" defTabSz="889000">
            <a:lnSpc>
              <a:spcPct val="90000"/>
            </a:lnSpc>
            <a:spcBef>
              <a:spcPct val="0"/>
            </a:spcBef>
            <a:spcAft>
              <a:spcPct val="35000"/>
            </a:spcAft>
            <a:buNone/>
          </a:pPr>
          <a:endParaRPr lang="es-EC" sz="2000" kern="1200" dirty="0"/>
        </a:p>
        <a:p>
          <a:pPr marL="0" lvl="0" indent="0" algn="ctr" defTabSz="889000">
            <a:lnSpc>
              <a:spcPct val="90000"/>
            </a:lnSpc>
            <a:spcBef>
              <a:spcPct val="0"/>
            </a:spcBef>
            <a:spcAft>
              <a:spcPct val="35000"/>
            </a:spcAft>
            <a:buNone/>
          </a:pPr>
          <a:r>
            <a:rPr lang="es-ES" sz="2000" kern="1200" dirty="0"/>
            <a:t> </a:t>
          </a:r>
          <a:endParaRPr lang="es-EC" sz="2000" kern="1200" dirty="0"/>
        </a:p>
      </dsp:txBody>
      <dsp:txXfrm rot="10800000">
        <a:off x="3556885" y="1059599"/>
        <a:ext cx="6175346" cy="3555148"/>
      </dsp:txXfrm>
    </dsp:sp>
    <dsp:sp modelId="{B483FAFB-2702-49EA-9CB3-80FC12835910}">
      <dsp:nvSpPr>
        <dsp:cNvPr id="0" name=""/>
        <dsp:cNvSpPr/>
      </dsp:nvSpPr>
      <dsp:spPr>
        <a:xfrm>
          <a:off x="890524" y="1059599"/>
          <a:ext cx="3555148" cy="3555148"/>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158406" y="800"/>
          <a:ext cx="6632543" cy="1951212"/>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60430"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Mediante la resolución No. NAC-DGERCGC21-0000037 de 31 de julio de 2021, el SRI ha establecido sensibles casos de excepción de sujetos pasivos a los cuales los GAD no pueden retener de forma directa el IVA. En la disposición reformatoria única de esta resolución</a:t>
          </a:r>
        </a:p>
      </dsp:txBody>
      <dsp:txXfrm rot="10800000">
        <a:off x="2646209" y="800"/>
        <a:ext cx="6144740" cy="1951212"/>
      </dsp:txXfrm>
    </dsp:sp>
    <dsp:sp modelId="{B483FAFB-2702-49EA-9CB3-80FC12835910}">
      <dsp:nvSpPr>
        <dsp:cNvPr id="0" name=""/>
        <dsp:cNvSpPr/>
      </dsp:nvSpPr>
      <dsp:spPr>
        <a:xfrm>
          <a:off x="1124907" y="41776"/>
          <a:ext cx="1951212" cy="1951212"/>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0F0CC65-C9A1-46FD-AFB9-5A10B5F7FCCC}">
      <dsp:nvSpPr>
        <dsp:cNvPr id="0" name=""/>
        <dsp:cNvSpPr/>
      </dsp:nvSpPr>
      <dsp:spPr>
        <a:xfrm rot="10800000">
          <a:off x="1997799" y="2535265"/>
          <a:ext cx="6846774" cy="2354371"/>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60430"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el SRI, en cumplimiento de sus facultades normativas, ha establecido, mediante acto reglamentario, las excepciones de retenciones directas del IVA para varios sujetos pasivos, lo cual ha provocado grandes inconvenientes en la recaudación a los GAD, por lo tanto se vuelve inexorable aclarar esta normativa para evitar esta posibilidad y que se establezca una regla general: que los GAD puedan retener el IVA de forma directa a todos los sujetos pasivos</a:t>
          </a:r>
          <a:endParaRPr lang="es-EC" sz="1800" b="0" kern="1200" dirty="0"/>
        </a:p>
      </dsp:txBody>
      <dsp:txXfrm rot="10800000">
        <a:off x="2586392" y="2535265"/>
        <a:ext cx="6258181" cy="2354371"/>
      </dsp:txXfrm>
    </dsp:sp>
    <dsp:sp modelId="{CABD209D-EE68-4C48-B330-F6D2B377E2C5}">
      <dsp:nvSpPr>
        <dsp:cNvPr id="0" name=""/>
        <dsp:cNvSpPr/>
      </dsp:nvSpPr>
      <dsp:spPr>
        <a:xfrm>
          <a:off x="1129242" y="2736044"/>
          <a:ext cx="1951212" cy="1951212"/>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F0CC65-C9A1-46FD-AFB9-5A10B5F7FCCC}">
      <dsp:nvSpPr>
        <dsp:cNvPr id="0" name=""/>
        <dsp:cNvSpPr/>
      </dsp:nvSpPr>
      <dsp:spPr>
        <a:xfrm rot="10800000">
          <a:off x="2587661" y="558082"/>
          <a:ext cx="8422340" cy="4448577"/>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53866" tIns="68580" rIns="128016" bIns="68580"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s-EC" sz="1800" kern="1200" dirty="0"/>
            <a:t>La redacción de los últimos incisos de los artículos 62 y 63 de la LRTI genera una ambigüedad que trata de dilucidar a continuación: </a:t>
          </a:r>
        </a:p>
        <a:p>
          <a:pPr marL="0" lvl="0" indent="0" algn="ctr" defTabSz="800100">
            <a:lnSpc>
              <a:spcPct val="90000"/>
            </a:lnSpc>
            <a:spcBef>
              <a:spcPct val="0"/>
            </a:spcBef>
            <a:spcAft>
              <a:spcPct val="35000"/>
            </a:spcAft>
            <a:buFont typeface="Symbol" panose="05050102010706020507" pitchFamily="18" charset="2"/>
            <a:buNone/>
          </a:pPr>
          <a:endParaRPr lang="es-EC" sz="1800" kern="1200" dirty="0"/>
        </a:p>
        <a:p>
          <a:pPr marL="0" lvl="0" indent="0" algn="ctr" defTabSz="800100">
            <a:lnSpc>
              <a:spcPct val="90000"/>
            </a:lnSpc>
            <a:spcBef>
              <a:spcPct val="0"/>
            </a:spcBef>
            <a:spcAft>
              <a:spcPct val="35000"/>
            </a:spcAft>
            <a:buFont typeface="Symbol" panose="05050102010706020507" pitchFamily="18" charset="2"/>
            <a:buNone/>
          </a:pPr>
          <a:r>
            <a:rPr lang="es-EC" sz="1800" kern="1200" dirty="0"/>
            <a:t>En el Art. 62 tercer inciso: el artículo empieza con el adverbio: “excepcionalmente”, que hace referencia al adjetivo excepcional que, según la Real Academia de la Lengua Española significa: excepción a la regla, o que se aparta de lo ordinario, o que ocurre rara vez, </a:t>
          </a:r>
        </a:p>
        <a:p>
          <a:pPr marL="0" lvl="0" indent="0" algn="ctr" defTabSz="800100">
            <a:lnSpc>
              <a:spcPct val="90000"/>
            </a:lnSpc>
            <a:spcBef>
              <a:spcPct val="0"/>
            </a:spcBef>
            <a:spcAft>
              <a:spcPct val="35000"/>
            </a:spcAft>
            <a:buFont typeface="Symbol" panose="05050102010706020507" pitchFamily="18" charset="2"/>
            <a:buNone/>
          </a:pPr>
          <a:r>
            <a:rPr lang="es-EC" sz="1800" kern="1200" dirty="0"/>
            <a:t>En el Art. 63 último inciso: empieza con el adverbio “cuando”, que según la Real Academia de la Lengua Española implica un condicional referido al tiempo,  por lo que también se entendería como una excepcionalidad.</a:t>
          </a:r>
          <a:endParaRPr lang="es-EC" sz="1800" b="0" kern="1200" dirty="0"/>
        </a:p>
      </dsp:txBody>
      <dsp:txXfrm rot="10800000">
        <a:off x="3699805" y="558082"/>
        <a:ext cx="7310196" cy="4448577"/>
      </dsp:txXfrm>
    </dsp:sp>
    <dsp:sp modelId="{CABD209D-EE68-4C48-B330-F6D2B377E2C5}">
      <dsp:nvSpPr>
        <dsp:cNvPr id="0" name=""/>
        <dsp:cNvSpPr/>
      </dsp:nvSpPr>
      <dsp:spPr>
        <a:xfrm>
          <a:off x="545698" y="511031"/>
          <a:ext cx="3977270" cy="3977270"/>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113A6-4E83-415A-BF6B-F6935FB4432C}">
      <dsp:nvSpPr>
        <dsp:cNvPr id="0" name=""/>
        <dsp:cNvSpPr/>
      </dsp:nvSpPr>
      <dsp:spPr>
        <a:xfrm>
          <a:off x="0" y="0"/>
          <a:ext cx="10567986" cy="2603310"/>
        </a:xfrm>
        <a:prstGeom prst="roundRect">
          <a:avLst>
            <a:gd name="adj" fmla="val 10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78CD4F-5EAB-4FF0-8608-02D1AD905ECE}">
      <dsp:nvSpPr>
        <dsp:cNvPr id="0" name=""/>
        <dsp:cNvSpPr/>
      </dsp:nvSpPr>
      <dsp:spPr>
        <a:xfrm>
          <a:off x="1024451" y="485523"/>
          <a:ext cx="3221346" cy="1909094"/>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34000" b="-34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AE9F9055-29AE-4D03-9DB5-2561D3DFE74B}">
      <dsp:nvSpPr>
        <dsp:cNvPr id="0" name=""/>
        <dsp:cNvSpPr/>
      </dsp:nvSpPr>
      <dsp:spPr>
        <a:xfrm rot="10800000">
          <a:off x="206121" y="2650910"/>
          <a:ext cx="4729276" cy="313422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s-ES" sz="2000" kern="1200" dirty="0"/>
            <a:t>Actual Ley de Régimen Tributario Interno </a:t>
          </a:r>
        </a:p>
        <a:p>
          <a:pPr marL="0" lvl="0" indent="0" algn="ctr" defTabSz="889000">
            <a:lnSpc>
              <a:spcPct val="90000"/>
            </a:lnSpc>
            <a:spcBef>
              <a:spcPct val="0"/>
            </a:spcBef>
            <a:spcAft>
              <a:spcPct val="35000"/>
            </a:spcAft>
            <a:buNone/>
          </a:pPr>
          <a:r>
            <a:rPr lang="es-ES" sz="2000" kern="1200" dirty="0"/>
            <a:t>Art. 62.- Se reforma la palabra con la que empieza el último inciso del artículo:</a:t>
          </a:r>
        </a:p>
        <a:p>
          <a:pPr marL="0" lvl="0" indent="0" algn="ctr" defTabSz="889000">
            <a:lnSpc>
              <a:spcPct val="90000"/>
            </a:lnSpc>
            <a:spcBef>
              <a:spcPct val="0"/>
            </a:spcBef>
            <a:spcAft>
              <a:spcPct val="35000"/>
            </a:spcAft>
            <a:buNone/>
          </a:pPr>
          <a:endParaRPr lang="es-ES" sz="2000" kern="1200" dirty="0"/>
        </a:p>
        <a:p>
          <a:pPr marL="0" lvl="0" indent="0" algn="ctr" defTabSz="889000">
            <a:lnSpc>
              <a:spcPct val="90000"/>
            </a:lnSpc>
            <a:spcBef>
              <a:spcPct val="0"/>
            </a:spcBef>
            <a:spcAft>
              <a:spcPct val="35000"/>
            </a:spcAft>
            <a:buNone/>
          </a:pPr>
          <a:r>
            <a:rPr lang="es-ES" sz="2000" kern="1200" dirty="0"/>
            <a:t>“excepcionalmente” por:</a:t>
          </a:r>
        </a:p>
        <a:p>
          <a:pPr marL="0" lvl="0" indent="0" algn="ctr" defTabSz="889000">
            <a:lnSpc>
              <a:spcPct val="90000"/>
            </a:lnSpc>
            <a:spcBef>
              <a:spcPct val="0"/>
            </a:spcBef>
            <a:spcAft>
              <a:spcPct val="35000"/>
            </a:spcAft>
            <a:buNone/>
          </a:pPr>
          <a:r>
            <a:rPr lang="es-ES" sz="2000" kern="1200" dirty="0"/>
            <a:t>“en todos los casos”.</a:t>
          </a:r>
        </a:p>
        <a:p>
          <a:pPr marL="0" lvl="0" indent="0" algn="ctr" defTabSz="889000">
            <a:lnSpc>
              <a:spcPct val="90000"/>
            </a:lnSpc>
            <a:spcBef>
              <a:spcPct val="0"/>
            </a:spcBef>
            <a:spcAft>
              <a:spcPct val="35000"/>
            </a:spcAft>
            <a:buNone/>
          </a:pPr>
          <a:endParaRPr lang="es-ES" sz="1400" kern="1200" dirty="0"/>
        </a:p>
      </dsp:txBody>
      <dsp:txXfrm rot="10800000">
        <a:off x="302509" y="2650910"/>
        <a:ext cx="4536500" cy="3037836"/>
      </dsp:txXfrm>
    </dsp:sp>
    <dsp:sp modelId="{B49373EF-C387-4C23-8CC6-4723EE1BDB3C}">
      <dsp:nvSpPr>
        <dsp:cNvPr id="0" name=""/>
        <dsp:cNvSpPr/>
      </dsp:nvSpPr>
      <dsp:spPr>
        <a:xfrm>
          <a:off x="6148859" y="485527"/>
          <a:ext cx="3148610" cy="1919346"/>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2000" b="-32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10993072-4E08-4750-B67E-724178E53B83}">
      <dsp:nvSpPr>
        <dsp:cNvPr id="0" name=""/>
        <dsp:cNvSpPr/>
      </dsp:nvSpPr>
      <dsp:spPr>
        <a:xfrm rot="10800000">
          <a:off x="5520456" y="2603310"/>
          <a:ext cx="4729276" cy="318182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s-ES" sz="2000" kern="1200" dirty="0"/>
            <a:t>Actual Ley de Régimen Tributario Interno </a:t>
          </a:r>
        </a:p>
        <a:p>
          <a:pPr marL="0" lvl="0" indent="0" algn="ctr" defTabSz="889000">
            <a:lnSpc>
              <a:spcPct val="90000"/>
            </a:lnSpc>
            <a:spcBef>
              <a:spcPct val="0"/>
            </a:spcBef>
            <a:spcAft>
              <a:spcPct val="35000"/>
            </a:spcAft>
            <a:buNone/>
          </a:pPr>
          <a:endParaRPr lang="es-ES" sz="2000" kern="1200" dirty="0"/>
        </a:p>
        <a:p>
          <a:pPr marL="0" lvl="0" indent="0" algn="ctr" defTabSz="889000">
            <a:lnSpc>
              <a:spcPct val="90000"/>
            </a:lnSpc>
            <a:spcBef>
              <a:spcPct val="0"/>
            </a:spcBef>
            <a:spcAft>
              <a:spcPct val="35000"/>
            </a:spcAft>
            <a:buNone/>
          </a:pPr>
          <a:r>
            <a:rPr lang="es-ES" sz="2000" kern="1200" dirty="0"/>
            <a:t>Art. 63.- Se reforma la palabra con la que empieza el último inciso del artículo por lo siguiente:</a:t>
          </a:r>
        </a:p>
        <a:p>
          <a:pPr marL="0" lvl="0" indent="0" algn="ctr" defTabSz="889000">
            <a:lnSpc>
              <a:spcPct val="90000"/>
            </a:lnSpc>
            <a:spcBef>
              <a:spcPct val="0"/>
            </a:spcBef>
            <a:spcAft>
              <a:spcPct val="35000"/>
            </a:spcAft>
            <a:buNone/>
          </a:pPr>
          <a:r>
            <a:rPr lang="es-ES" sz="2000" kern="1200" dirty="0"/>
            <a:t>“cuando”, por:</a:t>
          </a:r>
        </a:p>
        <a:p>
          <a:pPr marL="0" lvl="0" indent="0" algn="ctr" defTabSz="889000">
            <a:lnSpc>
              <a:spcPct val="90000"/>
            </a:lnSpc>
            <a:spcBef>
              <a:spcPct val="0"/>
            </a:spcBef>
            <a:spcAft>
              <a:spcPct val="35000"/>
            </a:spcAft>
            <a:buNone/>
          </a:pPr>
          <a:r>
            <a:rPr lang="es-ES" sz="2000" kern="1200" dirty="0"/>
            <a:t>“en todos los casos</a:t>
          </a:r>
          <a:r>
            <a:rPr lang="es-ES" sz="1800" kern="1200" dirty="0"/>
            <a:t>” </a:t>
          </a:r>
          <a:endParaRPr lang="es-EC" sz="1800" kern="1200" dirty="0"/>
        </a:p>
      </dsp:txBody>
      <dsp:txXfrm rot="10800000">
        <a:off x="5618308" y="2603310"/>
        <a:ext cx="4533572" cy="30839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1566456" y="1148"/>
          <a:ext cx="7844508" cy="4887340"/>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6330"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El artículo 107 del COPLAFIP, establece lo siguiente respecto a los presupuestos prorrogados:</a:t>
          </a:r>
        </a:p>
        <a:p>
          <a:pPr marL="0" lvl="0" indent="0" algn="ctr" defTabSz="800100">
            <a:lnSpc>
              <a:spcPct val="90000"/>
            </a:lnSpc>
            <a:spcBef>
              <a:spcPct val="0"/>
            </a:spcBef>
            <a:spcAft>
              <a:spcPct val="35000"/>
            </a:spcAft>
            <a:buNone/>
          </a:pPr>
          <a:r>
            <a:rPr lang="es-EC" sz="1800" kern="1200" dirty="0"/>
            <a:t>1.- Hasta que se apruebe el PGE del año en el que se posesiona el Presidente, rige el presupuesto codificado al 31 de diciembre del año anterior.</a:t>
          </a:r>
        </a:p>
        <a:p>
          <a:pPr marL="0" lvl="0" indent="0" algn="ctr" defTabSz="800100">
            <a:lnSpc>
              <a:spcPct val="90000"/>
            </a:lnSpc>
            <a:spcBef>
              <a:spcPct val="0"/>
            </a:spcBef>
            <a:spcAft>
              <a:spcPct val="35000"/>
            </a:spcAft>
            <a:buNone/>
          </a:pPr>
          <a:r>
            <a:rPr lang="es-EC" sz="1800" kern="1200" dirty="0"/>
            <a:t>2.- Para los GAD se aplica el presupuesto codificado al 01 del año anterior de la posesión del Presidente y de las autoridades locales.</a:t>
          </a:r>
        </a:p>
        <a:p>
          <a:pPr marL="0" lvl="0" indent="0" algn="ctr" defTabSz="800100">
            <a:lnSpc>
              <a:spcPct val="90000"/>
            </a:lnSpc>
            <a:spcBef>
              <a:spcPct val="0"/>
            </a:spcBef>
            <a:spcAft>
              <a:spcPct val="35000"/>
            </a:spcAft>
            <a:buNone/>
          </a:pPr>
          <a:r>
            <a:rPr lang="es-EC" sz="1800" kern="1200" dirty="0"/>
            <a:t>Esto es ilógico y trae profundas consecuencias para los GAD estas disposiciones incoherentes (segundo inciso del artículo) </a:t>
          </a:r>
        </a:p>
      </dsp:txBody>
      <dsp:txXfrm rot="10800000">
        <a:off x="2788291" y="1148"/>
        <a:ext cx="6622673" cy="4887340"/>
      </dsp:txXfrm>
    </dsp:sp>
    <dsp:sp modelId="{B483FAFB-2702-49EA-9CB3-80FC12835910}">
      <dsp:nvSpPr>
        <dsp:cNvPr id="0" name=""/>
        <dsp:cNvSpPr/>
      </dsp:nvSpPr>
      <dsp:spPr>
        <a:xfrm>
          <a:off x="0" y="868529"/>
          <a:ext cx="3219307" cy="2693948"/>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1566456" y="1148"/>
          <a:ext cx="7844508" cy="4887340"/>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6330" tIns="68580" rIns="128016" bIns="68580" numCol="1" spcCol="1270" anchor="ctr" anchorCtr="0">
          <a:noAutofit/>
        </a:bodyPr>
        <a:lstStyle/>
        <a:p>
          <a:pPr marL="0" lvl="0" indent="0" algn="ctr" defTabSz="800100">
            <a:lnSpc>
              <a:spcPct val="90000"/>
            </a:lnSpc>
            <a:spcBef>
              <a:spcPct val="0"/>
            </a:spcBef>
            <a:spcAft>
              <a:spcPct val="35000"/>
            </a:spcAft>
            <a:buNone/>
          </a:pPr>
          <a:r>
            <a:rPr lang="es-ES" sz="1800" kern="1200" dirty="0"/>
            <a:t>Se propone eliminar la frase que establece que establece la excepcionalidad de los GAD:</a:t>
          </a:r>
        </a:p>
        <a:p>
          <a:pPr marL="0" lvl="0" indent="0" algn="ctr" defTabSz="800100">
            <a:lnSpc>
              <a:spcPct val="90000"/>
            </a:lnSpc>
            <a:spcBef>
              <a:spcPct val="0"/>
            </a:spcBef>
            <a:spcAft>
              <a:spcPct val="35000"/>
            </a:spcAft>
            <a:buNone/>
          </a:pPr>
          <a:r>
            <a:rPr lang="es-ES" sz="1800" b="0" i="1" kern="1200" dirty="0"/>
            <a:t>“A excepción de los Gobiernos Autónomos Descentralizados y del Sistema Nacional de Educación y del Sistema de Educación Superior, que aplicarán el presupuesto codificado al 1 de enero del año anterior”. </a:t>
          </a:r>
        </a:p>
        <a:p>
          <a:pPr marL="0" lvl="0" indent="0" algn="ctr" defTabSz="800100">
            <a:lnSpc>
              <a:spcPct val="90000"/>
            </a:lnSpc>
            <a:spcBef>
              <a:spcPct val="0"/>
            </a:spcBef>
            <a:spcAft>
              <a:spcPct val="35000"/>
            </a:spcAft>
            <a:buNone/>
          </a:pPr>
          <a:r>
            <a:rPr lang="es-ES" sz="1800" b="0" i="0" kern="1200" dirty="0"/>
            <a:t> Con esto se aplicaría el presupuesto codificado a 31 de diciembre del año anterior de la posesión del Presidente y de las autoridades locales. </a:t>
          </a:r>
        </a:p>
      </dsp:txBody>
      <dsp:txXfrm rot="10800000">
        <a:off x="2788291" y="1148"/>
        <a:ext cx="6622673" cy="4887340"/>
      </dsp:txXfrm>
    </dsp:sp>
    <dsp:sp modelId="{B483FAFB-2702-49EA-9CB3-80FC12835910}">
      <dsp:nvSpPr>
        <dsp:cNvPr id="0" name=""/>
        <dsp:cNvSpPr/>
      </dsp:nvSpPr>
      <dsp:spPr>
        <a:xfrm>
          <a:off x="0" y="971760"/>
          <a:ext cx="3219307" cy="269394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10000" b="-10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6400" cy="496967"/>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49688" y="1"/>
            <a:ext cx="2946400" cy="496967"/>
          </a:xfrm>
          <a:prstGeom prst="rect">
            <a:avLst/>
          </a:prstGeom>
        </p:spPr>
        <p:txBody>
          <a:bodyPr vert="horz" lIns="91440" tIns="45720" rIns="91440" bIns="45720" rtlCol="0"/>
          <a:lstStyle>
            <a:lvl1pPr algn="r">
              <a:defRPr sz="1200"/>
            </a:lvl1pPr>
          </a:lstStyle>
          <a:p>
            <a:fld id="{767DA39C-89A8-4105-916F-A258935D15EC}" type="datetimeFigureOut">
              <a:rPr lang="es-EC" smtClean="0"/>
              <a:t>28/3/2023</a:t>
            </a:fld>
            <a:endParaRPr lang="es-EC"/>
          </a:p>
        </p:txBody>
      </p:sp>
      <p:sp>
        <p:nvSpPr>
          <p:cNvPr id="4" name="Marcador de imagen de diapositiva 3"/>
          <p:cNvSpPr>
            <a:spLocks noGrp="1" noRot="1" noChangeAspect="1"/>
          </p:cNvSpPr>
          <p:nvPr>
            <p:ph type="sldImg" idx="2"/>
          </p:nvPr>
        </p:nvSpPr>
        <p:spPr>
          <a:xfrm>
            <a:off x="422275" y="1243013"/>
            <a:ext cx="5953125" cy="3349625"/>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79452" y="4777554"/>
            <a:ext cx="5438775" cy="39090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9431261"/>
            <a:ext cx="2946400" cy="49696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49688" y="9431261"/>
            <a:ext cx="2946400" cy="496967"/>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10"/>
          </p:nvPr>
        </p:nvSpPr>
        <p:spPr/>
        <p:txBody>
          <a:bodyPr/>
          <a:lstStyle/>
          <a:p>
            <a:fld id="{8BFA0138-A757-4A68-B4EC-5BF5CD7FCCA1}" type="slidenum">
              <a:rPr lang="es-EC" smtClean="0"/>
              <a:t>1</a:t>
            </a:fld>
            <a:endParaRPr lang="es-EC"/>
          </a:p>
        </p:txBody>
      </p:sp>
    </p:spTree>
    <p:extLst>
      <p:ext uri="{BB962C8B-B14F-4D97-AF65-F5344CB8AC3E}">
        <p14:creationId xmlns:p14="http://schemas.microsoft.com/office/powerpoint/2010/main" val="104942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872226" y="988142"/>
            <a:ext cx="8447548" cy="7520630"/>
          </a:xfrm>
          <a:prstGeom prst="rect">
            <a:avLst/>
          </a:prstGeom>
          <a:noFill/>
        </p:spPr>
        <p:txBody>
          <a:bodyPr wrap="square" rtlCol="0">
            <a:spAutoFit/>
          </a:bodyPr>
          <a:lstStyle/>
          <a:p>
            <a:pPr algn="ctr">
              <a:lnSpc>
                <a:spcPct val="107000"/>
              </a:lnSpc>
              <a:spcAft>
                <a:spcPts val="800"/>
              </a:spcAft>
            </a:pPr>
            <a:r>
              <a:rPr lang="es-EC" sz="32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PROPUESTA DEL CONSORCIO DE GOBIERNOS AUTÓNOMOS PROVINCIALES DEL ECUADOR (CONGOPE) AL PROYECTO DE LEY ORGÁNICA PARA ASEGURAR LA ASIGNACIÓN DIRECTA Y OPORTUNA DE RECURSOS DE LOS INGRESOS PERMANENTES Y NO PERMANENTES A LOS GOBIERNOS AUTÓNOMOS DESCENTRALIZADOS</a:t>
            </a:r>
            <a:endParaRPr lang="es-EC"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EC" sz="3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3200" dirty="0">
                <a:effectLst/>
                <a:latin typeface="Arial" panose="020B0604020202020204" pitchFamily="34" charset="0"/>
                <a:ea typeface="Calibri" panose="020F0502020204030204" pitchFamily="34" charset="0"/>
                <a:cs typeface="Times New Roman" panose="02020603050405020304" pitchFamily="18" charset="0"/>
              </a:rPr>
              <a:t> </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EC" sz="4400" b="1" dirty="0">
              <a:latin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2"/>
          </p:nvPr>
        </p:nvSpPr>
        <p:spPr/>
        <p:txBody>
          <a:bodyPr/>
          <a:lstStyle/>
          <a:p>
            <a:fld id="{BDE63F06-3C93-49E2-8547-149B7A371BF0}" type="slidenum">
              <a:rPr lang="es-EC" smtClean="0"/>
              <a:pPr/>
              <a:t>1</a:t>
            </a:fld>
            <a:endParaRPr lang="es-EC" dirty="0"/>
          </a:p>
        </p:txBody>
      </p:sp>
    </p:spTree>
    <p:extLst>
      <p:ext uri="{BB962C8B-B14F-4D97-AF65-F5344CB8AC3E}">
        <p14:creationId xmlns:p14="http://schemas.microsoft.com/office/powerpoint/2010/main" val="837172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10</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1250554250"/>
              </p:ext>
            </p:extLst>
          </p:nvPr>
        </p:nvGraphicFramePr>
        <p:xfrm>
          <a:off x="1338263" y="1466720"/>
          <a:ext cx="9973750" cy="4889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78A992C2-6585-42C2-802B-CE7CDF47E2FE}"/>
              </a:ext>
            </a:extLst>
          </p:cNvPr>
          <p:cNvSpPr txBox="1">
            <a:spLocks/>
          </p:cNvSpPr>
          <p:nvPr/>
        </p:nvSpPr>
        <p:spPr>
          <a:xfrm>
            <a:off x="6096000" y="881331"/>
            <a:ext cx="2923796" cy="440528"/>
          </a:xfrm>
          <a:prstGeom prst="rect">
            <a:avLst/>
          </a:prstGeom>
          <a:ln w="25400" cap="flat" cmpd="sng" algn="ctr">
            <a:solidFill>
              <a:schemeClr val="accent2"/>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fontScale="97500"/>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1800" dirty="0"/>
              <a:t>c.- Reformas  al COPLAFIP</a:t>
            </a:r>
          </a:p>
        </p:txBody>
      </p:sp>
    </p:spTree>
    <p:extLst>
      <p:ext uri="{BB962C8B-B14F-4D97-AF65-F5344CB8AC3E}">
        <p14:creationId xmlns:p14="http://schemas.microsoft.com/office/powerpoint/2010/main" val="69488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11</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2742765645"/>
              </p:ext>
            </p:extLst>
          </p:nvPr>
        </p:nvGraphicFramePr>
        <p:xfrm>
          <a:off x="1338263" y="1466720"/>
          <a:ext cx="9973750" cy="4889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78A992C2-6585-42C2-802B-CE7CDF47E2FE}"/>
              </a:ext>
            </a:extLst>
          </p:cNvPr>
          <p:cNvSpPr txBox="1">
            <a:spLocks/>
          </p:cNvSpPr>
          <p:nvPr/>
        </p:nvSpPr>
        <p:spPr>
          <a:xfrm>
            <a:off x="6656439" y="661067"/>
            <a:ext cx="1779638" cy="440528"/>
          </a:xfrm>
          <a:prstGeom prst="rect">
            <a:avLst/>
          </a:prstGeom>
          <a:ln w="25400" cap="flat" cmpd="sng" algn="ctr">
            <a:solidFill>
              <a:schemeClr val="accent2"/>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fontScale="97500" lnSpcReduction="10000"/>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2400" dirty="0"/>
              <a:t>Propuesta </a:t>
            </a:r>
          </a:p>
        </p:txBody>
      </p:sp>
    </p:spTree>
    <p:extLst>
      <p:ext uri="{BB962C8B-B14F-4D97-AF65-F5344CB8AC3E}">
        <p14:creationId xmlns:p14="http://schemas.microsoft.com/office/powerpoint/2010/main" val="4065353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2</a:t>
            </a:fld>
            <a:endParaRPr lang="es-EC"/>
          </a:p>
        </p:txBody>
      </p:sp>
      <p:grpSp>
        <p:nvGrpSpPr>
          <p:cNvPr id="7" name="Grupo 6">
            <a:extLst>
              <a:ext uri="{FF2B5EF4-FFF2-40B4-BE49-F238E27FC236}">
                <a16:creationId xmlns:a16="http://schemas.microsoft.com/office/drawing/2014/main" id="{5DC62FFA-C36A-4599-8375-F44C22F3E101}"/>
              </a:ext>
            </a:extLst>
          </p:cNvPr>
          <p:cNvGrpSpPr/>
          <p:nvPr/>
        </p:nvGrpSpPr>
        <p:grpSpPr>
          <a:xfrm>
            <a:off x="2237872" y="1578378"/>
            <a:ext cx="8366218" cy="3701244"/>
            <a:chOff x="2368989" y="2826537"/>
            <a:chExt cx="6831354" cy="2174374"/>
          </a:xfrm>
        </p:grpSpPr>
        <p:sp>
          <p:nvSpPr>
            <p:cNvPr id="8" name="Flecha: pentágono 7">
              <a:extLst>
                <a:ext uri="{FF2B5EF4-FFF2-40B4-BE49-F238E27FC236}">
                  <a16:creationId xmlns:a16="http://schemas.microsoft.com/office/drawing/2014/main" id="{14034590-CD22-40EE-AF05-5177839716C5}"/>
                </a:ext>
              </a:extLst>
            </p:cNvPr>
            <p:cNvSpPr/>
            <p:nvPr/>
          </p:nvSpPr>
          <p:spPr>
            <a:xfrm rot="10800000">
              <a:off x="2368989" y="2826537"/>
              <a:ext cx="6831354" cy="2174374"/>
            </a:xfrm>
            <a:prstGeom prst="homePlate">
              <a:avLst/>
            </a:prstGeom>
          </p:spPr>
          <p:style>
            <a:lnRef idx="0">
              <a:schemeClr val="dk2">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2">
                <a:hueOff val="0"/>
                <a:satOff val="0"/>
                <a:lumOff val="0"/>
                <a:alphaOff val="0"/>
              </a:schemeClr>
            </a:fontRef>
          </p:style>
        </p:sp>
        <p:sp>
          <p:nvSpPr>
            <p:cNvPr id="9" name="Flecha: pentágono 4">
              <a:extLst>
                <a:ext uri="{FF2B5EF4-FFF2-40B4-BE49-F238E27FC236}">
                  <a16:creationId xmlns:a16="http://schemas.microsoft.com/office/drawing/2014/main" id="{1B219FA8-3E7B-482C-96FB-AC1B91A3A57C}"/>
                </a:ext>
              </a:extLst>
            </p:cNvPr>
            <p:cNvSpPr txBox="1"/>
            <p:nvPr/>
          </p:nvSpPr>
          <p:spPr>
            <a:xfrm rot="21600000">
              <a:off x="2912582" y="2826537"/>
              <a:ext cx="6287761" cy="2174374"/>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58839" tIns="68580" rIns="128016" bIns="68580" numCol="1" spcCol="1270" anchor="ctr" anchorCtr="0">
              <a:noAutofit/>
            </a:bodyPr>
            <a:lstStyle/>
            <a:p>
              <a:pPr marL="0" lvl="0" indent="0" algn="ctr" defTabSz="800100">
                <a:lnSpc>
                  <a:spcPct val="90000"/>
                </a:lnSpc>
                <a:spcBef>
                  <a:spcPct val="0"/>
                </a:spcBef>
                <a:spcAft>
                  <a:spcPct val="35000"/>
                </a:spcAft>
                <a:buNone/>
              </a:pPr>
              <a:r>
                <a:rPr lang="es-EC" sz="2400" kern="1200" dirty="0"/>
                <a:t>Los incisos agregados al artículo 167 del COOTAD son adecuadas para garantizar un proceso de asignaciones a los GAD; es un problema constante que los recursos no son asignados en un tiempo oportuno e, incluso, muchas veces no llegan a las cuentas de los GAD incumpliendo lo preceptuado por la Constitución de la República, donde se indica que las asignaciones serán predecibles, oportunas, automáticas y directas</a:t>
              </a:r>
              <a:endParaRPr lang="es-EC" sz="2400" b="0" kern="1200" dirty="0"/>
            </a:p>
          </p:txBody>
        </p:sp>
      </p:grpSp>
      <p:sp>
        <p:nvSpPr>
          <p:cNvPr id="10" name="Elipse 9" descr="Balanza de la justicia contorno">
            <a:extLst>
              <a:ext uri="{FF2B5EF4-FFF2-40B4-BE49-F238E27FC236}">
                <a16:creationId xmlns:a16="http://schemas.microsoft.com/office/drawing/2014/main" id="{A00BBE05-57B1-41C6-8BF6-0778541BFF80}"/>
              </a:ext>
            </a:extLst>
          </p:cNvPr>
          <p:cNvSpPr/>
          <p:nvPr/>
        </p:nvSpPr>
        <p:spPr>
          <a:xfrm>
            <a:off x="598984" y="1997985"/>
            <a:ext cx="2612049" cy="2390082"/>
          </a:xfrm>
          <a:prstGeom prst="ellipse">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p:spPr>
        <p:style>
          <a:lnRef idx="0">
            <a:schemeClr val="dk2">
              <a:shade val="80000"/>
              <a:hueOff val="0"/>
              <a:satOff val="0"/>
              <a:lumOff val="0"/>
              <a:alphaOff val="0"/>
            </a:schemeClr>
          </a:lnRef>
          <a:fillRef idx="1">
            <a:scrgbClr r="0" g="0" b="0"/>
          </a:fillRef>
          <a:effectRef idx="2">
            <a:schemeClr val="dk2">
              <a:tint val="4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266127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558632" y="299806"/>
            <a:ext cx="287744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I.-REFORMAS AL COOTAD</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3</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3174950234"/>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628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558632" y="299806"/>
            <a:ext cx="287744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I.-REFORMAS AL COOTAD</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4</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3663230712"/>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343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558632" y="299806"/>
            <a:ext cx="287744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I.-REFORMAS AL COOTAD</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5</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1584077755"/>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4840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558632" y="299806"/>
            <a:ext cx="287744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I.-REFORMAS AL COOTAD</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6</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423931424"/>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781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7</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2486766440"/>
              </p:ext>
            </p:extLst>
          </p:nvPr>
        </p:nvGraphicFramePr>
        <p:xfrm>
          <a:off x="1338263" y="1466720"/>
          <a:ext cx="9973750" cy="4889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a:extLst>
              <a:ext uri="{FF2B5EF4-FFF2-40B4-BE49-F238E27FC236}">
                <a16:creationId xmlns:a16="http://schemas.microsoft.com/office/drawing/2014/main" id="{AC193422-70E4-478F-8334-EB33CCB975B0}"/>
              </a:ext>
            </a:extLst>
          </p:cNvPr>
          <p:cNvSpPr>
            <a:spLocks noGrp="1"/>
          </p:cNvSpPr>
          <p:nvPr>
            <p:ph type="title"/>
          </p:nvPr>
        </p:nvSpPr>
        <p:spPr>
          <a:xfrm>
            <a:off x="6096000" y="184430"/>
            <a:ext cx="292379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dirty="0"/>
              <a:t>II.- Propuestas de Reformas </a:t>
            </a:r>
          </a:p>
        </p:txBody>
      </p:sp>
      <p:sp>
        <p:nvSpPr>
          <p:cNvPr id="7" name="Title 1">
            <a:extLst>
              <a:ext uri="{FF2B5EF4-FFF2-40B4-BE49-F238E27FC236}">
                <a16:creationId xmlns:a16="http://schemas.microsoft.com/office/drawing/2014/main" id="{78A992C2-6585-42C2-802B-CE7CDF47E2FE}"/>
              </a:ext>
            </a:extLst>
          </p:cNvPr>
          <p:cNvSpPr txBox="1">
            <a:spLocks/>
          </p:cNvSpPr>
          <p:nvPr/>
        </p:nvSpPr>
        <p:spPr>
          <a:xfrm>
            <a:off x="5245171" y="742732"/>
            <a:ext cx="4914829" cy="606214"/>
          </a:xfrm>
          <a:prstGeom prst="rect">
            <a:avLst/>
          </a:prstGeom>
          <a:ln w="25400" cap="flat" cmpd="sng" algn="ctr">
            <a:solidFill>
              <a:schemeClr val="accent2"/>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fontScale="97500" lnSpcReduction="10000"/>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1800" dirty="0"/>
              <a:t>A.- Reformas  a la Ley de Régimen Tributario Interno  </a:t>
            </a:r>
          </a:p>
        </p:txBody>
      </p:sp>
    </p:spTree>
    <p:extLst>
      <p:ext uri="{BB962C8B-B14F-4D97-AF65-F5344CB8AC3E}">
        <p14:creationId xmlns:p14="http://schemas.microsoft.com/office/powerpoint/2010/main" val="235390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8</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4052031390"/>
              </p:ext>
            </p:extLst>
          </p:nvPr>
        </p:nvGraphicFramePr>
        <p:xfrm>
          <a:off x="-545689" y="1351870"/>
          <a:ext cx="11872450" cy="5559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2273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9</a:t>
            </a:fld>
            <a:endParaRPr lang="es-EC"/>
          </a:p>
        </p:txBody>
      </p:sp>
      <p:sp>
        <p:nvSpPr>
          <p:cNvPr id="6" name="Title 1">
            <a:extLst>
              <a:ext uri="{FF2B5EF4-FFF2-40B4-BE49-F238E27FC236}">
                <a16:creationId xmlns:a16="http://schemas.microsoft.com/office/drawing/2014/main" id="{25AED2A1-7F7A-4549-AF1D-989843FCB4E6}"/>
              </a:ext>
            </a:extLst>
          </p:cNvPr>
          <p:cNvSpPr>
            <a:spLocks noGrp="1"/>
          </p:cNvSpPr>
          <p:nvPr>
            <p:ph type="title"/>
          </p:nvPr>
        </p:nvSpPr>
        <p:spPr>
          <a:xfrm>
            <a:off x="5630271" y="422632"/>
            <a:ext cx="1463704"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a:bodyPr>
          <a:lstStyle/>
          <a:p>
            <a:r>
              <a:rPr lang="en-US" dirty="0"/>
              <a:t>Propuesta</a:t>
            </a:r>
          </a:p>
        </p:txBody>
      </p:sp>
      <p:graphicFrame>
        <p:nvGraphicFramePr>
          <p:cNvPr id="8" name="Marcador de contenido 10">
            <a:extLst>
              <a:ext uri="{FF2B5EF4-FFF2-40B4-BE49-F238E27FC236}">
                <a16:creationId xmlns:a16="http://schemas.microsoft.com/office/drawing/2014/main" id="{12402ABA-0DD4-4C23-AE11-0DE957385A4D}"/>
              </a:ext>
            </a:extLst>
          </p:cNvPr>
          <p:cNvGraphicFramePr>
            <a:graphicFrameLocks noGrp="1"/>
          </p:cNvGraphicFramePr>
          <p:nvPr>
            <p:ph idx="1"/>
            <p:extLst>
              <p:ext uri="{D42A27DB-BD31-4B8C-83A1-F6EECF244321}">
                <p14:modId xmlns:p14="http://schemas.microsoft.com/office/powerpoint/2010/main" val="1587709455"/>
              </p:ext>
            </p:extLst>
          </p:nvPr>
        </p:nvGraphicFramePr>
        <p:xfrm>
          <a:off x="812007" y="1063113"/>
          <a:ext cx="10567986" cy="5785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632479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5704789</TotalTime>
  <Words>992</Words>
  <Application>Microsoft Office PowerPoint</Application>
  <PresentationFormat>Panorámica</PresentationFormat>
  <Paragraphs>59</Paragraphs>
  <Slides>11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Symbol</vt:lpstr>
      <vt:lpstr>Tema de Office</vt:lpstr>
      <vt:lpstr>Presentación de PowerPoint</vt:lpstr>
      <vt:lpstr>Presentación de PowerPoint</vt:lpstr>
      <vt:lpstr>I.-REFORMAS AL COOTAD</vt:lpstr>
      <vt:lpstr>I.-REFORMAS AL COOTAD</vt:lpstr>
      <vt:lpstr>I.-REFORMAS AL COOTAD</vt:lpstr>
      <vt:lpstr>I.-REFORMAS AL COOTAD</vt:lpstr>
      <vt:lpstr>II.- Propuestas de Reformas </vt:lpstr>
      <vt:lpstr>Presentación de PowerPoint</vt:lpstr>
      <vt:lpstr>Propuesta</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Diego Fernando Gordillo Narváez</cp:lastModifiedBy>
  <cp:revision>797</cp:revision>
  <cp:lastPrinted>2019-01-07T20:24:05Z</cp:lastPrinted>
  <dcterms:created xsi:type="dcterms:W3CDTF">2017-07-20T22:35:52Z</dcterms:created>
  <dcterms:modified xsi:type="dcterms:W3CDTF">2023-03-28T20:09:10Z</dcterms:modified>
</cp:coreProperties>
</file>