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56" r:id="rId2"/>
    <p:sldId id="760" r:id="rId3"/>
    <p:sldId id="761" r:id="rId4"/>
    <p:sldId id="762" r:id="rId5"/>
    <p:sldId id="763" r:id="rId6"/>
    <p:sldId id="764" r:id="rId7"/>
    <p:sldId id="765" r:id="rId8"/>
    <p:sldId id="766" r:id="rId9"/>
    <p:sldId id="767" r:id="rId10"/>
    <p:sldId id="638" r:id="rId11"/>
    <p:sldId id="265" r:id="rId12"/>
    <p:sldId id="266" r:id="rId13"/>
    <p:sldId id="267" r:id="rId14"/>
    <p:sldId id="262" r:id="rId15"/>
    <p:sldId id="263" r:id="rId16"/>
    <p:sldId id="268" r:id="rId17"/>
    <p:sldId id="269" r:id="rId18"/>
    <p:sldId id="271" r:id="rId19"/>
    <p:sldId id="272" r:id="rId20"/>
    <p:sldId id="273" r:id="rId21"/>
  </p:sldIdLst>
  <p:sldSz cx="12192000" cy="6858000"/>
  <p:notesSz cx="7010400" cy="92964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ola Elizabeth Cadena Ortuno" initials="PECO" lastIdx="2" clrIdx="0">
    <p:extLst>
      <p:ext uri="{19B8F6BF-5375-455C-9EA6-DF929625EA0E}">
        <p15:presenceInfo xmlns:p15="http://schemas.microsoft.com/office/powerpoint/2012/main" userId="S::PCadena@congope.gob.ec::0fe0c823-c7b9-4699-92fc-0f50497835b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002" autoAdjust="0"/>
  </p:normalViewPr>
  <p:slideViewPr>
    <p:cSldViewPr snapToGrid="0">
      <p:cViewPr varScale="1">
        <p:scale>
          <a:sx n="67" d="100"/>
          <a:sy n="67" d="100"/>
        </p:scale>
        <p:origin x="858" y="66"/>
      </p:cViewPr>
      <p:guideLst>
        <p:guide orient="horz" pos="2160"/>
        <p:guide pos="3840"/>
      </p:guideLst>
    </p:cSldViewPr>
  </p:slideViewPr>
  <p:outlineViewPr>
    <p:cViewPr>
      <p:scale>
        <a:sx n="33" d="100"/>
        <a:sy n="33" d="100"/>
      </p:scale>
      <p:origin x="0" y="-4056"/>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54" d="100"/>
          <a:sy n="54" d="100"/>
        </p:scale>
        <p:origin x="285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130"/>
      <c:rAngAx val="0"/>
    </c:view3D>
    <c:floor>
      <c:thickness val="0"/>
    </c:floor>
    <c:sideWall>
      <c:thickness val="0"/>
    </c:sideWall>
    <c:backWall>
      <c:thickness val="0"/>
    </c:backWall>
    <c:plotArea>
      <c:layout>
        <c:manualLayout>
          <c:layoutTarget val="inner"/>
          <c:xMode val="edge"/>
          <c:yMode val="edge"/>
          <c:x val="1.426530662051309E-3"/>
          <c:y val="1.2266217484865225E-2"/>
          <c:w val="0.97499999999999998"/>
          <c:h val="0.92592592592592504"/>
        </c:manualLayout>
      </c:layout>
      <c:pie3DChart>
        <c:varyColors val="1"/>
        <c:ser>
          <c:idx val="0"/>
          <c:order val="0"/>
          <c:dPt>
            <c:idx val="1"/>
            <c:bubble3D val="0"/>
            <c:spPr>
              <a:solidFill>
                <a:schemeClr val="accent3"/>
              </a:solidFill>
            </c:spPr>
            <c:extLst>
              <c:ext xmlns:c16="http://schemas.microsoft.com/office/drawing/2014/chart" uri="{C3380CC4-5D6E-409C-BE32-E72D297353CC}">
                <c16:uniqueId val="{00000001-2738-4993-A539-6DB5B7F7D953}"/>
              </c:ext>
            </c:extLst>
          </c:dPt>
          <c:dPt>
            <c:idx val="2"/>
            <c:bubble3D val="0"/>
            <c:spPr>
              <a:solidFill>
                <a:schemeClr val="accent6">
                  <a:lumMod val="75000"/>
                </a:schemeClr>
              </a:solidFill>
            </c:spPr>
            <c:extLst>
              <c:ext xmlns:c16="http://schemas.microsoft.com/office/drawing/2014/chart" uri="{C3380CC4-5D6E-409C-BE32-E72D297353CC}">
                <c16:uniqueId val="{00000003-2738-4993-A539-6DB5B7F7D953}"/>
              </c:ext>
            </c:extLst>
          </c:dPt>
          <c:dLbls>
            <c:dLbl>
              <c:idx val="0"/>
              <c:layout>
                <c:manualLayout>
                  <c:x val="-0.361912450399893"/>
                  <c:y val="-1.4000148739960101E-2"/>
                </c:manualLayout>
              </c:layout>
              <c:spPr/>
              <c:txPr>
                <a:bodyPr/>
                <a:lstStyle/>
                <a:p>
                  <a:pPr>
                    <a:defRPr sz="1600" b="1">
                      <a:solidFill>
                        <a:schemeClr val="accent1">
                          <a:lumMod val="75000"/>
                        </a:schemeClr>
                      </a:solidFill>
                    </a:defRPr>
                  </a:pPr>
                  <a:endParaRPr lang="es-EC"/>
                </a:p>
              </c:txPr>
              <c:showLegendKey val="0"/>
              <c:showVal val="1"/>
              <c:showCatName val="1"/>
              <c:showSerName val="0"/>
              <c:showPercent val="0"/>
              <c:showBubbleSize val="0"/>
              <c:separator>
</c:separator>
              <c:extLst>
                <c:ext xmlns:c15="http://schemas.microsoft.com/office/drawing/2012/chart" uri="{CE6537A1-D6FC-4f65-9D91-7224C49458BB}">
                  <c15:layout>
                    <c:manualLayout>
                      <c:w val="0.28313422059965399"/>
                      <c:h val="0.49751778118613299"/>
                    </c:manualLayout>
                  </c15:layout>
                </c:ext>
                <c:ext xmlns:c16="http://schemas.microsoft.com/office/drawing/2014/chart" uri="{C3380CC4-5D6E-409C-BE32-E72D297353CC}">
                  <c16:uniqueId val="{00000004-2738-4993-A539-6DB5B7F7D953}"/>
                </c:ext>
              </c:extLst>
            </c:dLbl>
            <c:dLbl>
              <c:idx val="1"/>
              <c:layout>
                <c:manualLayout>
                  <c:x val="-0.19322921141639099"/>
                  <c:y val="7.3427316383416902E-2"/>
                </c:manualLayout>
              </c:layout>
              <c:spPr/>
              <c:txPr>
                <a:bodyPr/>
                <a:lstStyle/>
                <a:p>
                  <a:pPr>
                    <a:defRPr sz="1600" b="1">
                      <a:solidFill>
                        <a:schemeClr val="tx1">
                          <a:lumMod val="75000"/>
                          <a:lumOff val="25000"/>
                        </a:schemeClr>
                      </a:solidFill>
                    </a:defRPr>
                  </a:pPr>
                  <a:endParaRPr lang="es-EC"/>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2738-4993-A539-6DB5B7F7D953}"/>
                </c:ext>
              </c:extLst>
            </c:dLbl>
            <c:dLbl>
              <c:idx val="2"/>
              <c:layout>
                <c:manualLayout>
                  <c:x val="1.6352614843741904E-2"/>
                  <c:y val="-0.20592757716126889"/>
                </c:manualLayout>
              </c:layout>
              <c:spPr/>
              <c:txPr>
                <a:bodyPr/>
                <a:lstStyle/>
                <a:p>
                  <a:pPr>
                    <a:defRPr sz="1600" b="1">
                      <a:solidFill>
                        <a:schemeClr val="accent6">
                          <a:lumMod val="75000"/>
                        </a:schemeClr>
                      </a:solidFill>
                    </a:defRPr>
                  </a:pPr>
                  <a:endParaRPr lang="es-EC"/>
                </a:p>
              </c:txPr>
              <c:showLegendKey val="0"/>
              <c:showVal val="1"/>
              <c:showCatName val="1"/>
              <c:showSerName val="0"/>
              <c:showPercent val="0"/>
              <c:showBubbleSize val="0"/>
              <c:separator>
</c:separator>
              <c:extLst>
                <c:ext xmlns:c15="http://schemas.microsoft.com/office/drawing/2012/chart" uri="{CE6537A1-D6FC-4f65-9D91-7224C49458BB}">
                  <c15:layout>
                    <c:manualLayout>
                      <c:w val="0.25950496533122602"/>
                      <c:h val="0.37773816744642502"/>
                    </c:manualLayout>
                  </c15:layout>
                </c:ext>
                <c:ext xmlns:c16="http://schemas.microsoft.com/office/drawing/2014/chart" uri="{C3380CC4-5D6E-409C-BE32-E72D297353CC}">
                  <c16:uniqueId val="{00000003-2738-4993-A539-6DB5B7F7D953}"/>
                </c:ext>
              </c:extLst>
            </c:dLbl>
            <c:spPr>
              <a:noFill/>
              <a:ln>
                <a:noFill/>
              </a:ln>
              <a:effectLst/>
            </c:spPr>
            <c:txPr>
              <a:bodyPr wrap="square" lIns="38100" tIns="19050" rIns="38100" bIns="19050" anchor="ctr">
                <a:spAutoFit/>
              </a:bodyPr>
              <a:lstStyle/>
              <a:p>
                <a:pPr>
                  <a:defRPr sz="1600">
                    <a:solidFill>
                      <a:schemeClr val="tx1"/>
                    </a:solidFill>
                  </a:defRPr>
                </a:pPr>
                <a:endParaRPr lang="es-EC"/>
              </a:p>
            </c:txPr>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Hoja1!$F$2:$F$4</c:f>
              <c:strCache>
                <c:ptCount val="3"/>
                <c:pt idx="0">
                  <c:v> Provincias</c:v>
                </c:pt>
                <c:pt idx="1">
                  <c:v>Cantones</c:v>
                </c:pt>
                <c:pt idx="2">
                  <c:v>Parroquias</c:v>
                </c:pt>
              </c:strCache>
            </c:strRef>
          </c:cat>
          <c:val>
            <c:numRef>
              <c:f>Hoja1!$E$2:$E$4</c:f>
              <c:numCache>
                <c:formatCode>0%</c:formatCode>
                <c:ptCount val="3"/>
                <c:pt idx="0">
                  <c:v>0.27</c:v>
                </c:pt>
                <c:pt idx="1">
                  <c:v>0.67000000000000204</c:v>
                </c:pt>
                <c:pt idx="2">
                  <c:v>6.0000000000000199E-2</c:v>
                </c:pt>
              </c:numCache>
            </c:numRef>
          </c:val>
          <c:extLst>
            <c:ext xmlns:c16="http://schemas.microsoft.com/office/drawing/2014/chart" uri="{C3380CC4-5D6E-409C-BE32-E72D297353CC}">
              <c16:uniqueId val="{00000005-2738-4993-A539-6DB5B7F7D953}"/>
            </c:ext>
          </c:extLst>
        </c:ser>
        <c:dLbls>
          <c:showLegendKey val="0"/>
          <c:showVal val="0"/>
          <c:showCatName val="0"/>
          <c:showSerName val="0"/>
          <c:showPercent val="0"/>
          <c:showBubbleSize val="0"/>
          <c:showLeaderLines val="0"/>
        </c:dLbls>
      </c:pie3DChart>
    </c:plotArea>
    <c:plotVisOnly val="1"/>
    <c:dispBlanksAs val="zero"/>
    <c:showDLblsOverMax val="0"/>
  </c:chart>
  <c:spPr>
    <a:ln>
      <a:noFill/>
    </a:ln>
  </c:spPr>
  <c:externalData r:id="rId1">
    <c:autoUpdate val="0"/>
  </c:externalData>
</c:chartSpace>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4" Type="http://schemas.openxmlformats.org/officeDocument/2006/relationships/image" Target="../media/image21.svg"/></Relationships>
</file>

<file path=ppt/diagrams/_rels/data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4" Type="http://schemas.openxmlformats.org/officeDocument/2006/relationships/image" Target="../media/image25.svg"/></Relationships>
</file>

<file path=ppt/diagrams/_rels/data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svg"/><Relationship Id="rId1" Type="http://schemas.openxmlformats.org/officeDocument/2006/relationships/image" Target="../media/image26.png"/><Relationship Id="rId4" Type="http://schemas.openxmlformats.org/officeDocument/2006/relationships/image" Target="../media/image29.svg"/></Relationships>
</file>

<file path=ppt/diagrams/_rels/data6.xml.rels><?xml version="1.0" encoding="UTF-8" standalone="yes"?>
<Relationships xmlns="http://schemas.openxmlformats.org/package/2006/relationships"><Relationship Id="rId2" Type="http://schemas.openxmlformats.org/officeDocument/2006/relationships/image" Target="../media/image31.svg"/><Relationship Id="rId1" Type="http://schemas.openxmlformats.org/officeDocument/2006/relationships/image" Target="../media/image30.pn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4" Type="http://schemas.openxmlformats.org/officeDocument/2006/relationships/image" Target="../media/image21.svg"/></Relationships>
</file>

<file path=ppt/diagrams/_rels/drawing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4" Type="http://schemas.openxmlformats.org/officeDocument/2006/relationships/image" Target="../media/image25.svg"/></Relationships>
</file>

<file path=ppt/diagrams/_rels/drawing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svg"/><Relationship Id="rId1" Type="http://schemas.openxmlformats.org/officeDocument/2006/relationships/image" Target="../media/image26.png"/><Relationship Id="rId4" Type="http://schemas.openxmlformats.org/officeDocument/2006/relationships/image" Target="../media/image29.svg"/></Relationships>
</file>

<file path=ppt/diagrams/_rels/drawing6.xml.rels><?xml version="1.0" encoding="UTF-8" standalone="yes"?>
<Relationships xmlns="http://schemas.openxmlformats.org/package/2006/relationships"><Relationship Id="rId2" Type="http://schemas.openxmlformats.org/officeDocument/2006/relationships/image" Target="../media/image31.svg"/><Relationship Id="rId1" Type="http://schemas.openxmlformats.org/officeDocument/2006/relationships/image" Target="../media/image3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599B8F-0674-4DE2-BC6B-8B057E0AD40C}" type="doc">
      <dgm:prSet loTypeId="urn:microsoft.com/office/officeart/2005/8/layout/vList3" loCatId="list" qsTypeId="urn:microsoft.com/office/officeart/2005/8/quickstyle/simple2" qsCatId="simple" csTypeId="urn:microsoft.com/office/officeart/2005/8/colors/accent1_2" csCatId="accent1" phldr="1"/>
      <dgm:spPr/>
    </dgm:pt>
    <dgm:pt modelId="{3704C672-C61F-4F1F-A994-58ED17AF921A}">
      <dgm:prSet phldrT="[Texto]" custT="1"/>
      <dgm:spPr/>
      <dgm:t>
        <a:bodyPr/>
        <a:lstStyle/>
        <a:p>
          <a:r>
            <a:rPr lang="es-ES" sz="1600" dirty="0"/>
            <a:t>En el R.O No. 337 de 25 de enero de 2021 se publicó la enmienda constitucional al Art. 272 de la Constitución de la república.</a:t>
          </a:r>
          <a:endParaRPr lang="es-EC" sz="1600" dirty="0"/>
        </a:p>
      </dgm:t>
    </dgm:pt>
    <dgm:pt modelId="{B95BA49D-CDE7-4ABA-A7BE-7C490E624619}" type="parTrans" cxnId="{F6796C25-3DBF-4D48-8D3C-2ADBC3A45A1A}">
      <dgm:prSet/>
      <dgm:spPr/>
      <dgm:t>
        <a:bodyPr/>
        <a:lstStyle/>
        <a:p>
          <a:endParaRPr lang="es-EC"/>
        </a:p>
      </dgm:t>
    </dgm:pt>
    <dgm:pt modelId="{F2FE2F9C-6FF8-4FB8-882F-00F7A14B2F21}" type="sibTrans" cxnId="{F6796C25-3DBF-4D48-8D3C-2ADBC3A45A1A}">
      <dgm:prSet/>
      <dgm:spPr/>
      <dgm:t>
        <a:bodyPr/>
        <a:lstStyle/>
        <a:p>
          <a:endParaRPr lang="es-EC"/>
        </a:p>
      </dgm:t>
    </dgm:pt>
    <dgm:pt modelId="{607DEDA9-09EC-48EC-93A2-3B752E848B94}">
      <dgm:prSet phldrT="[Texto]" custT="1"/>
      <dgm:spPr/>
      <dgm:t>
        <a:bodyPr/>
        <a:lstStyle/>
        <a:p>
          <a:r>
            <a:rPr lang="es-ES" sz="1600" dirty="0"/>
            <a:t>En la Disposición Transitoria Única de la enmienda se prevé que la Legislatura realice las reformas necesarias a fin de que se implemente un nuevo criterio de distribución.</a:t>
          </a:r>
          <a:endParaRPr lang="es-EC" sz="1600" dirty="0"/>
        </a:p>
      </dgm:t>
    </dgm:pt>
    <dgm:pt modelId="{E84375D9-4D55-4835-AF82-B2600BAE64DD}" type="parTrans" cxnId="{8C6A810D-252F-4724-AC3D-D636B23B585A}">
      <dgm:prSet/>
      <dgm:spPr/>
      <dgm:t>
        <a:bodyPr/>
        <a:lstStyle/>
        <a:p>
          <a:endParaRPr lang="es-EC"/>
        </a:p>
      </dgm:t>
    </dgm:pt>
    <dgm:pt modelId="{7BD0C01A-1448-4129-A741-094C8E2BC5E1}" type="sibTrans" cxnId="{8C6A810D-252F-4724-AC3D-D636B23B585A}">
      <dgm:prSet/>
      <dgm:spPr/>
      <dgm:t>
        <a:bodyPr/>
        <a:lstStyle/>
        <a:p>
          <a:endParaRPr lang="es-EC"/>
        </a:p>
      </dgm:t>
    </dgm:pt>
    <dgm:pt modelId="{2ECEB398-9CD0-46DA-8D3F-75C063C90F78}">
      <dgm:prSet phldrT="[Texto]" custT="1"/>
      <dgm:spPr/>
      <dgm:t>
        <a:bodyPr/>
        <a:lstStyle/>
        <a:p>
          <a:pPr algn="just"/>
          <a:r>
            <a:rPr lang="es-ES" sz="1800" dirty="0"/>
            <a:t>Cualquier fórmula que se plantee debe responder a la superación de inequidades territoriales y promover el equilibrio de las finanzas de los GAD.  </a:t>
          </a:r>
          <a:endParaRPr lang="es-EC" sz="1800" dirty="0"/>
        </a:p>
      </dgm:t>
    </dgm:pt>
    <dgm:pt modelId="{709CDD77-5D30-4AD6-B0BE-071F0F9C8719}" type="parTrans" cxnId="{C4285808-0946-4154-BC38-2CD6310D2A97}">
      <dgm:prSet/>
      <dgm:spPr/>
      <dgm:t>
        <a:bodyPr/>
        <a:lstStyle/>
        <a:p>
          <a:endParaRPr lang="es-EC"/>
        </a:p>
      </dgm:t>
    </dgm:pt>
    <dgm:pt modelId="{F1FFD1C9-3E96-4277-808D-ABF2BF3097D6}" type="sibTrans" cxnId="{C4285808-0946-4154-BC38-2CD6310D2A97}">
      <dgm:prSet/>
      <dgm:spPr/>
      <dgm:t>
        <a:bodyPr/>
        <a:lstStyle/>
        <a:p>
          <a:endParaRPr lang="es-EC"/>
        </a:p>
      </dgm:t>
    </dgm:pt>
    <dgm:pt modelId="{F7809FF7-86ED-4168-8BBC-AC928626E929}" type="pres">
      <dgm:prSet presAssocID="{CC599B8F-0674-4DE2-BC6B-8B057E0AD40C}" presName="linearFlow" presStyleCnt="0">
        <dgm:presLayoutVars>
          <dgm:dir/>
          <dgm:resizeHandles val="exact"/>
        </dgm:presLayoutVars>
      </dgm:prSet>
      <dgm:spPr/>
    </dgm:pt>
    <dgm:pt modelId="{35F4CC7C-B54E-4AF0-A126-938F19478FCC}" type="pres">
      <dgm:prSet presAssocID="{3704C672-C61F-4F1F-A994-58ED17AF921A}" presName="composite" presStyleCnt="0"/>
      <dgm:spPr/>
    </dgm:pt>
    <dgm:pt modelId="{D12FD3F9-0A8F-47F6-B6FD-C9EF1A189374}" type="pres">
      <dgm:prSet presAssocID="{3704C672-C61F-4F1F-A994-58ED17AF921A}" presName="imgShp"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Pesos desiguales con relleno sólido"/>
        </a:ext>
      </dgm:extLst>
    </dgm:pt>
    <dgm:pt modelId="{32190C22-3B94-43C2-907B-8489C382CDAB}" type="pres">
      <dgm:prSet presAssocID="{3704C672-C61F-4F1F-A994-58ED17AF921A}" presName="txShp" presStyleLbl="node1" presStyleIdx="0" presStyleCnt="3">
        <dgm:presLayoutVars>
          <dgm:bulletEnabled val="1"/>
        </dgm:presLayoutVars>
      </dgm:prSet>
      <dgm:spPr/>
    </dgm:pt>
    <dgm:pt modelId="{40F0951E-1951-402D-9284-0336471B18AA}" type="pres">
      <dgm:prSet presAssocID="{F2FE2F9C-6FF8-4FB8-882F-00F7A14B2F21}" presName="spacing" presStyleCnt="0"/>
      <dgm:spPr/>
    </dgm:pt>
    <dgm:pt modelId="{F2E7E304-1873-41C7-AE65-888D2D9AC1B9}" type="pres">
      <dgm:prSet presAssocID="{607DEDA9-09EC-48EC-93A2-3B752E848B94}" presName="composite" presStyleCnt="0"/>
      <dgm:spPr/>
    </dgm:pt>
    <dgm:pt modelId="{60B5675F-D4ED-4A27-81A6-EEEB8614D0D7}" type="pres">
      <dgm:prSet presAssocID="{607DEDA9-09EC-48EC-93A2-3B752E848B94}" presName="imgShp"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Filantropía con relleno sólido"/>
        </a:ext>
      </dgm:extLst>
    </dgm:pt>
    <dgm:pt modelId="{6B5D6F31-FE48-4402-AFEF-517480F21171}" type="pres">
      <dgm:prSet presAssocID="{607DEDA9-09EC-48EC-93A2-3B752E848B94}" presName="txShp" presStyleLbl="node1" presStyleIdx="1" presStyleCnt="3">
        <dgm:presLayoutVars>
          <dgm:bulletEnabled val="1"/>
        </dgm:presLayoutVars>
      </dgm:prSet>
      <dgm:spPr/>
    </dgm:pt>
    <dgm:pt modelId="{935FC437-D43F-4C66-9C09-77A9CFC67F5D}" type="pres">
      <dgm:prSet presAssocID="{7BD0C01A-1448-4129-A741-094C8E2BC5E1}" presName="spacing" presStyleCnt="0"/>
      <dgm:spPr/>
    </dgm:pt>
    <dgm:pt modelId="{D92D4D6F-89FA-480C-889A-B95E6E0D9881}" type="pres">
      <dgm:prSet presAssocID="{2ECEB398-9CD0-46DA-8D3F-75C063C90F78}" presName="composite" presStyleCnt="0"/>
      <dgm:spPr/>
    </dgm:pt>
    <dgm:pt modelId="{2B1AF7D5-4FA2-4FF3-AD06-D3FE10423BB6}" type="pres">
      <dgm:prSet presAssocID="{2ECEB398-9CD0-46DA-8D3F-75C063C90F78}" presName="imgShp"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causa y efecto con relleno sólido"/>
        </a:ext>
      </dgm:extLst>
    </dgm:pt>
    <dgm:pt modelId="{E0FAB87A-B8DE-4858-A576-7ADE60D18E1C}" type="pres">
      <dgm:prSet presAssocID="{2ECEB398-9CD0-46DA-8D3F-75C063C90F78}" presName="txShp" presStyleLbl="node1" presStyleIdx="2" presStyleCnt="3">
        <dgm:presLayoutVars>
          <dgm:bulletEnabled val="1"/>
        </dgm:presLayoutVars>
      </dgm:prSet>
      <dgm:spPr/>
    </dgm:pt>
  </dgm:ptLst>
  <dgm:cxnLst>
    <dgm:cxn modelId="{0AF60B03-6C71-40F5-8BAF-2460547A5279}" type="presOf" srcId="{2ECEB398-9CD0-46DA-8D3F-75C063C90F78}" destId="{E0FAB87A-B8DE-4858-A576-7ADE60D18E1C}" srcOrd="0" destOrd="0" presId="urn:microsoft.com/office/officeart/2005/8/layout/vList3"/>
    <dgm:cxn modelId="{C4285808-0946-4154-BC38-2CD6310D2A97}" srcId="{CC599B8F-0674-4DE2-BC6B-8B057E0AD40C}" destId="{2ECEB398-9CD0-46DA-8D3F-75C063C90F78}" srcOrd="2" destOrd="0" parTransId="{709CDD77-5D30-4AD6-B0BE-071F0F9C8719}" sibTransId="{F1FFD1C9-3E96-4277-808D-ABF2BF3097D6}"/>
    <dgm:cxn modelId="{8C6A810D-252F-4724-AC3D-D636B23B585A}" srcId="{CC599B8F-0674-4DE2-BC6B-8B057E0AD40C}" destId="{607DEDA9-09EC-48EC-93A2-3B752E848B94}" srcOrd="1" destOrd="0" parTransId="{E84375D9-4D55-4835-AF82-B2600BAE64DD}" sibTransId="{7BD0C01A-1448-4129-A741-094C8E2BC5E1}"/>
    <dgm:cxn modelId="{C5B5741C-476F-4E0A-8B70-A7864E839DEC}" type="presOf" srcId="{3704C672-C61F-4F1F-A994-58ED17AF921A}" destId="{32190C22-3B94-43C2-907B-8489C382CDAB}" srcOrd="0" destOrd="0" presId="urn:microsoft.com/office/officeart/2005/8/layout/vList3"/>
    <dgm:cxn modelId="{F6796C25-3DBF-4D48-8D3C-2ADBC3A45A1A}" srcId="{CC599B8F-0674-4DE2-BC6B-8B057E0AD40C}" destId="{3704C672-C61F-4F1F-A994-58ED17AF921A}" srcOrd="0" destOrd="0" parTransId="{B95BA49D-CDE7-4ABA-A7BE-7C490E624619}" sibTransId="{F2FE2F9C-6FF8-4FB8-882F-00F7A14B2F21}"/>
    <dgm:cxn modelId="{ECCFA13A-29D9-4876-88B0-0F3C87EF2602}" type="presOf" srcId="{607DEDA9-09EC-48EC-93A2-3B752E848B94}" destId="{6B5D6F31-FE48-4402-AFEF-517480F21171}" srcOrd="0" destOrd="0" presId="urn:microsoft.com/office/officeart/2005/8/layout/vList3"/>
    <dgm:cxn modelId="{1D5DC541-91D1-47FA-8301-77772A837716}" type="presOf" srcId="{CC599B8F-0674-4DE2-BC6B-8B057E0AD40C}" destId="{F7809FF7-86ED-4168-8BBC-AC928626E929}" srcOrd="0" destOrd="0" presId="urn:microsoft.com/office/officeart/2005/8/layout/vList3"/>
    <dgm:cxn modelId="{7391763E-D941-449C-8BBB-E0FCBB89CF7B}" type="presParOf" srcId="{F7809FF7-86ED-4168-8BBC-AC928626E929}" destId="{35F4CC7C-B54E-4AF0-A126-938F19478FCC}" srcOrd="0" destOrd="0" presId="urn:microsoft.com/office/officeart/2005/8/layout/vList3"/>
    <dgm:cxn modelId="{4CCBE882-3BDE-412F-868E-D84FE54755D5}" type="presParOf" srcId="{35F4CC7C-B54E-4AF0-A126-938F19478FCC}" destId="{D12FD3F9-0A8F-47F6-B6FD-C9EF1A189374}" srcOrd="0" destOrd="0" presId="urn:microsoft.com/office/officeart/2005/8/layout/vList3"/>
    <dgm:cxn modelId="{043381AD-0839-44DD-AD22-4EF12B31F987}" type="presParOf" srcId="{35F4CC7C-B54E-4AF0-A126-938F19478FCC}" destId="{32190C22-3B94-43C2-907B-8489C382CDAB}" srcOrd="1" destOrd="0" presId="urn:microsoft.com/office/officeart/2005/8/layout/vList3"/>
    <dgm:cxn modelId="{AB33AA16-4E34-4786-B39A-EF5B4FDB5B19}" type="presParOf" srcId="{F7809FF7-86ED-4168-8BBC-AC928626E929}" destId="{40F0951E-1951-402D-9284-0336471B18AA}" srcOrd="1" destOrd="0" presId="urn:microsoft.com/office/officeart/2005/8/layout/vList3"/>
    <dgm:cxn modelId="{E9C573D7-3DFF-4FE2-91CA-EE8CA8661C5A}" type="presParOf" srcId="{F7809FF7-86ED-4168-8BBC-AC928626E929}" destId="{F2E7E304-1873-41C7-AE65-888D2D9AC1B9}" srcOrd="2" destOrd="0" presId="urn:microsoft.com/office/officeart/2005/8/layout/vList3"/>
    <dgm:cxn modelId="{E4CFE673-1C14-4E1E-B827-C8CC09C2A518}" type="presParOf" srcId="{F2E7E304-1873-41C7-AE65-888D2D9AC1B9}" destId="{60B5675F-D4ED-4A27-81A6-EEEB8614D0D7}" srcOrd="0" destOrd="0" presId="urn:microsoft.com/office/officeart/2005/8/layout/vList3"/>
    <dgm:cxn modelId="{C7D11B9B-C265-4E37-A22F-453920DD2B55}" type="presParOf" srcId="{F2E7E304-1873-41C7-AE65-888D2D9AC1B9}" destId="{6B5D6F31-FE48-4402-AFEF-517480F21171}" srcOrd="1" destOrd="0" presId="urn:microsoft.com/office/officeart/2005/8/layout/vList3"/>
    <dgm:cxn modelId="{842D5F93-7674-49B3-8233-CC99EE240FC1}" type="presParOf" srcId="{F7809FF7-86ED-4168-8BBC-AC928626E929}" destId="{935FC437-D43F-4C66-9C09-77A9CFC67F5D}" srcOrd="3" destOrd="0" presId="urn:microsoft.com/office/officeart/2005/8/layout/vList3"/>
    <dgm:cxn modelId="{9D932262-9A0B-4AE2-909E-7401BC6946EC}" type="presParOf" srcId="{F7809FF7-86ED-4168-8BBC-AC928626E929}" destId="{D92D4D6F-89FA-480C-889A-B95E6E0D9881}" srcOrd="4" destOrd="0" presId="urn:microsoft.com/office/officeart/2005/8/layout/vList3"/>
    <dgm:cxn modelId="{CC5BE035-6F6C-48FF-807B-FC5DC29876A8}" type="presParOf" srcId="{D92D4D6F-89FA-480C-889A-B95E6E0D9881}" destId="{2B1AF7D5-4FA2-4FF3-AD06-D3FE10423BB6}" srcOrd="0" destOrd="0" presId="urn:microsoft.com/office/officeart/2005/8/layout/vList3"/>
    <dgm:cxn modelId="{67DF149E-52E6-4C37-A79B-5F9E4A839BDE}" type="presParOf" srcId="{D92D4D6F-89FA-480C-889A-B95E6E0D9881}" destId="{E0FAB87A-B8DE-4858-A576-7ADE60D18E1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F2E8E6-B170-4328-84F9-724BBE0C4EBA}" type="doc">
      <dgm:prSet loTypeId="urn:microsoft.com/office/officeart/2009/layout/ReverseList" loCatId="relationship" qsTypeId="urn:microsoft.com/office/officeart/2005/8/quickstyle/simple1" qsCatId="simple" csTypeId="urn:microsoft.com/office/officeart/2005/8/colors/accent0_1" csCatId="mainScheme" phldr="1"/>
      <dgm:spPr/>
      <dgm:t>
        <a:bodyPr/>
        <a:lstStyle/>
        <a:p>
          <a:endParaRPr lang="es-EC"/>
        </a:p>
      </dgm:t>
    </dgm:pt>
    <dgm:pt modelId="{2F4CA09C-9641-40C3-BB73-83629ABBD56D}">
      <dgm:prSet phldrT="[Texto]" custT="1"/>
      <dgm:spPr/>
      <dgm:t>
        <a:bodyPr/>
        <a:lstStyle/>
        <a:p>
          <a:pPr algn="ctr"/>
          <a:endParaRPr lang="es-ES" sz="2800" dirty="0"/>
        </a:p>
        <a:p>
          <a:pPr algn="ctr"/>
          <a:r>
            <a:rPr lang="es-ES" sz="2800" dirty="0"/>
            <a:t>En el artículo tercero de la propuesta de reforma se plantea la fórmula, CONGOPE trae a colación una que ha sido trabajada con equipos técnicos y que se explicará a continuación.</a:t>
          </a:r>
          <a:endParaRPr lang="es-EC" sz="6500" dirty="0"/>
        </a:p>
      </dgm:t>
    </dgm:pt>
    <dgm:pt modelId="{5C7464EB-4310-4D6C-A1A1-621FF0A52C44}" type="parTrans" cxnId="{CDFEA448-95DD-4BE5-AB01-D64CDEFF8FE9}">
      <dgm:prSet/>
      <dgm:spPr/>
      <dgm:t>
        <a:bodyPr/>
        <a:lstStyle/>
        <a:p>
          <a:endParaRPr lang="es-EC"/>
        </a:p>
      </dgm:t>
    </dgm:pt>
    <dgm:pt modelId="{5D1FD82C-DCC6-46B0-A685-E6A22CB03285}" type="sibTrans" cxnId="{CDFEA448-95DD-4BE5-AB01-D64CDEFF8FE9}">
      <dgm:prSet/>
      <dgm:spPr/>
      <dgm:t>
        <a:bodyPr/>
        <a:lstStyle/>
        <a:p>
          <a:endParaRPr lang="es-EC"/>
        </a:p>
      </dgm:t>
    </dgm:pt>
    <dgm:pt modelId="{EB39696A-87ED-4074-998B-3C348DE62B37}" type="pres">
      <dgm:prSet presAssocID="{2DF2E8E6-B170-4328-84F9-724BBE0C4EBA}" presName="Name0" presStyleCnt="0">
        <dgm:presLayoutVars>
          <dgm:chMax val="2"/>
          <dgm:chPref val="2"/>
          <dgm:animLvl val="lvl"/>
        </dgm:presLayoutVars>
      </dgm:prSet>
      <dgm:spPr/>
    </dgm:pt>
    <dgm:pt modelId="{D97A7B27-7355-483A-9168-6C81DA6BA39A}" type="pres">
      <dgm:prSet presAssocID="{2DF2E8E6-B170-4328-84F9-724BBE0C4EBA}" presName="LeftText" presStyleLbl="revTx" presStyleIdx="0" presStyleCnt="0">
        <dgm:presLayoutVars>
          <dgm:bulletEnabled val="1"/>
        </dgm:presLayoutVars>
      </dgm:prSet>
      <dgm:spPr/>
    </dgm:pt>
    <dgm:pt modelId="{1B81DD51-EAAA-4EDF-9501-E6B9A0F60C0B}" type="pres">
      <dgm:prSet presAssocID="{2DF2E8E6-B170-4328-84F9-724BBE0C4EBA}" presName="LeftNode" presStyleLbl="bgImgPlace1" presStyleIdx="0" presStyleCnt="1" custScaleX="227386" custScaleY="79629" custLinFactNeighborX="41686" custLinFactNeighborY="458">
        <dgm:presLayoutVars>
          <dgm:chMax val="2"/>
          <dgm:chPref val="2"/>
        </dgm:presLayoutVars>
      </dgm:prSet>
      <dgm:spPr/>
    </dgm:pt>
  </dgm:ptLst>
  <dgm:cxnLst>
    <dgm:cxn modelId="{0CDB3535-A9A7-489D-8FA8-204DEAD13BD2}" type="presOf" srcId="{2F4CA09C-9641-40C3-BB73-83629ABBD56D}" destId="{D97A7B27-7355-483A-9168-6C81DA6BA39A}" srcOrd="0" destOrd="0" presId="urn:microsoft.com/office/officeart/2009/layout/ReverseList"/>
    <dgm:cxn modelId="{29E7AB38-C176-4544-BE66-E71A7B18488A}" type="presOf" srcId="{2DF2E8E6-B170-4328-84F9-724BBE0C4EBA}" destId="{EB39696A-87ED-4074-998B-3C348DE62B37}" srcOrd="0" destOrd="0" presId="urn:microsoft.com/office/officeart/2009/layout/ReverseList"/>
    <dgm:cxn modelId="{CDFEA448-95DD-4BE5-AB01-D64CDEFF8FE9}" srcId="{2DF2E8E6-B170-4328-84F9-724BBE0C4EBA}" destId="{2F4CA09C-9641-40C3-BB73-83629ABBD56D}" srcOrd="0" destOrd="0" parTransId="{5C7464EB-4310-4D6C-A1A1-621FF0A52C44}" sibTransId="{5D1FD82C-DCC6-46B0-A685-E6A22CB03285}"/>
    <dgm:cxn modelId="{ABE04EC6-5DFD-4F47-95DA-AF6C228A7C93}" type="presOf" srcId="{2F4CA09C-9641-40C3-BB73-83629ABBD56D}" destId="{1B81DD51-EAAA-4EDF-9501-E6B9A0F60C0B}" srcOrd="1" destOrd="0" presId="urn:microsoft.com/office/officeart/2009/layout/ReverseList"/>
    <dgm:cxn modelId="{582CF2E1-9F80-4DBB-B6AE-419A597D58E2}" type="presParOf" srcId="{EB39696A-87ED-4074-998B-3C348DE62B37}" destId="{D97A7B27-7355-483A-9168-6C81DA6BA39A}" srcOrd="0" destOrd="0" presId="urn:microsoft.com/office/officeart/2009/layout/ReverseList"/>
    <dgm:cxn modelId="{C69F800B-44D7-4414-87DF-5AA51F6F4D8F}" type="presParOf" srcId="{EB39696A-87ED-4074-998B-3C348DE62B37}" destId="{1B81DD51-EAAA-4EDF-9501-E6B9A0F60C0B}" srcOrd="1"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599B8F-0674-4DE2-BC6B-8B057E0AD40C}" type="doc">
      <dgm:prSet loTypeId="urn:microsoft.com/office/officeart/2005/8/layout/vList3" loCatId="list" qsTypeId="urn:microsoft.com/office/officeart/2005/8/quickstyle/simple2" qsCatId="simple" csTypeId="urn:microsoft.com/office/officeart/2005/8/colors/colorful2" csCatId="colorful" phldr="1"/>
      <dgm:spPr/>
    </dgm:pt>
    <dgm:pt modelId="{3704C672-C61F-4F1F-A994-58ED17AF921A}">
      <dgm:prSet phldrT="[Texto]" custT="1"/>
      <dgm:spPr/>
      <dgm:t>
        <a:bodyPr/>
        <a:lstStyle/>
        <a:p>
          <a:r>
            <a:rPr lang="es-ES" sz="1600" dirty="0"/>
            <a:t>El proyecto de Ley Reformatoria, en la Disposición  Transitoria Primera, establece que el CNC, en un plazo de 90 días, actualice los ponderadores.</a:t>
          </a:r>
          <a:endParaRPr lang="es-EC" sz="1600" dirty="0"/>
        </a:p>
      </dgm:t>
    </dgm:pt>
    <dgm:pt modelId="{B95BA49D-CDE7-4ABA-A7BE-7C490E624619}" type="parTrans" cxnId="{F6796C25-3DBF-4D48-8D3C-2ADBC3A45A1A}">
      <dgm:prSet/>
      <dgm:spPr/>
      <dgm:t>
        <a:bodyPr/>
        <a:lstStyle/>
        <a:p>
          <a:endParaRPr lang="es-EC"/>
        </a:p>
      </dgm:t>
    </dgm:pt>
    <dgm:pt modelId="{F2FE2F9C-6FF8-4FB8-882F-00F7A14B2F21}" type="sibTrans" cxnId="{F6796C25-3DBF-4D48-8D3C-2ADBC3A45A1A}">
      <dgm:prSet/>
      <dgm:spPr/>
      <dgm:t>
        <a:bodyPr/>
        <a:lstStyle/>
        <a:p>
          <a:endParaRPr lang="es-EC"/>
        </a:p>
      </dgm:t>
    </dgm:pt>
    <dgm:pt modelId="{607DEDA9-09EC-48EC-93A2-3B752E848B94}">
      <dgm:prSet phldrT="[Texto]" custT="1"/>
      <dgm:spPr/>
      <dgm:t>
        <a:bodyPr/>
        <a:lstStyle/>
        <a:p>
          <a:r>
            <a:rPr lang="es-ES" sz="1600" dirty="0"/>
            <a:t>El plazo considerado en la Disposición Transitoria Primera, para que articule el Consejo Nacional de Competencias es el adecuado, podría acortarse ya que no reviste de gran complejidad.</a:t>
          </a:r>
          <a:endParaRPr lang="es-EC" sz="1600" dirty="0"/>
        </a:p>
      </dgm:t>
    </dgm:pt>
    <dgm:pt modelId="{E84375D9-4D55-4835-AF82-B2600BAE64DD}" type="parTrans" cxnId="{8C6A810D-252F-4724-AC3D-D636B23B585A}">
      <dgm:prSet/>
      <dgm:spPr/>
      <dgm:t>
        <a:bodyPr/>
        <a:lstStyle/>
        <a:p>
          <a:endParaRPr lang="es-EC"/>
        </a:p>
      </dgm:t>
    </dgm:pt>
    <dgm:pt modelId="{7BD0C01A-1448-4129-A741-094C8E2BC5E1}" type="sibTrans" cxnId="{8C6A810D-252F-4724-AC3D-D636B23B585A}">
      <dgm:prSet/>
      <dgm:spPr/>
      <dgm:t>
        <a:bodyPr/>
        <a:lstStyle/>
        <a:p>
          <a:endParaRPr lang="es-EC"/>
        </a:p>
      </dgm:t>
    </dgm:pt>
    <dgm:pt modelId="{F7809FF7-86ED-4168-8BBC-AC928626E929}" type="pres">
      <dgm:prSet presAssocID="{CC599B8F-0674-4DE2-BC6B-8B057E0AD40C}" presName="linearFlow" presStyleCnt="0">
        <dgm:presLayoutVars>
          <dgm:dir/>
          <dgm:resizeHandles val="exact"/>
        </dgm:presLayoutVars>
      </dgm:prSet>
      <dgm:spPr/>
    </dgm:pt>
    <dgm:pt modelId="{35F4CC7C-B54E-4AF0-A126-938F19478FCC}" type="pres">
      <dgm:prSet presAssocID="{3704C672-C61F-4F1F-A994-58ED17AF921A}" presName="composite" presStyleCnt="0"/>
      <dgm:spPr/>
    </dgm:pt>
    <dgm:pt modelId="{D12FD3F9-0A8F-47F6-B6FD-C9EF1A189374}" type="pres">
      <dgm:prSet presAssocID="{3704C672-C61F-4F1F-A994-58ED17AF921A}" presName="imgShp" presStyleLbl="fgImgPlac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Diagrama de flujo circular con relleno sólido"/>
        </a:ext>
      </dgm:extLst>
    </dgm:pt>
    <dgm:pt modelId="{32190C22-3B94-43C2-907B-8489C382CDAB}" type="pres">
      <dgm:prSet presAssocID="{3704C672-C61F-4F1F-A994-58ED17AF921A}" presName="txShp" presStyleLbl="node1" presStyleIdx="0" presStyleCnt="2">
        <dgm:presLayoutVars>
          <dgm:bulletEnabled val="1"/>
        </dgm:presLayoutVars>
      </dgm:prSet>
      <dgm:spPr/>
    </dgm:pt>
    <dgm:pt modelId="{40F0951E-1951-402D-9284-0336471B18AA}" type="pres">
      <dgm:prSet presAssocID="{F2FE2F9C-6FF8-4FB8-882F-00F7A14B2F21}" presName="spacing" presStyleCnt="0"/>
      <dgm:spPr/>
    </dgm:pt>
    <dgm:pt modelId="{F2E7E304-1873-41C7-AE65-888D2D9AC1B9}" type="pres">
      <dgm:prSet presAssocID="{607DEDA9-09EC-48EC-93A2-3B752E848B94}" presName="composite" presStyleCnt="0"/>
      <dgm:spPr/>
    </dgm:pt>
    <dgm:pt modelId="{60B5675F-D4ED-4A27-81A6-EEEB8614D0D7}" type="pres">
      <dgm:prSet presAssocID="{607DEDA9-09EC-48EC-93A2-3B752E848B94}" presName="imgShp" presStyleLbl="fgImgPlac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Filantropía con relleno sólido"/>
        </a:ext>
      </dgm:extLst>
    </dgm:pt>
    <dgm:pt modelId="{6B5D6F31-FE48-4402-AFEF-517480F21171}" type="pres">
      <dgm:prSet presAssocID="{607DEDA9-09EC-48EC-93A2-3B752E848B94}" presName="txShp" presStyleLbl="node1" presStyleIdx="1" presStyleCnt="2" custLinFactNeighborY="-2702">
        <dgm:presLayoutVars>
          <dgm:bulletEnabled val="1"/>
        </dgm:presLayoutVars>
      </dgm:prSet>
      <dgm:spPr/>
    </dgm:pt>
  </dgm:ptLst>
  <dgm:cxnLst>
    <dgm:cxn modelId="{8C6A810D-252F-4724-AC3D-D636B23B585A}" srcId="{CC599B8F-0674-4DE2-BC6B-8B057E0AD40C}" destId="{607DEDA9-09EC-48EC-93A2-3B752E848B94}" srcOrd="1" destOrd="0" parTransId="{E84375D9-4D55-4835-AF82-B2600BAE64DD}" sibTransId="{7BD0C01A-1448-4129-A741-094C8E2BC5E1}"/>
    <dgm:cxn modelId="{C5B5741C-476F-4E0A-8B70-A7864E839DEC}" type="presOf" srcId="{3704C672-C61F-4F1F-A994-58ED17AF921A}" destId="{32190C22-3B94-43C2-907B-8489C382CDAB}" srcOrd="0" destOrd="0" presId="urn:microsoft.com/office/officeart/2005/8/layout/vList3"/>
    <dgm:cxn modelId="{F6796C25-3DBF-4D48-8D3C-2ADBC3A45A1A}" srcId="{CC599B8F-0674-4DE2-BC6B-8B057E0AD40C}" destId="{3704C672-C61F-4F1F-A994-58ED17AF921A}" srcOrd="0" destOrd="0" parTransId="{B95BA49D-CDE7-4ABA-A7BE-7C490E624619}" sibTransId="{F2FE2F9C-6FF8-4FB8-882F-00F7A14B2F21}"/>
    <dgm:cxn modelId="{ECCFA13A-29D9-4876-88B0-0F3C87EF2602}" type="presOf" srcId="{607DEDA9-09EC-48EC-93A2-3B752E848B94}" destId="{6B5D6F31-FE48-4402-AFEF-517480F21171}" srcOrd="0" destOrd="0" presId="urn:microsoft.com/office/officeart/2005/8/layout/vList3"/>
    <dgm:cxn modelId="{1D5DC541-91D1-47FA-8301-77772A837716}" type="presOf" srcId="{CC599B8F-0674-4DE2-BC6B-8B057E0AD40C}" destId="{F7809FF7-86ED-4168-8BBC-AC928626E929}" srcOrd="0" destOrd="0" presId="urn:microsoft.com/office/officeart/2005/8/layout/vList3"/>
    <dgm:cxn modelId="{7391763E-D941-449C-8BBB-E0FCBB89CF7B}" type="presParOf" srcId="{F7809FF7-86ED-4168-8BBC-AC928626E929}" destId="{35F4CC7C-B54E-4AF0-A126-938F19478FCC}" srcOrd="0" destOrd="0" presId="urn:microsoft.com/office/officeart/2005/8/layout/vList3"/>
    <dgm:cxn modelId="{4CCBE882-3BDE-412F-868E-D84FE54755D5}" type="presParOf" srcId="{35F4CC7C-B54E-4AF0-A126-938F19478FCC}" destId="{D12FD3F9-0A8F-47F6-B6FD-C9EF1A189374}" srcOrd="0" destOrd="0" presId="urn:microsoft.com/office/officeart/2005/8/layout/vList3"/>
    <dgm:cxn modelId="{043381AD-0839-44DD-AD22-4EF12B31F987}" type="presParOf" srcId="{35F4CC7C-B54E-4AF0-A126-938F19478FCC}" destId="{32190C22-3B94-43C2-907B-8489C382CDAB}" srcOrd="1" destOrd="0" presId="urn:microsoft.com/office/officeart/2005/8/layout/vList3"/>
    <dgm:cxn modelId="{AB33AA16-4E34-4786-B39A-EF5B4FDB5B19}" type="presParOf" srcId="{F7809FF7-86ED-4168-8BBC-AC928626E929}" destId="{40F0951E-1951-402D-9284-0336471B18AA}" srcOrd="1" destOrd="0" presId="urn:microsoft.com/office/officeart/2005/8/layout/vList3"/>
    <dgm:cxn modelId="{E9C573D7-3DFF-4FE2-91CA-EE8CA8661C5A}" type="presParOf" srcId="{F7809FF7-86ED-4168-8BBC-AC928626E929}" destId="{F2E7E304-1873-41C7-AE65-888D2D9AC1B9}" srcOrd="2" destOrd="0" presId="urn:microsoft.com/office/officeart/2005/8/layout/vList3"/>
    <dgm:cxn modelId="{E4CFE673-1C14-4E1E-B827-C8CC09C2A518}" type="presParOf" srcId="{F2E7E304-1873-41C7-AE65-888D2D9AC1B9}" destId="{60B5675F-D4ED-4A27-81A6-EEEB8614D0D7}" srcOrd="0" destOrd="0" presId="urn:microsoft.com/office/officeart/2005/8/layout/vList3"/>
    <dgm:cxn modelId="{C7D11B9B-C265-4E37-A22F-453920DD2B55}" type="presParOf" srcId="{F2E7E304-1873-41C7-AE65-888D2D9AC1B9}" destId="{6B5D6F31-FE48-4402-AFEF-517480F21171}"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C599B8F-0674-4DE2-BC6B-8B057E0AD40C}" type="doc">
      <dgm:prSet loTypeId="urn:microsoft.com/office/officeart/2005/8/layout/vList3" loCatId="list" qsTypeId="urn:microsoft.com/office/officeart/2005/8/quickstyle/simple2" qsCatId="simple" csTypeId="urn:microsoft.com/office/officeart/2005/8/colors/colorful2" csCatId="colorful" phldr="1"/>
      <dgm:spPr/>
    </dgm:pt>
    <dgm:pt modelId="{3704C672-C61F-4F1F-A994-58ED17AF921A}">
      <dgm:prSet phldrT="[Texto]" custT="1"/>
      <dgm:spPr/>
      <dgm:t>
        <a:bodyPr/>
        <a:lstStyle/>
        <a:p>
          <a:r>
            <a:rPr lang="es-ES" sz="1600" dirty="0"/>
            <a:t>La segunda Disposición Transitoria de la reforma propuesta establece que en un plazo de 90 días el ente rector de la vialidad publicará los valores correspondientes a las variables de la fórmula de los kilómetros de las vías rurales.</a:t>
          </a:r>
          <a:endParaRPr lang="es-EC" sz="1600" dirty="0"/>
        </a:p>
      </dgm:t>
    </dgm:pt>
    <dgm:pt modelId="{B95BA49D-CDE7-4ABA-A7BE-7C490E624619}" type="parTrans" cxnId="{F6796C25-3DBF-4D48-8D3C-2ADBC3A45A1A}">
      <dgm:prSet/>
      <dgm:spPr/>
      <dgm:t>
        <a:bodyPr/>
        <a:lstStyle/>
        <a:p>
          <a:endParaRPr lang="es-EC"/>
        </a:p>
      </dgm:t>
    </dgm:pt>
    <dgm:pt modelId="{F2FE2F9C-6FF8-4FB8-882F-00F7A14B2F21}" type="sibTrans" cxnId="{F6796C25-3DBF-4D48-8D3C-2ADBC3A45A1A}">
      <dgm:prSet/>
      <dgm:spPr/>
      <dgm:t>
        <a:bodyPr/>
        <a:lstStyle/>
        <a:p>
          <a:endParaRPr lang="es-EC"/>
        </a:p>
      </dgm:t>
    </dgm:pt>
    <dgm:pt modelId="{607DEDA9-09EC-48EC-93A2-3B752E848B94}">
      <dgm:prSet phldrT="[Texto]" custT="1"/>
      <dgm:spPr/>
      <dgm:t>
        <a:bodyPr/>
        <a:lstStyle/>
        <a:p>
          <a:r>
            <a:rPr lang="es-ES" sz="1600" dirty="0"/>
            <a:t>Observaciones</a:t>
          </a:r>
          <a:r>
            <a:rPr lang="es-ES" sz="1600" baseline="0" dirty="0"/>
            <a:t> y Propuesta:</a:t>
          </a:r>
        </a:p>
        <a:p>
          <a:r>
            <a:rPr lang="es-EC" sz="1600" dirty="0"/>
            <a:t>La actualización de los inventarios viales provinciales (72.223 Km) se la realizó en un tiempo estimado de un año con cuatro consultoras para los 23 GADP.</a:t>
          </a:r>
        </a:p>
        <a:p>
          <a:r>
            <a:rPr lang="es-EC" sz="1600" dirty="0"/>
            <a:t>Por lo tanto se propone que para el cálculo de los primeros años los GAD provinciales remitirán la información que conste en sus inventarios.</a:t>
          </a:r>
        </a:p>
        <a:p>
          <a:endParaRPr lang="es-EC" sz="1600" dirty="0"/>
        </a:p>
      </dgm:t>
    </dgm:pt>
    <dgm:pt modelId="{E84375D9-4D55-4835-AF82-B2600BAE64DD}" type="parTrans" cxnId="{8C6A810D-252F-4724-AC3D-D636B23B585A}">
      <dgm:prSet/>
      <dgm:spPr/>
      <dgm:t>
        <a:bodyPr/>
        <a:lstStyle/>
        <a:p>
          <a:endParaRPr lang="es-EC"/>
        </a:p>
      </dgm:t>
    </dgm:pt>
    <dgm:pt modelId="{7BD0C01A-1448-4129-A741-094C8E2BC5E1}" type="sibTrans" cxnId="{8C6A810D-252F-4724-AC3D-D636B23B585A}">
      <dgm:prSet/>
      <dgm:spPr/>
      <dgm:t>
        <a:bodyPr/>
        <a:lstStyle/>
        <a:p>
          <a:endParaRPr lang="es-EC"/>
        </a:p>
      </dgm:t>
    </dgm:pt>
    <dgm:pt modelId="{F7809FF7-86ED-4168-8BBC-AC928626E929}" type="pres">
      <dgm:prSet presAssocID="{CC599B8F-0674-4DE2-BC6B-8B057E0AD40C}" presName="linearFlow" presStyleCnt="0">
        <dgm:presLayoutVars>
          <dgm:dir/>
          <dgm:resizeHandles val="exact"/>
        </dgm:presLayoutVars>
      </dgm:prSet>
      <dgm:spPr/>
    </dgm:pt>
    <dgm:pt modelId="{35F4CC7C-B54E-4AF0-A126-938F19478FCC}" type="pres">
      <dgm:prSet presAssocID="{3704C672-C61F-4F1F-A994-58ED17AF921A}" presName="composite" presStyleCnt="0"/>
      <dgm:spPr/>
    </dgm:pt>
    <dgm:pt modelId="{D12FD3F9-0A8F-47F6-B6FD-C9EF1A189374}" type="pres">
      <dgm:prSet presAssocID="{3704C672-C61F-4F1F-A994-58ED17AF921A}" presName="imgShp"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recimiento empresarial con relleno sólido"/>
        </a:ext>
      </dgm:extLst>
    </dgm:pt>
    <dgm:pt modelId="{32190C22-3B94-43C2-907B-8489C382CDAB}" type="pres">
      <dgm:prSet presAssocID="{3704C672-C61F-4F1F-A994-58ED17AF921A}" presName="txShp" presStyleLbl="node1" presStyleIdx="0" presStyleCnt="2">
        <dgm:presLayoutVars>
          <dgm:bulletEnabled val="1"/>
        </dgm:presLayoutVars>
      </dgm:prSet>
      <dgm:spPr/>
    </dgm:pt>
    <dgm:pt modelId="{40F0951E-1951-402D-9284-0336471B18AA}" type="pres">
      <dgm:prSet presAssocID="{F2FE2F9C-6FF8-4FB8-882F-00F7A14B2F21}" presName="spacing" presStyleCnt="0"/>
      <dgm:spPr/>
    </dgm:pt>
    <dgm:pt modelId="{F2E7E304-1873-41C7-AE65-888D2D9AC1B9}" type="pres">
      <dgm:prSet presAssocID="{607DEDA9-09EC-48EC-93A2-3B752E848B94}" presName="composite" presStyleCnt="0"/>
      <dgm:spPr/>
    </dgm:pt>
    <dgm:pt modelId="{60B5675F-D4ED-4A27-81A6-EEEB8614D0D7}" type="pres">
      <dgm:prSet presAssocID="{607DEDA9-09EC-48EC-93A2-3B752E848B94}" presName="imgShp" presStyleLbl="fgImgPlac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Desbloquear con relleno sólido"/>
        </a:ext>
      </dgm:extLst>
    </dgm:pt>
    <dgm:pt modelId="{6B5D6F31-FE48-4402-AFEF-517480F21171}" type="pres">
      <dgm:prSet presAssocID="{607DEDA9-09EC-48EC-93A2-3B752E848B94}" presName="txShp" presStyleLbl="node1" presStyleIdx="1" presStyleCnt="2" custLinFactNeighborX="1088" custLinFactNeighborY="-2026">
        <dgm:presLayoutVars>
          <dgm:bulletEnabled val="1"/>
        </dgm:presLayoutVars>
      </dgm:prSet>
      <dgm:spPr/>
    </dgm:pt>
  </dgm:ptLst>
  <dgm:cxnLst>
    <dgm:cxn modelId="{8C6A810D-252F-4724-AC3D-D636B23B585A}" srcId="{CC599B8F-0674-4DE2-BC6B-8B057E0AD40C}" destId="{607DEDA9-09EC-48EC-93A2-3B752E848B94}" srcOrd="1" destOrd="0" parTransId="{E84375D9-4D55-4835-AF82-B2600BAE64DD}" sibTransId="{7BD0C01A-1448-4129-A741-094C8E2BC5E1}"/>
    <dgm:cxn modelId="{C5B5741C-476F-4E0A-8B70-A7864E839DEC}" type="presOf" srcId="{3704C672-C61F-4F1F-A994-58ED17AF921A}" destId="{32190C22-3B94-43C2-907B-8489C382CDAB}" srcOrd="0" destOrd="0" presId="urn:microsoft.com/office/officeart/2005/8/layout/vList3"/>
    <dgm:cxn modelId="{F6796C25-3DBF-4D48-8D3C-2ADBC3A45A1A}" srcId="{CC599B8F-0674-4DE2-BC6B-8B057E0AD40C}" destId="{3704C672-C61F-4F1F-A994-58ED17AF921A}" srcOrd="0" destOrd="0" parTransId="{B95BA49D-CDE7-4ABA-A7BE-7C490E624619}" sibTransId="{F2FE2F9C-6FF8-4FB8-882F-00F7A14B2F21}"/>
    <dgm:cxn modelId="{ECCFA13A-29D9-4876-88B0-0F3C87EF2602}" type="presOf" srcId="{607DEDA9-09EC-48EC-93A2-3B752E848B94}" destId="{6B5D6F31-FE48-4402-AFEF-517480F21171}" srcOrd="0" destOrd="0" presId="urn:microsoft.com/office/officeart/2005/8/layout/vList3"/>
    <dgm:cxn modelId="{1D5DC541-91D1-47FA-8301-77772A837716}" type="presOf" srcId="{CC599B8F-0674-4DE2-BC6B-8B057E0AD40C}" destId="{F7809FF7-86ED-4168-8BBC-AC928626E929}" srcOrd="0" destOrd="0" presId="urn:microsoft.com/office/officeart/2005/8/layout/vList3"/>
    <dgm:cxn modelId="{7391763E-D941-449C-8BBB-E0FCBB89CF7B}" type="presParOf" srcId="{F7809FF7-86ED-4168-8BBC-AC928626E929}" destId="{35F4CC7C-B54E-4AF0-A126-938F19478FCC}" srcOrd="0" destOrd="0" presId="urn:microsoft.com/office/officeart/2005/8/layout/vList3"/>
    <dgm:cxn modelId="{4CCBE882-3BDE-412F-868E-D84FE54755D5}" type="presParOf" srcId="{35F4CC7C-B54E-4AF0-A126-938F19478FCC}" destId="{D12FD3F9-0A8F-47F6-B6FD-C9EF1A189374}" srcOrd="0" destOrd="0" presId="urn:microsoft.com/office/officeart/2005/8/layout/vList3"/>
    <dgm:cxn modelId="{043381AD-0839-44DD-AD22-4EF12B31F987}" type="presParOf" srcId="{35F4CC7C-B54E-4AF0-A126-938F19478FCC}" destId="{32190C22-3B94-43C2-907B-8489C382CDAB}" srcOrd="1" destOrd="0" presId="urn:microsoft.com/office/officeart/2005/8/layout/vList3"/>
    <dgm:cxn modelId="{AB33AA16-4E34-4786-B39A-EF5B4FDB5B19}" type="presParOf" srcId="{F7809FF7-86ED-4168-8BBC-AC928626E929}" destId="{40F0951E-1951-402D-9284-0336471B18AA}" srcOrd="1" destOrd="0" presId="urn:microsoft.com/office/officeart/2005/8/layout/vList3"/>
    <dgm:cxn modelId="{E9C573D7-3DFF-4FE2-91CA-EE8CA8661C5A}" type="presParOf" srcId="{F7809FF7-86ED-4168-8BBC-AC928626E929}" destId="{F2E7E304-1873-41C7-AE65-888D2D9AC1B9}" srcOrd="2" destOrd="0" presId="urn:microsoft.com/office/officeart/2005/8/layout/vList3"/>
    <dgm:cxn modelId="{E4CFE673-1C14-4E1E-B827-C8CC09C2A518}" type="presParOf" srcId="{F2E7E304-1873-41C7-AE65-888D2D9AC1B9}" destId="{60B5675F-D4ED-4A27-81A6-EEEB8614D0D7}" srcOrd="0" destOrd="0" presId="urn:microsoft.com/office/officeart/2005/8/layout/vList3"/>
    <dgm:cxn modelId="{C7D11B9B-C265-4E37-A22F-453920DD2B55}" type="presParOf" srcId="{F2E7E304-1873-41C7-AE65-888D2D9AC1B9}" destId="{6B5D6F31-FE48-4402-AFEF-517480F21171}"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C599B8F-0674-4DE2-BC6B-8B057E0AD40C}" type="doc">
      <dgm:prSet loTypeId="urn:microsoft.com/office/officeart/2005/8/layout/vList3" loCatId="list" qsTypeId="urn:microsoft.com/office/officeart/2005/8/quickstyle/simple2" qsCatId="simple" csTypeId="urn:microsoft.com/office/officeart/2005/8/colors/colorful2" csCatId="colorful" phldr="1"/>
      <dgm:spPr/>
      <dgm:t>
        <a:bodyPr/>
        <a:lstStyle/>
        <a:p>
          <a:endParaRPr lang="es-EC"/>
        </a:p>
      </dgm:t>
    </dgm:pt>
    <dgm:pt modelId="{3704C672-C61F-4F1F-A994-58ED17AF921A}">
      <dgm:prSet phldrT="[Texto]" custT="1"/>
      <dgm:spPr/>
      <dgm:t>
        <a:bodyPr/>
        <a:lstStyle/>
        <a:p>
          <a:r>
            <a:rPr lang="es-ES" sz="1600" dirty="0"/>
            <a:t>La tercera Disposición Transitoria de la reforma propuesta establece que una vez que el ente rector de las Finanzas Públicas cuente con los ponderadores y con las variables necesarias, recalculará los valores a asignar a los gobiernos provinciales. </a:t>
          </a:r>
        </a:p>
      </dgm:t>
    </dgm:pt>
    <dgm:pt modelId="{B95BA49D-CDE7-4ABA-A7BE-7C490E624619}" type="parTrans" cxnId="{F6796C25-3DBF-4D48-8D3C-2ADBC3A45A1A}">
      <dgm:prSet/>
      <dgm:spPr/>
      <dgm:t>
        <a:bodyPr/>
        <a:lstStyle/>
        <a:p>
          <a:endParaRPr lang="es-EC"/>
        </a:p>
      </dgm:t>
    </dgm:pt>
    <dgm:pt modelId="{F2FE2F9C-6FF8-4FB8-882F-00F7A14B2F21}" type="sibTrans" cxnId="{F6796C25-3DBF-4D48-8D3C-2ADBC3A45A1A}">
      <dgm:prSet/>
      <dgm:spPr/>
      <dgm:t>
        <a:bodyPr/>
        <a:lstStyle/>
        <a:p>
          <a:endParaRPr lang="es-EC"/>
        </a:p>
      </dgm:t>
    </dgm:pt>
    <dgm:pt modelId="{607DEDA9-09EC-48EC-93A2-3B752E848B94}">
      <dgm:prSet phldrT="[Texto]" custT="1"/>
      <dgm:spPr/>
      <dgm:t>
        <a:bodyPr/>
        <a:lstStyle/>
        <a:p>
          <a:r>
            <a:rPr lang="es-ES" sz="1600" dirty="0"/>
            <a:t>Observaciones</a:t>
          </a:r>
          <a:r>
            <a:rPr lang="es-ES" sz="1600" baseline="0" dirty="0"/>
            <a:t> y Propuesta:</a:t>
          </a:r>
        </a:p>
        <a:p>
          <a:r>
            <a:rPr lang="es-ES" sz="1600" baseline="0" dirty="0"/>
            <a:t>Se propone que una vez que el ente rector de las finanzas públicas cuente con los ponderadores y variables de la formula, emitirá el acto normativo necesario para incorporar la reforma que deberá ser aplicada dentro de la liquidación cuatrimestral más próxima en el marco de asignación de cuota del MET.</a:t>
          </a:r>
        </a:p>
        <a:p>
          <a:endParaRPr lang="es-EC" sz="1600" dirty="0"/>
        </a:p>
      </dgm:t>
    </dgm:pt>
    <dgm:pt modelId="{E84375D9-4D55-4835-AF82-B2600BAE64DD}" type="parTrans" cxnId="{8C6A810D-252F-4724-AC3D-D636B23B585A}">
      <dgm:prSet/>
      <dgm:spPr/>
      <dgm:t>
        <a:bodyPr/>
        <a:lstStyle/>
        <a:p>
          <a:endParaRPr lang="es-EC"/>
        </a:p>
      </dgm:t>
    </dgm:pt>
    <dgm:pt modelId="{7BD0C01A-1448-4129-A741-094C8E2BC5E1}" type="sibTrans" cxnId="{8C6A810D-252F-4724-AC3D-D636B23B585A}">
      <dgm:prSet/>
      <dgm:spPr/>
      <dgm:t>
        <a:bodyPr/>
        <a:lstStyle/>
        <a:p>
          <a:endParaRPr lang="es-EC"/>
        </a:p>
      </dgm:t>
    </dgm:pt>
    <dgm:pt modelId="{F7809FF7-86ED-4168-8BBC-AC928626E929}" type="pres">
      <dgm:prSet presAssocID="{CC599B8F-0674-4DE2-BC6B-8B057E0AD40C}" presName="linearFlow" presStyleCnt="0">
        <dgm:presLayoutVars>
          <dgm:dir/>
          <dgm:resizeHandles val="exact"/>
        </dgm:presLayoutVars>
      </dgm:prSet>
      <dgm:spPr/>
    </dgm:pt>
    <dgm:pt modelId="{35F4CC7C-B54E-4AF0-A126-938F19478FCC}" type="pres">
      <dgm:prSet presAssocID="{3704C672-C61F-4F1F-A994-58ED17AF921A}" presName="composite" presStyleCnt="0"/>
      <dgm:spPr/>
    </dgm:pt>
    <dgm:pt modelId="{D12FD3F9-0A8F-47F6-B6FD-C9EF1A189374}" type="pres">
      <dgm:prSet presAssocID="{3704C672-C61F-4F1F-A994-58ED17AF921A}" presName="imgShp" presStyleLbl="fgImgPlac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iclismo en compañía con relleno sólido"/>
        </a:ext>
      </dgm:extLst>
    </dgm:pt>
    <dgm:pt modelId="{32190C22-3B94-43C2-907B-8489C382CDAB}" type="pres">
      <dgm:prSet presAssocID="{3704C672-C61F-4F1F-A994-58ED17AF921A}" presName="txShp" presStyleLbl="node1" presStyleIdx="0" presStyleCnt="2">
        <dgm:presLayoutVars>
          <dgm:bulletEnabled val="1"/>
        </dgm:presLayoutVars>
      </dgm:prSet>
      <dgm:spPr/>
    </dgm:pt>
    <dgm:pt modelId="{40F0951E-1951-402D-9284-0336471B18AA}" type="pres">
      <dgm:prSet presAssocID="{F2FE2F9C-6FF8-4FB8-882F-00F7A14B2F21}" presName="spacing" presStyleCnt="0"/>
      <dgm:spPr/>
    </dgm:pt>
    <dgm:pt modelId="{F2E7E304-1873-41C7-AE65-888D2D9AC1B9}" type="pres">
      <dgm:prSet presAssocID="{607DEDA9-09EC-48EC-93A2-3B752E848B94}" presName="composite" presStyleCnt="0"/>
      <dgm:spPr/>
    </dgm:pt>
    <dgm:pt modelId="{60B5675F-D4ED-4A27-81A6-EEEB8614D0D7}" type="pres">
      <dgm:prSet presAssocID="{607DEDA9-09EC-48EC-93A2-3B752E848B94}" presName="imgShp" presStyleLbl="fgImgPlac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Buena idea contorno"/>
        </a:ext>
      </dgm:extLst>
    </dgm:pt>
    <dgm:pt modelId="{6B5D6F31-FE48-4402-AFEF-517480F21171}" type="pres">
      <dgm:prSet presAssocID="{607DEDA9-09EC-48EC-93A2-3B752E848B94}" presName="txShp" presStyleLbl="node1" presStyleIdx="1" presStyleCnt="2" custLinFactNeighborX="1088" custLinFactNeighborY="-2026">
        <dgm:presLayoutVars>
          <dgm:bulletEnabled val="1"/>
        </dgm:presLayoutVars>
      </dgm:prSet>
      <dgm:spPr/>
    </dgm:pt>
  </dgm:ptLst>
  <dgm:cxnLst>
    <dgm:cxn modelId="{8C6A810D-252F-4724-AC3D-D636B23B585A}" srcId="{CC599B8F-0674-4DE2-BC6B-8B057E0AD40C}" destId="{607DEDA9-09EC-48EC-93A2-3B752E848B94}" srcOrd="1" destOrd="0" parTransId="{E84375D9-4D55-4835-AF82-B2600BAE64DD}" sibTransId="{7BD0C01A-1448-4129-A741-094C8E2BC5E1}"/>
    <dgm:cxn modelId="{C5B5741C-476F-4E0A-8B70-A7864E839DEC}" type="presOf" srcId="{3704C672-C61F-4F1F-A994-58ED17AF921A}" destId="{32190C22-3B94-43C2-907B-8489C382CDAB}" srcOrd="0" destOrd="0" presId="urn:microsoft.com/office/officeart/2005/8/layout/vList3"/>
    <dgm:cxn modelId="{F6796C25-3DBF-4D48-8D3C-2ADBC3A45A1A}" srcId="{CC599B8F-0674-4DE2-BC6B-8B057E0AD40C}" destId="{3704C672-C61F-4F1F-A994-58ED17AF921A}" srcOrd="0" destOrd="0" parTransId="{B95BA49D-CDE7-4ABA-A7BE-7C490E624619}" sibTransId="{F2FE2F9C-6FF8-4FB8-882F-00F7A14B2F21}"/>
    <dgm:cxn modelId="{ECCFA13A-29D9-4876-88B0-0F3C87EF2602}" type="presOf" srcId="{607DEDA9-09EC-48EC-93A2-3B752E848B94}" destId="{6B5D6F31-FE48-4402-AFEF-517480F21171}" srcOrd="0" destOrd="0" presId="urn:microsoft.com/office/officeart/2005/8/layout/vList3"/>
    <dgm:cxn modelId="{1D5DC541-91D1-47FA-8301-77772A837716}" type="presOf" srcId="{CC599B8F-0674-4DE2-BC6B-8B057E0AD40C}" destId="{F7809FF7-86ED-4168-8BBC-AC928626E929}" srcOrd="0" destOrd="0" presId="urn:microsoft.com/office/officeart/2005/8/layout/vList3"/>
    <dgm:cxn modelId="{7391763E-D941-449C-8BBB-E0FCBB89CF7B}" type="presParOf" srcId="{F7809FF7-86ED-4168-8BBC-AC928626E929}" destId="{35F4CC7C-B54E-4AF0-A126-938F19478FCC}" srcOrd="0" destOrd="0" presId="urn:microsoft.com/office/officeart/2005/8/layout/vList3"/>
    <dgm:cxn modelId="{4CCBE882-3BDE-412F-868E-D84FE54755D5}" type="presParOf" srcId="{35F4CC7C-B54E-4AF0-A126-938F19478FCC}" destId="{D12FD3F9-0A8F-47F6-B6FD-C9EF1A189374}" srcOrd="0" destOrd="0" presId="urn:microsoft.com/office/officeart/2005/8/layout/vList3"/>
    <dgm:cxn modelId="{043381AD-0839-44DD-AD22-4EF12B31F987}" type="presParOf" srcId="{35F4CC7C-B54E-4AF0-A126-938F19478FCC}" destId="{32190C22-3B94-43C2-907B-8489C382CDAB}" srcOrd="1" destOrd="0" presId="urn:microsoft.com/office/officeart/2005/8/layout/vList3"/>
    <dgm:cxn modelId="{AB33AA16-4E34-4786-B39A-EF5B4FDB5B19}" type="presParOf" srcId="{F7809FF7-86ED-4168-8BBC-AC928626E929}" destId="{40F0951E-1951-402D-9284-0336471B18AA}" srcOrd="1" destOrd="0" presId="urn:microsoft.com/office/officeart/2005/8/layout/vList3"/>
    <dgm:cxn modelId="{E9C573D7-3DFF-4FE2-91CA-EE8CA8661C5A}" type="presParOf" srcId="{F7809FF7-86ED-4168-8BBC-AC928626E929}" destId="{F2E7E304-1873-41C7-AE65-888D2D9AC1B9}" srcOrd="2" destOrd="0" presId="urn:microsoft.com/office/officeart/2005/8/layout/vList3"/>
    <dgm:cxn modelId="{E4CFE673-1C14-4E1E-B827-C8CC09C2A518}" type="presParOf" srcId="{F2E7E304-1873-41C7-AE65-888D2D9AC1B9}" destId="{60B5675F-D4ED-4A27-81A6-EEEB8614D0D7}" srcOrd="0" destOrd="0" presId="urn:microsoft.com/office/officeart/2005/8/layout/vList3"/>
    <dgm:cxn modelId="{C7D11B9B-C265-4E37-A22F-453920DD2B55}" type="presParOf" srcId="{F2E7E304-1873-41C7-AE65-888D2D9AC1B9}" destId="{6B5D6F31-FE48-4402-AFEF-517480F21171}"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C599B8F-0674-4DE2-BC6B-8B057E0AD40C}" type="doc">
      <dgm:prSet loTypeId="urn:microsoft.com/office/officeart/2005/8/layout/vList3" loCatId="list" qsTypeId="urn:microsoft.com/office/officeart/2005/8/quickstyle/simple2" qsCatId="simple" csTypeId="urn:microsoft.com/office/officeart/2005/8/colors/colorful2" csCatId="colorful" phldr="1"/>
      <dgm:spPr/>
      <dgm:t>
        <a:bodyPr/>
        <a:lstStyle/>
        <a:p>
          <a:endParaRPr lang="es-EC"/>
        </a:p>
      </dgm:t>
    </dgm:pt>
    <dgm:pt modelId="{607DEDA9-09EC-48EC-93A2-3B752E848B94}">
      <dgm:prSet phldrT="[Texto]" custT="1"/>
      <dgm:spPr/>
      <dgm:t>
        <a:bodyPr/>
        <a:lstStyle/>
        <a:p>
          <a:pPr algn="just"/>
          <a:r>
            <a:rPr lang="es-ES" sz="2000" baseline="0" dirty="0"/>
            <a:t>Por último se propone una disposición transitoria adicional en la que se indique que el ente rector de la vialidad establecerá los mecanismos de cálculo de los kilómetros planificados y proyectados, además de la presentación de los puntos críticos y mejoras viales.</a:t>
          </a:r>
        </a:p>
        <a:p>
          <a:pPr algn="ctr"/>
          <a:endParaRPr lang="es-EC" sz="1600" dirty="0"/>
        </a:p>
      </dgm:t>
    </dgm:pt>
    <dgm:pt modelId="{E84375D9-4D55-4835-AF82-B2600BAE64DD}" type="parTrans" cxnId="{8C6A810D-252F-4724-AC3D-D636B23B585A}">
      <dgm:prSet/>
      <dgm:spPr/>
      <dgm:t>
        <a:bodyPr/>
        <a:lstStyle/>
        <a:p>
          <a:endParaRPr lang="es-EC"/>
        </a:p>
      </dgm:t>
    </dgm:pt>
    <dgm:pt modelId="{7BD0C01A-1448-4129-A741-094C8E2BC5E1}" type="sibTrans" cxnId="{8C6A810D-252F-4724-AC3D-D636B23B585A}">
      <dgm:prSet/>
      <dgm:spPr/>
      <dgm:t>
        <a:bodyPr/>
        <a:lstStyle/>
        <a:p>
          <a:endParaRPr lang="es-EC"/>
        </a:p>
      </dgm:t>
    </dgm:pt>
    <dgm:pt modelId="{F7809FF7-86ED-4168-8BBC-AC928626E929}" type="pres">
      <dgm:prSet presAssocID="{CC599B8F-0674-4DE2-BC6B-8B057E0AD40C}" presName="linearFlow" presStyleCnt="0">
        <dgm:presLayoutVars>
          <dgm:dir/>
          <dgm:resizeHandles val="exact"/>
        </dgm:presLayoutVars>
      </dgm:prSet>
      <dgm:spPr/>
    </dgm:pt>
    <dgm:pt modelId="{F2E7E304-1873-41C7-AE65-888D2D9AC1B9}" type="pres">
      <dgm:prSet presAssocID="{607DEDA9-09EC-48EC-93A2-3B752E848B94}" presName="composite" presStyleCnt="0"/>
      <dgm:spPr/>
    </dgm:pt>
    <dgm:pt modelId="{60B5675F-D4ED-4A27-81A6-EEEB8614D0D7}" type="pres">
      <dgm:prSet presAssocID="{607DEDA9-09EC-48EC-93A2-3B752E848B94}" presName="imgShp" presStyleLbl="fgImgPlace1" presStyleIdx="0" presStyleCnt="1"/>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anco con relleno sólido"/>
        </a:ext>
      </dgm:extLst>
    </dgm:pt>
    <dgm:pt modelId="{6B5D6F31-FE48-4402-AFEF-517480F21171}" type="pres">
      <dgm:prSet presAssocID="{607DEDA9-09EC-48EC-93A2-3B752E848B94}" presName="txShp" presStyleLbl="node1" presStyleIdx="0" presStyleCnt="1" custLinFactNeighborX="1088" custLinFactNeighborY="-2026">
        <dgm:presLayoutVars>
          <dgm:bulletEnabled val="1"/>
        </dgm:presLayoutVars>
      </dgm:prSet>
      <dgm:spPr/>
    </dgm:pt>
  </dgm:ptLst>
  <dgm:cxnLst>
    <dgm:cxn modelId="{8C6A810D-252F-4724-AC3D-D636B23B585A}" srcId="{CC599B8F-0674-4DE2-BC6B-8B057E0AD40C}" destId="{607DEDA9-09EC-48EC-93A2-3B752E848B94}" srcOrd="0" destOrd="0" parTransId="{E84375D9-4D55-4835-AF82-B2600BAE64DD}" sibTransId="{7BD0C01A-1448-4129-A741-094C8E2BC5E1}"/>
    <dgm:cxn modelId="{ECCFA13A-29D9-4876-88B0-0F3C87EF2602}" type="presOf" srcId="{607DEDA9-09EC-48EC-93A2-3B752E848B94}" destId="{6B5D6F31-FE48-4402-AFEF-517480F21171}" srcOrd="0" destOrd="0" presId="urn:microsoft.com/office/officeart/2005/8/layout/vList3"/>
    <dgm:cxn modelId="{1D5DC541-91D1-47FA-8301-77772A837716}" type="presOf" srcId="{CC599B8F-0674-4DE2-BC6B-8B057E0AD40C}" destId="{F7809FF7-86ED-4168-8BBC-AC928626E929}" srcOrd="0" destOrd="0" presId="urn:microsoft.com/office/officeart/2005/8/layout/vList3"/>
    <dgm:cxn modelId="{E9C573D7-3DFF-4FE2-91CA-EE8CA8661C5A}" type="presParOf" srcId="{F7809FF7-86ED-4168-8BBC-AC928626E929}" destId="{F2E7E304-1873-41C7-AE65-888D2D9AC1B9}" srcOrd="0" destOrd="0" presId="urn:microsoft.com/office/officeart/2005/8/layout/vList3"/>
    <dgm:cxn modelId="{E4CFE673-1C14-4E1E-B827-C8CC09C2A518}" type="presParOf" srcId="{F2E7E304-1873-41C7-AE65-888D2D9AC1B9}" destId="{60B5675F-D4ED-4A27-81A6-EEEB8614D0D7}" srcOrd="0" destOrd="0" presId="urn:microsoft.com/office/officeart/2005/8/layout/vList3"/>
    <dgm:cxn modelId="{C7D11B9B-C265-4E37-A22F-453920DD2B55}" type="presParOf" srcId="{F2E7E304-1873-41C7-AE65-888D2D9AC1B9}" destId="{6B5D6F31-FE48-4402-AFEF-517480F21171}"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90C22-3B94-43C2-907B-8489C382CDAB}">
      <dsp:nvSpPr>
        <dsp:cNvPr id="0" name=""/>
        <dsp:cNvSpPr/>
      </dsp:nvSpPr>
      <dsp:spPr>
        <a:xfrm rot="10800000">
          <a:off x="1991354" y="240"/>
          <a:ext cx="6563209" cy="1352861"/>
        </a:xfrm>
        <a:prstGeom prst="homePlat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96575"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dirty="0"/>
            <a:t>En el R.O No. 337 de 25 de enero de 2021 se publicó la enmienda constitucional al Art. 272 de la Constitución de la república.</a:t>
          </a:r>
          <a:endParaRPr lang="es-EC" sz="1600" kern="1200" dirty="0"/>
        </a:p>
      </dsp:txBody>
      <dsp:txXfrm rot="10800000">
        <a:off x="2329569" y="240"/>
        <a:ext cx="6224994" cy="1352861"/>
      </dsp:txXfrm>
    </dsp:sp>
    <dsp:sp modelId="{D12FD3F9-0A8F-47F6-B6FD-C9EF1A189374}">
      <dsp:nvSpPr>
        <dsp:cNvPr id="0" name=""/>
        <dsp:cNvSpPr/>
      </dsp:nvSpPr>
      <dsp:spPr>
        <a:xfrm>
          <a:off x="1314923" y="240"/>
          <a:ext cx="1352861" cy="1352861"/>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6B5D6F31-FE48-4402-AFEF-517480F21171}">
      <dsp:nvSpPr>
        <dsp:cNvPr id="0" name=""/>
        <dsp:cNvSpPr/>
      </dsp:nvSpPr>
      <dsp:spPr>
        <a:xfrm rot="10800000">
          <a:off x="1991354" y="1756941"/>
          <a:ext cx="6563209" cy="1352861"/>
        </a:xfrm>
        <a:prstGeom prst="homePlat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96575"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dirty="0"/>
            <a:t>En la Disposición Transitoria Única de la enmienda se prevé que la Legislatura realice las reformas necesarias a fin de que se implemente un nuevo criterio de distribución.</a:t>
          </a:r>
          <a:endParaRPr lang="es-EC" sz="1600" kern="1200" dirty="0"/>
        </a:p>
      </dsp:txBody>
      <dsp:txXfrm rot="10800000">
        <a:off x="2329569" y="1756941"/>
        <a:ext cx="6224994" cy="1352861"/>
      </dsp:txXfrm>
    </dsp:sp>
    <dsp:sp modelId="{60B5675F-D4ED-4A27-81A6-EEEB8614D0D7}">
      <dsp:nvSpPr>
        <dsp:cNvPr id="0" name=""/>
        <dsp:cNvSpPr/>
      </dsp:nvSpPr>
      <dsp:spPr>
        <a:xfrm>
          <a:off x="1314923" y="1756941"/>
          <a:ext cx="1352861" cy="1352861"/>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E0FAB87A-B8DE-4858-A576-7ADE60D18E1C}">
      <dsp:nvSpPr>
        <dsp:cNvPr id="0" name=""/>
        <dsp:cNvSpPr/>
      </dsp:nvSpPr>
      <dsp:spPr>
        <a:xfrm rot="10800000">
          <a:off x="1991354" y="3513642"/>
          <a:ext cx="6563209" cy="1352861"/>
        </a:xfrm>
        <a:prstGeom prst="homePlat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96575" tIns="68580" rIns="128016" bIns="68580" numCol="1" spcCol="1270" anchor="ctr" anchorCtr="0">
          <a:noAutofit/>
        </a:bodyPr>
        <a:lstStyle/>
        <a:p>
          <a:pPr marL="0" lvl="0" indent="0" algn="just" defTabSz="800100">
            <a:lnSpc>
              <a:spcPct val="90000"/>
            </a:lnSpc>
            <a:spcBef>
              <a:spcPct val="0"/>
            </a:spcBef>
            <a:spcAft>
              <a:spcPct val="35000"/>
            </a:spcAft>
            <a:buNone/>
          </a:pPr>
          <a:r>
            <a:rPr lang="es-ES" sz="1800" kern="1200" dirty="0"/>
            <a:t>Cualquier fórmula que se plantee debe responder a la superación de inequidades territoriales y promover el equilibrio de las finanzas de los GAD.  </a:t>
          </a:r>
          <a:endParaRPr lang="es-EC" sz="1800" kern="1200" dirty="0"/>
        </a:p>
      </dsp:txBody>
      <dsp:txXfrm rot="10800000">
        <a:off x="2329569" y="3513642"/>
        <a:ext cx="6224994" cy="1352861"/>
      </dsp:txXfrm>
    </dsp:sp>
    <dsp:sp modelId="{2B1AF7D5-4FA2-4FF3-AD06-D3FE10423BB6}">
      <dsp:nvSpPr>
        <dsp:cNvPr id="0" name=""/>
        <dsp:cNvSpPr/>
      </dsp:nvSpPr>
      <dsp:spPr>
        <a:xfrm>
          <a:off x="1314923" y="3513642"/>
          <a:ext cx="1352861" cy="1352861"/>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81DD51-EAAA-4EDF-9501-E6B9A0F60C0B}">
      <dsp:nvSpPr>
        <dsp:cNvPr id="0" name=""/>
        <dsp:cNvSpPr/>
      </dsp:nvSpPr>
      <dsp:spPr>
        <a:xfrm>
          <a:off x="1098542" y="576735"/>
          <a:ext cx="6156332" cy="4314830"/>
        </a:xfrm>
        <a:prstGeom prst="roundRect">
          <a:avLst>
            <a:gd name="adj" fmla="val 16670"/>
          </a:avLst>
        </a:prstGeom>
        <a:solidFill>
          <a:schemeClr val="dk1">
            <a:tint val="4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77800" rIns="106680" bIns="177800" numCol="1" spcCol="1270" anchor="t" anchorCtr="0">
          <a:noAutofit/>
        </a:bodyPr>
        <a:lstStyle/>
        <a:p>
          <a:pPr marL="0" lvl="0" indent="0" algn="ctr" defTabSz="1244600">
            <a:lnSpc>
              <a:spcPct val="90000"/>
            </a:lnSpc>
            <a:spcBef>
              <a:spcPct val="0"/>
            </a:spcBef>
            <a:spcAft>
              <a:spcPct val="35000"/>
            </a:spcAft>
            <a:buNone/>
          </a:pPr>
          <a:endParaRPr lang="es-ES" sz="2800" kern="1200" dirty="0"/>
        </a:p>
        <a:p>
          <a:pPr marL="0" lvl="0" indent="0" algn="ctr" defTabSz="1244600">
            <a:lnSpc>
              <a:spcPct val="90000"/>
            </a:lnSpc>
            <a:spcBef>
              <a:spcPct val="0"/>
            </a:spcBef>
            <a:spcAft>
              <a:spcPct val="35000"/>
            </a:spcAft>
            <a:buNone/>
          </a:pPr>
          <a:r>
            <a:rPr lang="es-ES" sz="2800" kern="1200" dirty="0"/>
            <a:t>En el artículo tercero de la propuesta de reforma se plantea la fórmula, CONGOPE trae a colación una que ha sido trabajada con equipos técnicos y que se explicará a continuación.</a:t>
          </a:r>
          <a:endParaRPr lang="es-EC" sz="6500" kern="1200" dirty="0"/>
        </a:p>
      </dsp:txBody>
      <dsp:txXfrm>
        <a:off x="1309213" y="787406"/>
        <a:ext cx="5734990" cy="38934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90C22-3B94-43C2-907B-8489C382CDAB}">
      <dsp:nvSpPr>
        <dsp:cNvPr id="0" name=""/>
        <dsp:cNvSpPr/>
      </dsp:nvSpPr>
      <dsp:spPr>
        <a:xfrm rot="10800000">
          <a:off x="2181853" y="2866"/>
          <a:ext cx="6563209" cy="2114855"/>
        </a:xfrm>
        <a:prstGeom prst="homePlat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32593"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dirty="0"/>
            <a:t>El proyecto de Ley Reformatoria, en la Disposición  Transitoria Primera, establece que el CNC, en un plazo de 90 días, actualice los ponderadores.</a:t>
          </a:r>
          <a:endParaRPr lang="es-EC" sz="1600" kern="1200" dirty="0"/>
        </a:p>
      </dsp:txBody>
      <dsp:txXfrm rot="10800000">
        <a:off x="2710567" y="2866"/>
        <a:ext cx="6034495" cy="2114855"/>
      </dsp:txXfrm>
    </dsp:sp>
    <dsp:sp modelId="{D12FD3F9-0A8F-47F6-B6FD-C9EF1A189374}">
      <dsp:nvSpPr>
        <dsp:cNvPr id="0" name=""/>
        <dsp:cNvSpPr/>
      </dsp:nvSpPr>
      <dsp:spPr>
        <a:xfrm>
          <a:off x="1124425" y="2866"/>
          <a:ext cx="2114855" cy="2114855"/>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6B5D6F31-FE48-4402-AFEF-517480F21171}">
      <dsp:nvSpPr>
        <dsp:cNvPr id="0" name=""/>
        <dsp:cNvSpPr/>
      </dsp:nvSpPr>
      <dsp:spPr>
        <a:xfrm rot="10800000">
          <a:off x="2181853" y="2691879"/>
          <a:ext cx="6563209" cy="2114855"/>
        </a:xfrm>
        <a:prstGeom prst="homePlate">
          <a:avLst/>
        </a:prstGeom>
        <a:solidFill>
          <a:schemeClr val="accent2">
            <a:hueOff val="4681519"/>
            <a:satOff val="-5839"/>
            <a:lumOff val="137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32593"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dirty="0"/>
            <a:t>El plazo considerado en la Disposición Transitoria Primera, para que articule el Consejo Nacional de Competencias es el adecuado, podría acortarse ya que no reviste de gran complejidad.</a:t>
          </a:r>
          <a:endParaRPr lang="es-EC" sz="1600" kern="1200" dirty="0"/>
        </a:p>
      </dsp:txBody>
      <dsp:txXfrm rot="10800000">
        <a:off x="2710567" y="2691879"/>
        <a:ext cx="6034495" cy="2114855"/>
      </dsp:txXfrm>
    </dsp:sp>
    <dsp:sp modelId="{60B5675F-D4ED-4A27-81A6-EEEB8614D0D7}">
      <dsp:nvSpPr>
        <dsp:cNvPr id="0" name=""/>
        <dsp:cNvSpPr/>
      </dsp:nvSpPr>
      <dsp:spPr>
        <a:xfrm>
          <a:off x="1124425" y="2749022"/>
          <a:ext cx="2114855" cy="2114855"/>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90C22-3B94-43C2-907B-8489C382CDAB}">
      <dsp:nvSpPr>
        <dsp:cNvPr id="0" name=""/>
        <dsp:cNvSpPr/>
      </dsp:nvSpPr>
      <dsp:spPr>
        <a:xfrm rot="10800000">
          <a:off x="2181853" y="2866"/>
          <a:ext cx="6563209" cy="2114855"/>
        </a:xfrm>
        <a:prstGeom prst="homePlat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32593"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dirty="0"/>
            <a:t>La segunda Disposición Transitoria de la reforma propuesta establece que en un plazo de 90 días el ente rector de la vialidad publicará los valores correspondientes a las variables de la fórmula de los kilómetros de las vías rurales.</a:t>
          </a:r>
          <a:endParaRPr lang="es-EC" sz="1600" kern="1200" dirty="0"/>
        </a:p>
      </dsp:txBody>
      <dsp:txXfrm rot="10800000">
        <a:off x="2710567" y="2866"/>
        <a:ext cx="6034495" cy="2114855"/>
      </dsp:txXfrm>
    </dsp:sp>
    <dsp:sp modelId="{D12FD3F9-0A8F-47F6-B6FD-C9EF1A189374}">
      <dsp:nvSpPr>
        <dsp:cNvPr id="0" name=""/>
        <dsp:cNvSpPr/>
      </dsp:nvSpPr>
      <dsp:spPr>
        <a:xfrm>
          <a:off x="1124425" y="2866"/>
          <a:ext cx="2114855" cy="2114855"/>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6B5D6F31-FE48-4402-AFEF-517480F21171}">
      <dsp:nvSpPr>
        <dsp:cNvPr id="0" name=""/>
        <dsp:cNvSpPr/>
      </dsp:nvSpPr>
      <dsp:spPr>
        <a:xfrm rot="10800000">
          <a:off x="2253260" y="2706175"/>
          <a:ext cx="6563209" cy="2114855"/>
        </a:xfrm>
        <a:prstGeom prst="homePlate">
          <a:avLst/>
        </a:prstGeom>
        <a:solidFill>
          <a:schemeClr val="accent2">
            <a:hueOff val="4681519"/>
            <a:satOff val="-5839"/>
            <a:lumOff val="137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32593"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dirty="0"/>
            <a:t>Observaciones</a:t>
          </a:r>
          <a:r>
            <a:rPr lang="es-ES" sz="1600" kern="1200" baseline="0" dirty="0"/>
            <a:t> y Propuesta:</a:t>
          </a:r>
        </a:p>
        <a:p>
          <a:pPr marL="0" lvl="0" indent="0" algn="ctr" defTabSz="711200">
            <a:lnSpc>
              <a:spcPct val="90000"/>
            </a:lnSpc>
            <a:spcBef>
              <a:spcPct val="0"/>
            </a:spcBef>
            <a:spcAft>
              <a:spcPct val="35000"/>
            </a:spcAft>
            <a:buNone/>
          </a:pPr>
          <a:r>
            <a:rPr lang="es-EC" sz="1600" kern="1200" dirty="0"/>
            <a:t>La actualización de los inventarios viales provinciales (72.223 Km) se la realizó en un tiempo estimado de un año con cuatro consultoras para los 23 GADP.</a:t>
          </a:r>
        </a:p>
        <a:p>
          <a:pPr marL="0" lvl="0" indent="0" algn="ctr" defTabSz="711200">
            <a:lnSpc>
              <a:spcPct val="90000"/>
            </a:lnSpc>
            <a:spcBef>
              <a:spcPct val="0"/>
            </a:spcBef>
            <a:spcAft>
              <a:spcPct val="35000"/>
            </a:spcAft>
            <a:buNone/>
          </a:pPr>
          <a:r>
            <a:rPr lang="es-EC" sz="1600" kern="1200" dirty="0"/>
            <a:t>Por lo tanto se propone que para el cálculo de los primeros años los GAD provinciales remitirán la información que conste en sus inventarios.</a:t>
          </a:r>
        </a:p>
        <a:p>
          <a:pPr marL="0" lvl="0" indent="0" algn="ctr" defTabSz="711200">
            <a:lnSpc>
              <a:spcPct val="90000"/>
            </a:lnSpc>
            <a:spcBef>
              <a:spcPct val="0"/>
            </a:spcBef>
            <a:spcAft>
              <a:spcPct val="35000"/>
            </a:spcAft>
            <a:buNone/>
          </a:pPr>
          <a:endParaRPr lang="es-EC" sz="1600" kern="1200" dirty="0"/>
        </a:p>
      </dsp:txBody>
      <dsp:txXfrm rot="10800000">
        <a:off x="2781974" y="2706175"/>
        <a:ext cx="6034495" cy="2114855"/>
      </dsp:txXfrm>
    </dsp:sp>
    <dsp:sp modelId="{60B5675F-D4ED-4A27-81A6-EEEB8614D0D7}">
      <dsp:nvSpPr>
        <dsp:cNvPr id="0" name=""/>
        <dsp:cNvSpPr/>
      </dsp:nvSpPr>
      <dsp:spPr>
        <a:xfrm>
          <a:off x="1124425" y="2749022"/>
          <a:ext cx="2114855" cy="2114855"/>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90C22-3B94-43C2-907B-8489C382CDAB}">
      <dsp:nvSpPr>
        <dsp:cNvPr id="0" name=""/>
        <dsp:cNvSpPr/>
      </dsp:nvSpPr>
      <dsp:spPr>
        <a:xfrm rot="10800000">
          <a:off x="2181853" y="2866"/>
          <a:ext cx="6563209" cy="2114855"/>
        </a:xfrm>
        <a:prstGeom prst="homePlat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32593"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dirty="0"/>
            <a:t>La tercera Disposición Transitoria de la reforma propuesta establece que una vez que el ente rector de las Finanzas Públicas cuente con los ponderadores y con las variables necesarias, recalculará los valores a asignar a los gobiernos provinciales. </a:t>
          </a:r>
        </a:p>
      </dsp:txBody>
      <dsp:txXfrm rot="10800000">
        <a:off x="2710567" y="2866"/>
        <a:ext cx="6034495" cy="2114855"/>
      </dsp:txXfrm>
    </dsp:sp>
    <dsp:sp modelId="{D12FD3F9-0A8F-47F6-B6FD-C9EF1A189374}">
      <dsp:nvSpPr>
        <dsp:cNvPr id="0" name=""/>
        <dsp:cNvSpPr/>
      </dsp:nvSpPr>
      <dsp:spPr>
        <a:xfrm>
          <a:off x="1124425" y="2866"/>
          <a:ext cx="2114855" cy="2114855"/>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6B5D6F31-FE48-4402-AFEF-517480F21171}">
      <dsp:nvSpPr>
        <dsp:cNvPr id="0" name=""/>
        <dsp:cNvSpPr/>
      </dsp:nvSpPr>
      <dsp:spPr>
        <a:xfrm rot="10800000">
          <a:off x="2253260" y="2706175"/>
          <a:ext cx="6563209" cy="2114855"/>
        </a:xfrm>
        <a:prstGeom prst="homePlate">
          <a:avLst/>
        </a:prstGeom>
        <a:solidFill>
          <a:schemeClr val="accent2">
            <a:hueOff val="4681519"/>
            <a:satOff val="-5839"/>
            <a:lumOff val="137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32593"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dirty="0"/>
            <a:t>Observaciones</a:t>
          </a:r>
          <a:r>
            <a:rPr lang="es-ES" sz="1600" kern="1200" baseline="0" dirty="0"/>
            <a:t> y Propuesta:</a:t>
          </a:r>
        </a:p>
        <a:p>
          <a:pPr marL="0" lvl="0" indent="0" algn="ctr" defTabSz="711200">
            <a:lnSpc>
              <a:spcPct val="90000"/>
            </a:lnSpc>
            <a:spcBef>
              <a:spcPct val="0"/>
            </a:spcBef>
            <a:spcAft>
              <a:spcPct val="35000"/>
            </a:spcAft>
            <a:buNone/>
          </a:pPr>
          <a:r>
            <a:rPr lang="es-ES" sz="1600" kern="1200" baseline="0" dirty="0"/>
            <a:t>Se propone que una vez que el ente rector de las finanzas públicas cuente con los ponderadores y variables de la formula, emitirá el acto normativo necesario para incorporar la reforma que deberá ser aplicada dentro de la liquidación cuatrimestral más próxima en el marco de asignación de cuota del MET.</a:t>
          </a:r>
        </a:p>
        <a:p>
          <a:pPr marL="0" lvl="0" indent="0" algn="ctr" defTabSz="711200">
            <a:lnSpc>
              <a:spcPct val="90000"/>
            </a:lnSpc>
            <a:spcBef>
              <a:spcPct val="0"/>
            </a:spcBef>
            <a:spcAft>
              <a:spcPct val="35000"/>
            </a:spcAft>
            <a:buNone/>
          </a:pPr>
          <a:endParaRPr lang="es-EC" sz="1600" kern="1200" dirty="0"/>
        </a:p>
      </dsp:txBody>
      <dsp:txXfrm rot="10800000">
        <a:off x="2781974" y="2706175"/>
        <a:ext cx="6034495" cy="2114855"/>
      </dsp:txXfrm>
    </dsp:sp>
    <dsp:sp modelId="{60B5675F-D4ED-4A27-81A6-EEEB8614D0D7}">
      <dsp:nvSpPr>
        <dsp:cNvPr id="0" name=""/>
        <dsp:cNvSpPr/>
      </dsp:nvSpPr>
      <dsp:spPr>
        <a:xfrm>
          <a:off x="1124425" y="2749022"/>
          <a:ext cx="2114855" cy="2114855"/>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D6F31-FE48-4402-AFEF-517480F21171}">
      <dsp:nvSpPr>
        <dsp:cNvPr id="0" name=""/>
        <dsp:cNvSpPr/>
      </dsp:nvSpPr>
      <dsp:spPr>
        <a:xfrm rot="10800000">
          <a:off x="2551116" y="713248"/>
          <a:ext cx="6563209" cy="3306278"/>
        </a:xfrm>
        <a:prstGeom prst="homePlat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57977" tIns="76200" rIns="142240" bIns="76200" numCol="1" spcCol="1270" anchor="ctr" anchorCtr="0">
          <a:noAutofit/>
        </a:bodyPr>
        <a:lstStyle/>
        <a:p>
          <a:pPr marL="0" lvl="0" indent="0" algn="just" defTabSz="889000">
            <a:lnSpc>
              <a:spcPct val="90000"/>
            </a:lnSpc>
            <a:spcBef>
              <a:spcPct val="0"/>
            </a:spcBef>
            <a:spcAft>
              <a:spcPct val="35000"/>
            </a:spcAft>
            <a:buNone/>
          </a:pPr>
          <a:r>
            <a:rPr lang="es-ES" sz="2000" kern="1200" baseline="0" dirty="0"/>
            <a:t>Por último se propone una disposición transitoria adicional en la que se indique que el ente rector de la vialidad establecerá los mecanismos de cálculo de los kilómetros planificados y proyectados, además de la presentación de los puntos críticos y mejoras viales.</a:t>
          </a:r>
        </a:p>
        <a:p>
          <a:pPr marL="0" lvl="0" indent="0" algn="ctr" defTabSz="889000">
            <a:lnSpc>
              <a:spcPct val="90000"/>
            </a:lnSpc>
            <a:spcBef>
              <a:spcPct val="0"/>
            </a:spcBef>
            <a:spcAft>
              <a:spcPct val="35000"/>
            </a:spcAft>
            <a:buNone/>
          </a:pPr>
          <a:endParaRPr lang="es-EC" sz="1600" kern="1200" dirty="0"/>
        </a:p>
      </dsp:txBody>
      <dsp:txXfrm rot="10800000">
        <a:off x="3377685" y="713248"/>
        <a:ext cx="5736640" cy="3306278"/>
      </dsp:txXfrm>
    </dsp:sp>
    <dsp:sp modelId="{60B5675F-D4ED-4A27-81A6-EEEB8614D0D7}">
      <dsp:nvSpPr>
        <dsp:cNvPr id="0" name=""/>
        <dsp:cNvSpPr/>
      </dsp:nvSpPr>
      <dsp:spPr>
        <a:xfrm>
          <a:off x="826569" y="780233"/>
          <a:ext cx="3306278" cy="3306278"/>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2"/>
            <a:ext cx="3038604" cy="465340"/>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970159" y="2"/>
            <a:ext cx="3038604" cy="465340"/>
          </a:xfrm>
          <a:prstGeom prst="rect">
            <a:avLst/>
          </a:prstGeom>
        </p:spPr>
        <p:txBody>
          <a:bodyPr vert="horz" lIns="91440" tIns="45720" rIns="91440" bIns="45720" rtlCol="0"/>
          <a:lstStyle>
            <a:lvl1pPr algn="r">
              <a:defRPr sz="1200"/>
            </a:lvl1pPr>
          </a:lstStyle>
          <a:p>
            <a:fld id="{767DA39C-89A8-4105-916F-A258935D15EC}" type="datetimeFigureOut">
              <a:rPr lang="es-EC" smtClean="0"/>
              <a:t>7/3/2022</a:t>
            </a:fld>
            <a:endParaRPr lang="es-EC"/>
          </a:p>
        </p:txBody>
      </p:sp>
      <p:sp>
        <p:nvSpPr>
          <p:cNvPr id="4" name="Marcador de imagen de diapositiva 3"/>
          <p:cNvSpPr>
            <a:spLocks noGrp="1" noRot="1" noChangeAspect="1"/>
          </p:cNvSpPr>
          <p:nvPr>
            <p:ph type="sldImg" idx="2"/>
          </p:nvPr>
        </p:nvSpPr>
        <p:spPr>
          <a:xfrm>
            <a:off x="717550" y="1163638"/>
            <a:ext cx="5575300" cy="31369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700716" y="4473514"/>
            <a:ext cx="5608975" cy="3660281"/>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831063"/>
            <a:ext cx="3038604" cy="465340"/>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970159" y="8831063"/>
            <a:ext cx="3038604" cy="465340"/>
          </a:xfrm>
          <a:prstGeom prst="rect">
            <a:avLst/>
          </a:prstGeom>
        </p:spPr>
        <p:txBody>
          <a:bodyPr vert="horz" lIns="91440" tIns="45720" rIns="91440" bIns="45720" rtlCol="0" anchor="b"/>
          <a:lstStyle>
            <a:lvl1pPr algn="r">
              <a:defRPr sz="1200"/>
            </a:lvl1pPr>
          </a:lstStyle>
          <a:p>
            <a:fld id="{8BFA0138-A757-4A68-B4EC-5BF5CD7FCCA1}" type="slidenum">
              <a:rPr lang="es-EC" smtClean="0"/>
              <a:t>‹Nº›</a:t>
            </a:fld>
            <a:endParaRPr lang="es-EC"/>
          </a:p>
        </p:txBody>
      </p:sp>
    </p:spTree>
    <p:extLst>
      <p:ext uri="{BB962C8B-B14F-4D97-AF65-F5344CB8AC3E}">
        <p14:creationId xmlns:p14="http://schemas.microsoft.com/office/powerpoint/2010/main" val="1821068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kern="1200" dirty="0">
                <a:solidFill>
                  <a:schemeClr val="tx1"/>
                </a:solidFill>
                <a:effectLst/>
                <a:latin typeface="+mn-lt"/>
                <a:ea typeface="+mn-ea"/>
                <a:cs typeface="+mn-cs"/>
              </a:rPr>
              <a:t>Dimensión de la superficie territorial de la provincia; la cantidad de kilómetros de vías rurales requeridas en la provincia; no incluye la dimensión y potencial de las áreas productivas; las distancias entre polos de desarrollo, la población flotante, las áreas vulnerables y de protección; los recursos potenciales del territorio como la cantidad de agua producida, el potencial minero, la cantidad de flora y fauna, la tributación de las empresas y personas</a:t>
            </a:r>
            <a:endParaRPr lang="es-EC" dirty="0"/>
          </a:p>
          <a:p>
            <a:endParaRPr lang="es-ES_tradnl" dirty="0"/>
          </a:p>
        </p:txBody>
      </p:sp>
      <p:sp>
        <p:nvSpPr>
          <p:cNvPr id="4" name="Marcador de número de diapositiva 3"/>
          <p:cNvSpPr>
            <a:spLocks noGrp="1"/>
          </p:cNvSpPr>
          <p:nvPr>
            <p:ph type="sldNum" sz="quarter" idx="10"/>
          </p:nvPr>
        </p:nvSpPr>
        <p:spPr/>
        <p:txBody>
          <a:bodyPr/>
          <a:lstStyle/>
          <a:p>
            <a:fld id="{ACD8DD13-6EC2-D749-B990-D420469EB7BF}" type="slidenum">
              <a:rPr lang="es-ES_tradnl" smtClean="0"/>
              <a:t>10</a:t>
            </a:fld>
            <a:endParaRPr lang="es-ES_tradnl"/>
          </a:p>
        </p:txBody>
      </p:sp>
    </p:spTree>
    <p:extLst>
      <p:ext uri="{BB962C8B-B14F-4D97-AF65-F5344CB8AC3E}">
        <p14:creationId xmlns:p14="http://schemas.microsoft.com/office/powerpoint/2010/main" val="1147554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103d49065c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103d49065c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fc5598b74a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fc5598b74a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fc5598b74a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fc5598b74a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fc5598b74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fc5598b74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10617067d25_1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 name="Google Shape;240;g10617067d25_1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fc5598b74a_0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fc5598b74a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102254b517c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102254b517c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fa940afee0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fa940afee0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10617067d25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10617067d25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fc5598b74a_0_2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 name="Google Shape;270;gfc5598b74a_0_2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s-ES"/>
              <a:t>Haga clic para modificar el estilo de título del patrón</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6280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609600" y="1112838"/>
            <a:ext cx="10972800" cy="1143000"/>
          </a:xfrm>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609600" y="2374900"/>
            <a:ext cx="10972800" cy="375126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2279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70000"/>
            <a:ext cx="2743200" cy="485617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600" y="1270000"/>
            <a:ext cx="8026400" cy="485617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964388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8"/>
        <p:cNvGrpSpPr/>
        <p:nvPr/>
      </p:nvGrpSpPr>
      <p:grpSpPr>
        <a:xfrm>
          <a:off x="0" y="0"/>
          <a:ext cx="0" cy="0"/>
          <a:chOff x="0" y="0"/>
          <a:chExt cx="0" cy="0"/>
        </a:xfrm>
      </p:grpSpPr>
      <p:sp>
        <p:nvSpPr>
          <p:cNvPr id="19" name="Google Shape;19;p4"/>
          <p:cNvSpPr/>
          <p:nvPr/>
        </p:nvSpPr>
        <p:spPr>
          <a:xfrm>
            <a:off x="0" y="6727600"/>
            <a:ext cx="12192000" cy="1304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0" name="Google Shape;20;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1" name="Google Shape;21;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22" name="Google Shape;22;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EC" smtClean="0"/>
              <a:pPr/>
              <a:t>‹Nº›</a:t>
            </a:fld>
            <a:endParaRPr lang="es-EC"/>
          </a:p>
        </p:txBody>
      </p:sp>
    </p:spTree>
    <p:extLst>
      <p:ext uri="{BB962C8B-B14F-4D97-AF65-F5344CB8AC3E}">
        <p14:creationId xmlns:p14="http://schemas.microsoft.com/office/powerpoint/2010/main" val="395031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49338"/>
            <a:ext cx="10972800" cy="11430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609600" y="2336800"/>
            <a:ext cx="10972800" cy="378936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3923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98803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609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6197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095542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1042979"/>
            <a:ext cx="10972800" cy="1143000"/>
          </a:xfrm>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609600" y="241617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600" y="3047999"/>
            <a:ext cx="5386917" cy="307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93372" y="2408237"/>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93372" y="3047999"/>
            <a:ext cx="5389033" cy="307816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endParaRPr lang="es-EC" dirty="0"/>
          </a:p>
        </p:txBody>
      </p:sp>
      <p:sp>
        <p:nvSpPr>
          <p:cNvPr id="8" name="Footer Placeholder 7"/>
          <p:cNvSpPr>
            <a:spLocks noGrp="1"/>
          </p:cNvSpPr>
          <p:nvPr>
            <p:ph type="ftr" sz="quarter" idx="11"/>
          </p:nvPr>
        </p:nvSpPr>
        <p:spPr/>
        <p:txBody>
          <a:bodyPr/>
          <a:lstStyle/>
          <a:p>
            <a:endParaRPr lang="es-EC" dirty="0"/>
          </a:p>
        </p:txBody>
      </p:sp>
      <p:sp>
        <p:nvSpPr>
          <p:cNvPr id="9" name="Slide Number Placeholder 8"/>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8488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endParaRPr lang="es-EC" dirty="0"/>
          </a:p>
        </p:txBody>
      </p:sp>
      <p:sp>
        <p:nvSpPr>
          <p:cNvPr id="4" name="Footer Placeholder 3"/>
          <p:cNvSpPr>
            <a:spLocks noGrp="1"/>
          </p:cNvSpPr>
          <p:nvPr>
            <p:ph type="ftr" sz="quarter" idx="11"/>
          </p:nvPr>
        </p:nvSpPr>
        <p:spPr/>
        <p:txBody>
          <a:bodyPr/>
          <a:lstStyle/>
          <a:p>
            <a:endParaRPr lang="es-EC" dirty="0"/>
          </a:p>
        </p:txBody>
      </p:sp>
      <p:sp>
        <p:nvSpPr>
          <p:cNvPr id="5" name="Slide Number Placeholder 4"/>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5042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s-EC" dirty="0"/>
          </a:p>
        </p:txBody>
      </p:sp>
      <p:sp>
        <p:nvSpPr>
          <p:cNvPr id="3" name="Footer Placeholder 2"/>
          <p:cNvSpPr>
            <a:spLocks noGrp="1"/>
          </p:cNvSpPr>
          <p:nvPr>
            <p:ph type="ftr" sz="quarter" idx="11"/>
          </p:nvPr>
        </p:nvSpPr>
        <p:spPr/>
        <p:txBody>
          <a:bodyPr/>
          <a:lstStyle/>
          <a:p>
            <a:endParaRPr lang="es-EC" dirty="0"/>
          </a:p>
        </p:txBody>
      </p:sp>
      <p:sp>
        <p:nvSpPr>
          <p:cNvPr id="4" name="Slide Number Placeholder 3"/>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283716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203325"/>
            <a:ext cx="4011084" cy="1162050"/>
          </a:xfrm>
        </p:spPr>
        <p:txBody>
          <a:bodyPr anchor="b"/>
          <a:lstStyle>
            <a:lvl1pPr algn="l">
              <a:defRPr sz="2000" b="1"/>
            </a:lvl1pPr>
          </a:lstStyle>
          <a:p>
            <a:r>
              <a:rPr lang="es-ES"/>
              <a:t>Haga clic para modificar el estilo de título del patrón</a:t>
            </a:r>
            <a:endParaRPr lang="en-US"/>
          </a:p>
        </p:txBody>
      </p:sp>
      <p:sp>
        <p:nvSpPr>
          <p:cNvPr id="3" name="Content Placeholder 2"/>
          <p:cNvSpPr>
            <a:spLocks noGrp="1"/>
          </p:cNvSpPr>
          <p:nvPr>
            <p:ph idx="1"/>
          </p:nvPr>
        </p:nvSpPr>
        <p:spPr>
          <a:xfrm>
            <a:off x="4766733" y="1203325"/>
            <a:ext cx="6815667" cy="49228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609600" y="2365376"/>
            <a:ext cx="4011084" cy="39909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16911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n-US"/>
          </a:p>
        </p:txBody>
      </p:sp>
      <p:sp>
        <p:nvSpPr>
          <p:cNvPr id="3" name="Picture Placeholder 2"/>
          <p:cNvSpPr>
            <a:spLocks noGrp="1"/>
          </p:cNvSpPr>
          <p:nvPr>
            <p:ph type="pic" idx="1"/>
          </p:nvPr>
        </p:nvSpPr>
        <p:spPr>
          <a:xfrm>
            <a:off x="2389717" y="1130299"/>
            <a:ext cx="7315200" cy="3597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98051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C" dirty="0"/>
          </a:p>
        </p:txBody>
      </p:sp>
      <p:sp>
        <p:nvSpPr>
          <p:cNvPr id="5" name="Footer Placeholder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dirty="0"/>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63F06-3C93-49E2-8547-149B7A371BF0}" type="slidenum">
              <a:rPr lang="es-EC" smtClean="0"/>
              <a:pPr/>
              <a:t>‹Nº›</a:t>
            </a:fld>
            <a:endParaRPr lang="es-EC" dirty="0"/>
          </a:p>
        </p:txBody>
      </p:sp>
      <p:pic>
        <p:nvPicPr>
          <p:cNvPr id="7" name="Picture 6" descr="plantilla.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904556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5.png"/><Relationship Id="rId5" Type="http://schemas.openxmlformats.org/officeDocument/2006/relationships/image" Target="../media/image34.png"/><Relationship Id="rId10" Type="http://schemas.openxmlformats.org/officeDocument/2006/relationships/chart" Target="../charts/chart1.xml"/><Relationship Id="rId4" Type="http://schemas.openxmlformats.org/officeDocument/2006/relationships/image" Target="../media/image33.png"/><Relationship Id="rId9" Type="http://schemas.openxmlformats.org/officeDocument/2006/relationships/image" Target="../media/image38.png"/></Relationships>
</file>

<file path=ppt/slides/_rels/slide11.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4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sv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diagramLayout" Target="../diagrams/layout2.xml"/><Relationship Id="rId7" Type="http://schemas.openxmlformats.org/officeDocument/2006/relationships/image" Target="../media/image16.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DEDB608-7CFE-4AC7-A5D7-EE74E78E9348}"/>
              </a:ext>
            </a:extLst>
          </p:cNvPr>
          <p:cNvSpPr txBox="1"/>
          <p:nvPr/>
        </p:nvSpPr>
        <p:spPr>
          <a:xfrm>
            <a:off x="1620336" y="1720840"/>
            <a:ext cx="8951327" cy="3416320"/>
          </a:xfrm>
          <a:prstGeom prst="rect">
            <a:avLst/>
          </a:prstGeom>
          <a:noFill/>
        </p:spPr>
        <p:txBody>
          <a:bodyPr wrap="square" rtlCol="0">
            <a:spAutoFit/>
          </a:bodyPr>
          <a:lstStyle/>
          <a:p>
            <a:pPr algn="ctr"/>
            <a:r>
              <a:rPr lang="es-ES" sz="3600" dirty="0">
                <a:solidFill>
                  <a:srgbClr val="002060"/>
                </a:solidFill>
              </a:rPr>
              <a:t>PROPUESTA PARA LA REGULACIÓN DE LA DISTRIBUCIÓN DE RECURSOS A LOS GOBIERNOS PROVINCIALES, DE ACUERDO AL ARTÍCULO 272 NUMERAL 4 DE LA CONSTITUCIÓN DE LA REPÚBLICA</a:t>
            </a:r>
          </a:p>
          <a:p>
            <a:pPr algn="ctr"/>
            <a:r>
              <a:rPr lang="es-ES" sz="3600" dirty="0">
                <a:solidFill>
                  <a:srgbClr val="002060"/>
                </a:solidFill>
              </a:rPr>
              <a:t>(IMPLEMENTACIÓN DEL CRITERIO VIAL)</a:t>
            </a:r>
            <a:endParaRPr lang="es-EC" sz="3600" dirty="0">
              <a:solidFill>
                <a:srgbClr val="002060"/>
              </a:solidFill>
            </a:endParaRPr>
          </a:p>
        </p:txBody>
      </p:sp>
    </p:spTree>
    <p:extLst>
      <p:ext uri="{BB962C8B-B14F-4D97-AF65-F5344CB8AC3E}">
        <p14:creationId xmlns:p14="http://schemas.microsoft.com/office/powerpoint/2010/main" val="2559763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7BC45FBA-352E-47BF-81AD-6BD5EDDEDB47}" type="slidenum">
              <a:rPr lang="es-MX" smtClean="0"/>
              <a:pPr/>
              <a:t>10</a:t>
            </a:fld>
            <a:endParaRPr lang="es-MX" dirty="0"/>
          </a:p>
        </p:txBody>
      </p:sp>
      <p:sp>
        <p:nvSpPr>
          <p:cNvPr id="8" name="7 Rectángulo"/>
          <p:cNvSpPr/>
          <p:nvPr/>
        </p:nvSpPr>
        <p:spPr>
          <a:xfrm>
            <a:off x="8648455" y="1174461"/>
            <a:ext cx="1037375" cy="307777"/>
          </a:xfrm>
          <a:prstGeom prst="rect">
            <a:avLst/>
          </a:prstGeom>
        </p:spPr>
        <p:txBody>
          <a:bodyPr wrap="square">
            <a:spAutoFit/>
          </a:bodyPr>
          <a:lstStyle/>
          <a:p>
            <a:r>
              <a:rPr lang="es-ES" sz="1400" dirty="0"/>
              <a:t>Población</a:t>
            </a:r>
            <a:endParaRPr lang="es-EC" sz="1400" dirty="0"/>
          </a:p>
        </p:txBody>
      </p:sp>
      <p:sp>
        <p:nvSpPr>
          <p:cNvPr id="10" name="9 Rectángulo"/>
          <p:cNvSpPr/>
          <p:nvPr/>
        </p:nvSpPr>
        <p:spPr>
          <a:xfrm>
            <a:off x="8648455" y="1887480"/>
            <a:ext cx="1662799" cy="523220"/>
          </a:xfrm>
          <a:prstGeom prst="rect">
            <a:avLst/>
          </a:prstGeom>
        </p:spPr>
        <p:txBody>
          <a:bodyPr wrap="square">
            <a:spAutoFit/>
          </a:bodyPr>
          <a:lstStyle/>
          <a:p>
            <a:r>
              <a:rPr lang="es-ES" sz="1400" dirty="0"/>
              <a:t>Densidad Poblacional</a:t>
            </a:r>
            <a:endParaRPr lang="es-EC" sz="1400" dirty="0"/>
          </a:p>
        </p:txBody>
      </p:sp>
      <p:sp>
        <p:nvSpPr>
          <p:cNvPr id="12" name="11 Rectángulo"/>
          <p:cNvSpPr/>
          <p:nvPr/>
        </p:nvSpPr>
        <p:spPr>
          <a:xfrm>
            <a:off x="8666555" y="2705877"/>
            <a:ext cx="2369228" cy="307777"/>
          </a:xfrm>
          <a:prstGeom prst="rect">
            <a:avLst/>
          </a:prstGeom>
        </p:spPr>
        <p:txBody>
          <a:bodyPr wrap="square">
            <a:spAutoFit/>
          </a:bodyPr>
          <a:lstStyle/>
          <a:p>
            <a:r>
              <a:rPr lang="es-ES" sz="1400" dirty="0"/>
              <a:t>NBI</a:t>
            </a:r>
            <a:endParaRPr lang="es-EC" sz="1400" dirty="0"/>
          </a:p>
        </p:txBody>
      </p:sp>
      <p:sp>
        <p:nvSpPr>
          <p:cNvPr id="14" name="13 Rectángulo"/>
          <p:cNvSpPr/>
          <p:nvPr/>
        </p:nvSpPr>
        <p:spPr>
          <a:xfrm>
            <a:off x="8648454" y="3218074"/>
            <a:ext cx="1741616" cy="738664"/>
          </a:xfrm>
          <a:prstGeom prst="rect">
            <a:avLst/>
          </a:prstGeom>
        </p:spPr>
        <p:txBody>
          <a:bodyPr wrap="square">
            <a:spAutoFit/>
          </a:bodyPr>
          <a:lstStyle/>
          <a:p>
            <a:r>
              <a:rPr lang="es-ES" sz="1400" dirty="0"/>
              <a:t>Logros en el mejoramiento de los Niveles de Vida</a:t>
            </a:r>
            <a:endParaRPr lang="es-EC" sz="1400" dirty="0"/>
          </a:p>
        </p:txBody>
      </p:sp>
      <p:sp>
        <p:nvSpPr>
          <p:cNvPr id="16" name="15 Rectángulo"/>
          <p:cNvSpPr/>
          <p:nvPr/>
        </p:nvSpPr>
        <p:spPr>
          <a:xfrm>
            <a:off x="8666555" y="4078156"/>
            <a:ext cx="2057698" cy="523220"/>
          </a:xfrm>
          <a:prstGeom prst="rect">
            <a:avLst/>
          </a:prstGeom>
        </p:spPr>
        <p:txBody>
          <a:bodyPr wrap="square">
            <a:spAutoFit/>
          </a:bodyPr>
          <a:lstStyle/>
          <a:p>
            <a:r>
              <a:rPr lang="es-ES" sz="1400" dirty="0"/>
              <a:t>Esfuerzo Fiscal (Capacidad Fiscal)</a:t>
            </a:r>
            <a:endParaRPr lang="es-EC" sz="1400" dirty="0"/>
          </a:p>
        </p:txBody>
      </p:sp>
      <p:sp>
        <p:nvSpPr>
          <p:cNvPr id="18" name="17 Rectángulo"/>
          <p:cNvSpPr/>
          <p:nvPr/>
        </p:nvSpPr>
        <p:spPr>
          <a:xfrm>
            <a:off x="8648455" y="4848488"/>
            <a:ext cx="1530493" cy="523220"/>
          </a:xfrm>
          <a:prstGeom prst="rect">
            <a:avLst/>
          </a:prstGeom>
        </p:spPr>
        <p:txBody>
          <a:bodyPr wrap="square">
            <a:spAutoFit/>
          </a:bodyPr>
          <a:lstStyle/>
          <a:p>
            <a:r>
              <a:rPr lang="es-ES" sz="1400" dirty="0"/>
              <a:t>Esfuerzo Administrativo</a:t>
            </a:r>
            <a:endParaRPr lang="es-EC" sz="1400" dirty="0"/>
          </a:p>
        </p:txBody>
      </p:sp>
      <p:pic>
        <p:nvPicPr>
          <p:cNvPr id="19" name="Picture 3" descr="C:\Users\aceli\Desktop\png\png\archives.png"/>
          <p:cNvPicPr>
            <a:picLocks noChangeAspect="1" noChangeArrowheads="1"/>
          </p:cNvPicPr>
          <p:nvPr/>
        </p:nvPicPr>
        <p:blipFill>
          <a:blip r:embed="rId3"/>
          <a:srcRect/>
          <a:stretch>
            <a:fillRect/>
          </a:stretch>
        </p:blipFill>
        <p:spPr bwMode="auto">
          <a:xfrm>
            <a:off x="8014463" y="5628711"/>
            <a:ext cx="613429" cy="613429"/>
          </a:xfrm>
          <a:prstGeom prst="rect">
            <a:avLst/>
          </a:prstGeom>
          <a:noFill/>
        </p:spPr>
      </p:pic>
      <p:sp>
        <p:nvSpPr>
          <p:cNvPr id="20" name="19 Rectángulo"/>
          <p:cNvSpPr/>
          <p:nvPr/>
        </p:nvSpPr>
        <p:spPr>
          <a:xfrm>
            <a:off x="8648455" y="5628710"/>
            <a:ext cx="1507669" cy="523220"/>
          </a:xfrm>
          <a:prstGeom prst="rect">
            <a:avLst/>
          </a:prstGeom>
        </p:spPr>
        <p:txBody>
          <a:bodyPr wrap="square">
            <a:spAutoFit/>
          </a:bodyPr>
          <a:lstStyle/>
          <a:p>
            <a:r>
              <a:rPr lang="es-ES" sz="1400" dirty="0"/>
              <a:t>Cumplimiento de Metas</a:t>
            </a:r>
            <a:endParaRPr lang="es-EC" sz="1400" dirty="0"/>
          </a:p>
        </p:txBody>
      </p:sp>
      <p:pic>
        <p:nvPicPr>
          <p:cNvPr id="21" name="Picture 2" descr="C:\Users\aceli\Desktop\png\equipo.png"/>
          <p:cNvPicPr>
            <a:picLocks noChangeAspect="1" noChangeArrowheads="1"/>
          </p:cNvPicPr>
          <p:nvPr/>
        </p:nvPicPr>
        <p:blipFill>
          <a:blip r:embed="rId4"/>
          <a:srcRect/>
          <a:stretch>
            <a:fillRect/>
          </a:stretch>
        </p:blipFill>
        <p:spPr bwMode="auto">
          <a:xfrm>
            <a:off x="8014463" y="1094640"/>
            <a:ext cx="613429" cy="613429"/>
          </a:xfrm>
          <a:prstGeom prst="rect">
            <a:avLst/>
          </a:prstGeom>
          <a:noFill/>
        </p:spPr>
      </p:pic>
      <p:pic>
        <p:nvPicPr>
          <p:cNvPr id="22" name="Picture 2" descr="C:\Users\aceli\Desktop\png\png\art.png"/>
          <p:cNvPicPr>
            <a:picLocks noChangeAspect="1" noChangeArrowheads="1"/>
          </p:cNvPicPr>
          <p:nvPr/>
        </p:nvPicPr>
        <p:blipFill>
          <a:blip r:embed="rId5"/>
          <a:srcRect/>
          <a:stretch>
            <a:fillRect/>
          </a:stretch>
        </p:blipFill>
        <p:spPr bwMode="auto">
          <a:xfrm>
            <a:off x="8014463" y="1797272"/>
            <a:ext cx="613429" cy="613429"/>
          </a:xfrm>
          <a:prstGeom prst="rect">
            <a:avLst/>
          </a:prstGeom>
          <a:noFill/>
        </p:spPr>
      </p:pic>
      <p:pic>
        <p:nvPicPr>
          <p:cNvPr id="23" name="Picture 2" descr="C:\Users\aceli\Desktop\png\png\water-drop.png"/>
          <p:cNvPicPr>
            <a:picLocks noChangeAspect="1" noChangeArrowheads="1"/>
          </p:cNvPicPr>
          <p:nvPr/>
        </p:nvPicPr>
        <p:blipFill>
          <a:blip r:embed="rId6"/>
          <a:srcRect/>
          <a:stretch>
            <a:fillRect/>
          </a:stretch>
        </p:blipFill>
        <p:spPr bwMode="auto">
          <a:xfrm>
            <a:off x="8007467" y="2522183"/>
            <a:ext cx="627421" cy="627421"/>
          </a:xfrm>
          <a:prstGeom prst="rect">
            <a:avLst/>
          </a:prstGeom>
          <a:noFill/>
        </p:spPr>
      </p:pic>
      <p:pic>
        <p:nvPicPr>
          <p:cNvPr id="24" name="Picture 2" descr="C:\Users\aceli\Desktop\png\abecedario.png"/>
          <p:cNvPicPr>
            <a:picLocks noChangeAspect="1" noChangeArrowheads="1"/>
          </p:cNvPicPr>
          <p:nvPr/>
        </p:nvPicPr>
        <p:blipFill>
          <a:blip r:embed="rId7"/>
          <a:srcRect/>
          <a:stretch>
            <a:fillRect/>
          </a:stretch>
        </p:blipFill>
        <p:spPr bwMode="auto">
          <a:xfrm>
            <a:off x="8005563" y="3275306"/>
            <a:ext cx="631229" cy="631229"/>
          </a:xfrm>
          <a:prstGeom prst="rect">
            <a:avLst/>
          </a:prstGeom>
          <a:noFill/>
        </p:spPr>
      </p:pic>
      <p:pic>
        <p:nvPicPr>
          <p:cNvPr id="25" name="Picture 2" descr="C:\Users\aceli\Desktop\png\png\money-bag.png"/>
          <p:cNvPicPr>
            <a:picLocks noChangeAspect="1" noChangeArrowheads="1"/>
          </p:cNvPicPr>
          <p:nvPr/>
        </p:nvPicPr>
        <p:blipFill>
          <a:blip r:embed="rId8"/>
          <a:srcRect/>
          <a:stretch>
            <a:fillRect/>
          </a:stretch>
        </p:blipFill>
        <p:spPr bwMode="auto">
          <a:xfrm>
            <a:off x="8005563" y="4052802"/>
            <a:ext cx="631229" cy="631229"/>
          </a:xfrm>
          <a:prstGeom prst="rect">
            <a:avLst/>
          </a:prstGeom>
          <a:noFill/>
        </p:spPr>
      </p:pic>
      <p:pic>
        <p:nvPicPr>
          <p:cNvPr id="26" name="Picture 2" descr="C:\Users\aceli\Desktop\png\png\analytics-1.png"/>
          <p:cNvPicPr>
            <a:picLocks noChangeAspect="1" noChangeArrowheads="1"/>
          </p:cNvPicPr>
          <p:nvPr/>
        </p:nvPicPr>
        <p:blipFill>
          <a:blip r:embed="rId9"/>
          <a:srcRect/>
          <a:stretch>
            <a:fillRect/>
          </a:stretch>
        </p:blipFill>
        <p:spPr bwMode="auto">
          <a:xfrm>
            <a:off x="8014463" y="4848489"/>
            <a:ext cx="613429" cy="613429"/>
          </a:xfrm>
          <a:prstGeom prst="rect">
            <a:avLst/>
          </a:prstGeom>
          <a:noFill/>
        </p:spPr>
      </p:pic>
      <p:sp>
        <p:nvSpPr>
          <p:cNvPr id="40" name="39 Rectángulo"/>
          <p:cNvSpPr/>
          <p:nvPr/>
        </p:nvSpPr>
        <p:spPr>
          <a:xfrm>
            <a:off x="1539371" y="1173565"/>
            <a:ext cx="1791102" cy="702632"/>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s-EC" b="1" dirty="0">
                <a:solidFill>
                  <a:schemeClr val="tx1"/>
                </a:solidFill>
              </a:rPr>
              <a:t>21% Ingresos Permanentes</a:t>
            </a:r>
          </a:p>
        </p:txBody>
      </p:sp>
      <p:sp>
        <p:nvSpPr>
          <p:cNvPr id="41" name="40 Rectángulo"/>
          <p:cNvSpPr/>
          <p:nvPr/>
        </p:nvSpPr>
        <p:spPr>
          <a:xfrm>
            <a:off x="3646755" y="1184071"/>
            <a:ext cx="1791102" cy="70263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s-EC" b="1" dirty="0">
                <a:solidFill>
                  <a:schemeClr val="tx1"/>
                </a:solidFill>
              </a:rPr>
              <a:t>10% Ingresos no Permanentes</a:t>
            </a:r>
          </a:p>
        </p:txBody>
      </p:sp>
      <p:cxnSp>
        <p:nvCxnSpPr>
          <p:cNvPr id="43" name="42 Conector angular"/>
          <p:cNvCxnSpPr>
            <a:stCxn id="40" idx="2"/>
            <a:endCxn id="41" idx="2"/>
          </p:cNvCxnSpPr>
          <p:nvPr/>
        </p:nvCxnSpPr>
        <p:spPr>
          <a:xfrm rot="16200000" flipH="1">
            <a:off x="3483361" y="827758"/>
            <a:ext cx="10506" cy="2107384"/>
          </a:xfrm>
          <a:prstGeom prst="bentConnector3">
            <a:avLst>
              <a:gd name="adj1" fmla="val 2275899"/>
            </a:avLst>
          </a:prstGeom>
          <a:ln>
            <a:solidFill>
              <a:srgbClr val="FF0000"/>
            </a:solidFill>
          </a:ln>
        </p:spPr>
        <p:style>
          <a:lnRef idx="1">
            <a:schemeClr val="accent4"/>
          </a:lnRef>
          <a:fillRef idx="0">
            <a:schemeClr val="accent4"/>
          </a:fillRef>
          <a:effectRef idx="0">
            <a:schemeClr val="accent4"/>
          </a:effectRef>
          <a:fontRef idx="minor">
            <a:schemeClr val="tx1"/>
          </a:fontRef>
        </p:style>
      </p:cxnSp>
      <p:cxnSp>
        <p:nvCxnSpPr>
          <p:cNvPr id="48" name="47 Conector recto de flecha"/>
          <p:cNvCxnSpPr/>
          <p:nvPr/>
        </p:nvCxnSpPr>
        <p:spPr>
          <a:xfrm>
            <a:off x="3495706" y="2128454"/>
            <a:ext cx="0" cy="24850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54" name="53 Rectángulo"/>
          <p:cNvSpPr/>
          <p:nvPr/>
        </p:nvSpPr>
        <p:spPr>
          <a:xfrm>
            <a:off x="795908" y="4524383"/>
            <a:ext cx="1861289" cy="847326"/>
          </a:xfrm>
          <a:prstGeom prst="rect">
            <a:avLst/>
          </a:prstGeom>
          <a:solidFill>
            <a:schemeClr val="accent4">
              <a:lumMod val="60000"/>
              <a:lumOff val="40000"/>
            </a:schemeClr>
          </a:solidFill>
          <a:ln w="5080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755650">
              <a:lnSpc>
                <a:spcPct val="90000"/>
              </a:lnSpc>
              <a:spcBef>
                <a:spcPct val="0"/>
              </a:spcBef>
              <a:spcAft>
                <a:spcPct val="35000"/>
              </a:spcAft>
            </a:pPr>
            <a:r>
              <a:rPr lang="es-EC" sz="1600" b="1" dirty="0">
                <a:solidFill>
                  <a:schemeClr val="tx1"/>
                </a:solidFill>
              </a:rPr>
              <a:t>Monto A: Sumatoria de leyes 2010</a:t>
            </a:r>
          </a:p>
        </p:txBody>
      </p:sp>
      <p:sp>
        <p:nvSpPr>
          <p:cNvPr id="55" name="54 Rectángulo"/>
          <p:cNvSpPr/>
          <p:nvPr/>
        </p:nvSpPr>
        <p:spPr>
          <a:xfrm>
            <a:off x="4166180" y="4562104"/>
            <a:ext cx="2892831" cy="1111825"/>
          </a:xfrm>
          <a:prstGeom prst="rect">
            <a:avLst/>
          </a:prstGeom>
          <a:solidFill>
            <a:schemeClr val="accent6">
              <a:lumMod val="60000"/>
              <a:lumOff val="40000"/>
            </a:schemeClr>
          </a:solidFill>
          <a:ln w="5080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s-EC" sz="1600" b="1" dirty="0">
                <a:solidFill>
                  <a:schemeClr val="tx1"/>
                </a:solidFill>
              </a:rPr>
              <a:t>Monto B: Excedente entre el 21% de ingresos permanentes y 10% de ingresos no permanentes (menos Monto A)</a:t>
            </a:r>
          </a:p>
        </p:txBody>
      </p:sp>
      <p:cxnSp>
        <p:nvCxnSpPr>
          <p:cNvPr id="57" name="56 Conector angular"/>
          <p:cNvCxnSpPr>
            <a:cxnSpLocks/>
          </p:cNvCxnSpPr>
          <p:nvPr/>
        </p:nvCxnSpPr>
        <p:spPr>
          <a:xfrm rot="10800000" flipV="1">
            <a:off x="1773177" y="4052802"/>
            <a:ext cx="930644" cy="527534"/>
          </a:xfrm>
          <a:prstGeom prst="bentConnector2">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59" name="58 Conector angular"/>
          <p:cNvCxnSpPr>
            <a:cxnSpLocks/>
          </p:cNvCxnSpPr>
          <p:nvPr/>
        </p:nvCxnSpPr>
        <p:spPr>
          <a:xfrm>
            <a:off x="4923759" y="3785808"/>
            <a:ext cx="874969" cy="777097"/>
          </a:xfrm>
          <a:prstGeom prst="bentConnector2">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66" name="65 Conector recto de flecha"/>
          <p:cNvCxnSpPr/>
          <p:nvPr/>
        </p:nvCxnSpPr>
        <p:spPr>
          <a:xfrm>
            <a:off x="7993898" y="2045774"/>
            <a:ext cx="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9" name="68 Abrir llave"/>
          <p:cNvSpPr/>
          <p:nvPr/>
        </p:nvSpPr>
        <p:spPr>
          <a:xfrm>
            <a:off x="7070673" y="766773"/>
            <a:ext cx="552122" cy="5389250"/>
          </a:xfrm>
          <a:prstGeom prst="leftBrace">
            <a:avLst>
              <a:gd name="adj1" fmla="val 8333"/>
              <a:gd name="adj2" fmla="val 83145"/>
            </a:avLst>
          </a:prstGeom>
          <a:ln w="5080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C" b="1">
              <a:ln w="22225">
                <a:solidFill>
                  <a:schemeClr val="accent2"/>
                </a:solidFill>
                <a:prstDash val="solid"/>
              </a:ln>
              <a:solidFill>
                <a:schemeClr val="accent2">
                  <a:lumMod val="40000"/>
                  <a:lumOff val="60000"/>
                </a:schemeClr>
              </a:solidFill>
            </a:endParaRPr>
          </a:p>
        </p:txBody>
      </p:sp>
      <p:graphicFrame>
        <p:nvGraphicFramePr>
          <p:cNvPr id="42" name="5 Gráfico"/>
          <p:cNvGraphicFramePr/>
          <p:nvPr/>
        </p:nvGraphicFramePr>
        <p:xfrm>
          <a:off x="655581" y="2265696"/>
          <a:ext cx="5982346" cy="2070728"/>
        </p:xfrm>
        <a:graphic>
          <a:graphicData uri="http://schemas.openxmlformats.org/drawingml/2006/chart">
            <c:chart xmlns:c="http://schemas.openxmlformats.org/drawingml/2006/chart" xmlns:r="http://schemas.openxmlformats.org/officeDocument/2006/relationships" r:id="rId10"/>
          </a:graphicData>
        </a:graphic>
      </p:graphicFrame>
      <p:sp>
        <p:nvSpPr>
          <p:cNvPr id="33" name="29 Rectángulo"/>
          <p:cNvSpPr/>
          <p:nvPr/>
        </p:nvSpPr>
        <p:spPr>
          <a:xfrm>
            <a:off x="10521537" y="0"/>
            <a:ext cx="1665075" cy="6858000"/>
          </a:xfrm>
          <a:prstGeom prst="rect">
            <a:avLst/>
          </a:prstGeom>
          <a:solidFill>
            <a:schemeClr val="accent1">
              <a:lumMod val="20000"/>
              <a:lumOff val="80000"/>
            </a:schemeClr>
          </a:solidFill>
          <a:ln/>
        </p:spPr>
        <p:style>
          <a:lnRef idx="3">
            <a:schemeClr val="lt1"/>
          </a:lnRef>
          <a:fillRef idx="1">
            <a:schemeClr val="accent5"/>
          </a:fillRef>
          <a:effectRef idx="1">
            <a:schemeClr val="accent5"/>
          </a:effectRef>
          <a:fontRef idx="minor">
            <a:schemeClr val="lt1"/>
          </a:fontRef>
        </p:style>
        <p:txBody>
          <a:bodyPr lIns="91402" tIns="45701" rIns="91402" bIns="45701" rtlCol="0" anchor="ctr"/>
          <a:lstStyle/>
          <a:p>
            <a:pPr marL="342765" indent="-342765" algn="just">
              <a:buAutoNum type="arabicPeriod"/>
            </a:pPr>
            <a:endParaRPr lang="es-EC" b="1" dirty="0">
              <a:solidFill>
                <a:schemeClr val="tx1"/>
              </a:solidFill>
              <a:latin typeface="Arial Narrow" panose="020B0606020202030204" pitchFamily="34" charset="0"/>
            </a:endParaRPr>
          </a:p>
          <a:p>
            <a:pPr algn="ctr"/>
            <a:endParaRPr lang="es-EC" b="1" dirty="0">
              <a:ln>
                <a:solidFill>
                  <a:schemeClr val="bg1"/>
                </a:solidFill>
              </a:ln>
              <a:solidFill>
                <a:schemeClr val="tx1"/>
              </a:solidFill>
              <a:latin typeface="Arial Narrow" panose="020B0606020202030204" pitchFamily="34" charset="0"/>
            </a:endParaRPr>
          </a:p>
          <a:p>
            <a:pPr algn="ctr"/>
            <a:r>
              <a:rPr lang="es-EC" b="1" u="sng" dirty="0">
                <a:solidFill>
                  <a:schemeClr val="tx1"/>
                </a:solidFill>
                <a:latin typeface="Arial Narrow" panose="020B0606020202030204" pitchFamily="34" charset="0"/>
              </a:rPr>
              <a:t>2011 - 2013</a:t>
            </a:r>
          </a:p>
          <a:p>
            <a:pPr algn="ctr"/>
            <a:r>
              <a:rPr lang="es-EC" dirty="0">
                <a:solidFill>
                  <a:schemeClr val="tx1"/>
                </a:solidFill>
                <a:latin typeface="Arial Narrow" panose="020B0606020202030204" pitchFamily="34" charset="0"/>
              </a:rPr>
              <a:t>Disposición Transitoria Octava del Cootad - Ponderación de los criterios constitucionales</a:t>
            </a:r>
          </a:p>
          <a:p>
            <a:pPr marL="342765" indent="-342765" algn="just">
              <a:buAutoNum type="arabicPeriod"/>
            </a:pPr>
            <a:endParaRPr lang="es-EC" dirty="0">
              <a:solidFill>
                <a:schemeClr val="tx1"/>
              </a:solidFill>
              <a:latin typeface="Arial Narrow" panose="020B0606020202030204" pitchFamily="34" charset="0"/>
            </a:endParaRPr>
          </a:p>
          <a:p>
            <a:pPr algn="ctr"/>
            <a:endParaRPr lang="es-EC" b="1" u="sng" dirty="0">
              <a:solidFill>
                <a:schemeClr val="tx1"/>
              </a:solidFill>
              <a:latin typeface="Arial Narrow" panose="020B0606020202030204" pitchFamily="34" charset="0"/>
            </a:endParaRPr>
          </a:p>
          <a:p>
            <a:pPr algn="ctr"/>
            <a:r>
              <a:rPr lang="es-EC" b="1" u="sng" dirty="0">
                <a:solidFill>
                  <a:schemeClr val="tx1"/>
                </a:solidFill>
                <a:latin typeface="Arial Narrow" panose="020B0606020202030204" pitchFamily="34" charset="0"/>
              </a:rPr>
              <a:t>2014 - 2017</a:t>
            </a:r>
          </a:p>
          <a:p>
            <a:pPr algn="ctr"/>
            <a:r>
              <a:rPr lang="es-EC" dirty="0">
                <a:solidFill>
                  <a:schemeClr val="tx1"/>
                </a:solidFill>
                <a:latin typeface="Arial Narrow" panose="020B0606020202030204" pitchFamily="34" charset="0"/>
              </a:rPr>
              <a:t>Resolución No. 003-CNC-2013</a:t>
            </a:r>
          </a:p>
          <a:p>
            <a:pPr marL="342765" indent="-342765" algn="just">
              <a:buAutoNum type="arabicPeriod"/>
            </a:pPr>
            <a:endParaRPr lang="es-EC" dirty="0">
              <a:solidFill>
                <a:schemeClr val="tx1"/>
              </a:solidFill>
              <a:latin typeface="Arial Narrow" panose="020B0606020202030204" pitchFamily="34" charset="0"/>
            </a:endParaRPr>
          </a:p>
          <a:p>
            <a:pPr algn="ctr"/>
            <a:endParaRPr lang="es-EC" b="1" u="sng" dirty="0">
              <a:solidFill>
                <a:schemeClr val="tx1"/>
              </a:solidFill>
              <a:latin typeface="Arial Narrow" panose="020B0606020202030204" pitchFamily="34" charset="0"/>
            </a:endParaRPr>
          </a:p>
          <a:p>
            <a:pPr algn="ctr"/>
            <a:r>
              <a:rPr lang="es-EC" b="1" u="sng" dirty="0">
                <a:solidFill>
                  <a:schemeClr val="tx1"/>
                </a:solidFill>
                <a:latin typeface="Arial Narrow" panose="020B0606020202030204" pitchFamily="34" charset="0"/>
              </a:rPr>
              <a:t>2018 – 2021</a:t>
            </a:r>
          </a:p>
          <a:p>
            <a:pPr algn="ctr"/>
            <a:r>
              <a:rPr lang="es-EC" dirty="0">
                <a:solidFill>
                  <a:schemeClr val="tx1"/>
                </a:solidFill>
                <a:latin typeface="Arial Narrow" panose="020B0606020202030204" pitchFamily="34" charset="0"/>
              </a:rPr>
              <a:t>Resolución No. 002-CNC-2017</a:t>
            </a:r>
          </a:p>
          <a:p>
            <a:pPr algn="ctr"/>
            <a:endParaRPr lang="es-EC" b="1" u="sng" dirty="0">
              <a:ln>
                <a:solidFill>
                  <a:schemeClr val="bg1"/>
                </a:solidFill>
              </a:ln>
              <a:solidFill>
                <a:schemeClr val="tx1"/>
              </a:solidFill>
              <a:latin typeface="Arial Narrow" panose="020B0606020202030204" pitchFamily="34" charset="0"/>
            </a:endParaRPr>
          </a:p>
          <a:p>
            <a:pPr algn="just"/>
            <a:endParaRPr lang="es-EC" dirty="0">
              <a:ln>
                <a:solidFill>
                  <a:schemeClr val="bg1"/>
                </a:solidFill>
              </a:ln>
              <a:solidFill>
                <a:schemeClr val="tx1"/>
              </a:solidFill>
              <a:latin typeface="Arial Narrow" panose="020B0606020202030204" pitchFamily="34" charset="0"/>
            </a:endParaRPr>
          </a:p>
        </p:txBody>
      </p:sp>
      <p:sp>
        <p:nvSpPr>
          <p:cNvPr id="2" name="1 Rectángulo"/>
          <p:cNvSpPr/>
          <p:nvPr/>
        </p:nvSpPr>
        <p:spPr>
          <a:xfrm>
            <a:off x="8716752" y="611179"/>
            <a:ext cx="1364653" cy="338554"/>
          </a:xfrm>
          <a:prstGeom prst="rect">
            <a:avLst/>
          </a:prstGeom>
          <a:solidFill>
            <a:srgbClr val="002060"/>
          </a:solidFill>
        </p:spPr>
        <p:txBody>
          <a:bodyPr wrap="square">
            <a:spAutoFit/>
          </a:bodyPr>
          <a:lstStyle/>
          <a:p>
            <a:pPr algn="ctr"/>
            <a:r>
              <a:rPr lang="es-EC" sz="1600" b="1" dirty="0">
                <a:solidFill>
                  <a:srgbClr val="FFFF00"/>
                </a:solidFill>
              </a:rPr>
              <a:t>Criterio Vial</a:t>
            </a:r>
          </a:p>
        </p:txBody>
      </p:sp>
      <p:sp>
        <p:nvSpPr>
          <p:cNvPr id="4" name="3 Flecha derecha"/>
          <p:cNvSpPr/>
          <p:nvPr/>
        </p:nvSpPr>
        <p:spPr>
          <a:xfrm>
            <a:off x="7669774" y="539188"/>
            <a:ext cx="958118" cy="545233"/>
          </a:xfrm>
          <a:prstGeom prst="rightArrow">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t>INCLUIR</a:t>
            </a:r>
          </a:p>
        </p:txBody>
      </p:sp>
      <p:sp>
        <p:nvSpPr>
          <p:cNvPr id="3" name="CuadroTexto 2">
            <a:extLst>
              <a:ext uri="{FF2B5EF4-FFF2-40B4-BE49-F238E27FC236}">
                <a16:creationId xmlns:a16="http://schemas.microsoft.com/office/drawing/2014/main" id="{06D35BA8-19D1-4872-A6A9-AE5078DA5CB7}"/>
              </a:ext>
            </a:extLst>
          </p:cNvPr>
          <p:cNvSpPr txBox="1"/>
          <p:nvPr/>
        </p:nvSpPr>
        <p:spPr>
          <a:xfrm>
            <a:off x="7453441" y="1184071"/>
            <a:ext cx="511943" cy="307777"/>
          </a:xfrm>
          <a:prstGeom prst="rect">
            <a:avLst/>
          </a:prstGeom>
          <a:noFill/>
          <a:ln>
            <a:solidFill>
              <a:srgbClr val="002060"/>
            </a:solidFill>
          </a:ln>
        </p:spPr>
        <p:txBody>
          <a:bodyPr wrap="square" rtlCol="0">
            <a:spAutoFit/>
          </a:bodyPr>
          <a:lstStyle/>
          <a:p>
            <a:r>
              <a:rPr lang="es-EC" sz="1400" dirty="0"/>
              <a:t>10%</a:t>
            </a:r>
          </a:p>
        </p:txBody>
      </p:sp>
      <p:sp>
        <p:nvSpPr>
          <p:cNvPr id="34" name="CuadroTexto 33">
            <a:extLst>
              <a:ext uri="{FF2B5EF4-FFF2-40B4-BE49-F238E27FC236}">
                <a16:creationId xmlns:a16="http://schemas.microsoft.com/office/drawing/2014/main" id="{DB094F09-4B8B-41A1-A495-C4A82345FCCC}"/>
              </a:ext>
            </a:extLst>
          </p:cNvPr>
          <p:cNvSpPr txBox="1"/>
          <p:nvPr/>
        </p:nvSpPr>
        <p:spPr>
          <a:xfrm>
            <a:off x="7445661" y="1909146"/>
            <a:ext cx="511943" cy="307777"/>
          </a:xfrm>
          <a:prstGeom prst="rect">
            <a:avLst/>
          </a:prstGeom>
          <a:noFill/>
          <a:ln>
            <a:solidFill>
              <a:srgbClr val="002060"/>
            </a:solidFill>
          </a:ln>
        </p:spPr>
        <p:txBody>
          <a:bodyPr wrap="square" rtlCol="0">
            <a:spAutoFit/>
          </a:bodyPr>
          <a:lstStyle/>
          <a:p>
            <a:r>
              <a:rPr lang="es-EC" sz="1400" dirty="0"/>
              <a:t>14%</a:t>
            </a:r>
          </a:p>
        </p:txBody>
      </p:sp>
      <p:sp>
        <p:nvSpPr>
          <p:cNvPr id="35" name="CuadroTexto 34">
            <a:extLst>
              <a:ext uri="{FF2B5EF4-FFF2-40B4-BE49-F238E27FC236}">
                <a16:creationId xmlns:a16="http://schemas.microsoft.com/office/drawing/2014/main" id="{505FA305-3798-4AB4-8FB1-9D4ACA2EC74D}"/>
              </a:ext>
            </a:extLst>
          </p:cNvPr>
          <p:cNvSpPr txBox="1"/>
          <p:nvPr/>
        </p:nvSpPr>
        <p:spPr>
          <a:xfrm>
            <a:off x="7462448" y="2746193"/>
            <a:ext cx="511943" cy="307777"/>
          </a:xfrm>
          <a:prstGeom prst="rect">
            <a:avLst/>
          </a:prstGeom>
          <a:noFill/>
          <a:ln>
            <a:solidFill>
              <a:srgbClr val="002060"/>
            </a:solidFill>
          </a:ln>
        </p:spPr>
        <p:txBody>
          <a:bodyPr wrap="square" rtlCol="0">
            <a:spAutoFit/>
          </a:bodyPr>
          <a:lstStyle/>
          <a:p>
            <a:r>
              <a:rPr lang="es-EC" sz="1400" dirty="0"/>
              <a:t>25%</a:t>
            </a:r>
          </a:p>
        </p:txBody>
      </p:sp>
      <p:sp>
        <p:nvSpPr>
          <p:cNvPr id="36" name="CuadroTexto 35">
            <a:extLst>
              <a:ext uri="{FF2B5EF4-FFF2-40B4-BE49-F238E27FC236}">
                <a16:creationId xmlns:a16="http://schemas.microsoft.com/office/drawing/2014/main" id="{3C8611A5-EB36-42B8-ABE5-CF9502230F21}"/>
              </a:ext>
            </a:extLst>
          </p:cNvPr>
          <p:cNvSpPr txBox="1"/>
          <p:nvPr/>
        </p:nvSpPr>
        <p:spPr>
          <a:xfrm>
            <a:off x="7462447" y="3437031"/>
            <a:ext cx="511943" cy="307777"/>
          </a:xfrm>
          <a:prstGeom prst="rect">
            <a:avLst/>
          </a:prstGeom>
          <a:noFill/>
          <a:ln>
            <a:solidFill>
              <a:srgbClr val="002060"/>
            </a:solidFill>
          </a:ln>
        </p:spPr>
        <p:txBody>
          <a:bodyPr wrap="square" rtlCol="0">
            <a:spAutoFit/>
          </a:bodyPr>
          <a:lstStyle/>
          <a:p>
            <a:r>
              <a:rPr lang="es-EC" sz="1400" dirty="0"/>
              <a:t>25%</a:t>
            </a:r>
          </a:p>
        </p:txBody>
      </p:sp>
      <p:sp>
        <p:nvSpPr>
          <p:cNvPr id="37" name="CuadroTexto 36">
            <a:extLst>
              <a:ext uri="{FF2B5EF4-FFF2-40B4-BE49-F238E27FC236}">
                <a16:creationId xmlns:a16="http://schemas.microsoft.com/office/drawing/2014/main" id="{12BA359E-8BEF-46AA-9C7E-74AE1ABAC947}"/>
              </a:ext>
            </a:extLst>
          </p:cNvPr>
          <p:cNvSpPr txBox="1"/>
          <p:nvPr/>
        </p:nvSpPr>
        <p:spPr>
          <a:xfrm>
            <a:off x="7424424" y="4956209"/>
            <a:ext cx="511943" cy="307777"/>
          </a:xfrm>
          <a:prstGeom prst="rect">
            <a:avLst/>
          </a:prstGeom>
          <a:noFill/>
          <a:ln>
            <a:solidFill>
              <a:srgbClr val="002060"/>
            </a:solidFill>
          </a:ln>
        </p:spPr>
        <p:txBody>
          <a:bodyPr wrap="square" rtlCol="0">
            <a:spAutoFit/>
          </a:bodyPr>
          <a:lstStyle/>
          <a:p>
            <a:r>
              <a:rPr lang="es-EC" sz="1400" dirty="0"/>
              <a:t>6%</a:t>
            </a:r>
          </a:p>
        </p:txBody>
      </p:sp>
      <p:sp>
        <p:nvSpPr>
          <p:cNvPr id="38" name="CuadroTexto 37">
            <a:extLst>
              <a:ext uri="{FF2B5EF4-FFF2-40B4-BE49-F238E27FC236}">
                <a16:creationId xmlns:a16="http://schemas.microsoft.com/office/drawing/2014/main" id="{80928437-AF97-4DB5-934D-599F24D095C9}"/>
              </a:ext>
            </a:extLst>
          </p:cNvPr>
          <p:cNvSpPr txBox="1"/>
          <p:nvPr/>
        </p:nvSpPr>
        <p:spPr>
          <a:xfrm>
            <a:off x="7445661" y="5755156"/>
            <a:ext cx="511943" cy="307777"/>
          </a:xfrm>
          <a:prstGeom prst="rect">
            <a:avLst/>
          </a:prstGeom>
          <a:noFill/>
          <a:ln>
            <a:solidFill>
              <a:srgbClr val="002060"/>
            </a:solidFill>
          </a:ln>
        </p:spPr>
        <p:txBody>
          <a:bodyPr wrap="square" rtlCol="0">
            <a:spAutoFit/>
          </a:bodyPr>
          <a:lstStyle/>
          <a:p>
            <a:r>
              <a:rPr lang="es-EC" sz="1400" dirty="0"/>
              <a:t>10%</a:t>
            </a:r>
          </a:p>
        </p:txBody>
      </p:sp>
      <p:sp>
        <p:nvSpPr>
          <p:cNvPr id="39" name="CuadroTexto 38">
            <a:extLst>
              <a:ext uri="{FF2B5EF4-FFF2-40B4-BE49-F238E27FC236}">
                <a16:creationId xmlns:a16="http://schemas.microsoft.com/office/drawing/2014/main" id="{478CB79B-3EEB-4CB2-BB59-864BF3BC911D}"/>
              </a:ext>
            </a:extLst>
          </p:cNvPr>
          <p:cNvSpPr txBox="1"/>
          <p:nvPr/>
        </p:nvSpPr>
        <p:spPr>
          <a:xfrm>
            <a:off x="7436401" y="4196620"/>
            <a:ext cx="511943" cy="307777"/>
          </a:xfrm>
          <a:prstGeom prst="rect">
            <a:avLst/>
          </a:prstGeom>
          <a:noFill/>
          <a:ln>
            <a:solidFill>
              <a:srgbClr val="002060"/>
            </a:solidFill>
          </a:ln>
        </p:spPr>
        <p:txBody>
          <a:bodyPr wrap="square" rtlCol="0">
            <a:spAutoFit/>
          </a:bodyPr>
          <a:lstStyle/>
          <a:p>
            <a:r>
              <a:rPr lang="es-EC" sz="1400" dirty="0"/>
              <a:t>10%</a:t>
            </a:r>
          </a:p>
        </p:txBody>
      </p:sp>
    </p:spTree>
    <p:extLst>
      <p:ext uri="{BB962C8B-B14F-4D97-AF65-F5344CB8AC3E}">
        <p14:creationId xmlns:p14="http://schemas.microsoft.com/office/powerpoint/2010/main" val="21861861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6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3"/>
                                        </p:tgtEl>
                                        <p:attrNameLst>
                                          <p:attrName>style.visibility</p:attrName>
                                        </p:attrNameLst>
                                      </p:cBhvr>
                                      <p:to>
                                        <p:strVal val="visible"/>
                                      </p:to>
                                    </p:set>
                                    <p:animEffect transition="in" filter="fade">
                                      <p:cBhvr>
                                        <p:cTn id="69" dur="500"/>
                                        <p:tgtEl>
                                          <p:spTgt spid="33"/>
                                        </p:tgtEl>
                                      </p:cBhvr>
                                    </p:animEffect>
                                    <p:anim calcmode="lin" valueType="num">
                                      <p:cBhvr>
                                        <p:cTn id="70" dur="500" fill="hold"/>
                                        <p:tgtEl>
                                          <p:spTgt spid="33"/>
                                        </p:tgtEl>
                                        <p:attrNameLst>
                                          <p:attrName>ppt_x</p:attrName>
                                        </p:attrNameLst>
                                      </p:cBhvr>
                                      <p:tavLst>
                                        <p:tav tm="0">
                                          <p:val>
                                            <p:strVal val="#ppt_x"/>
                                          </p:val>
                                        </p:tav>
                                        <p:tav tm="100000">
                                          <p:val>
                                            <p:strVal val="#ppt_x"/>
                                          </p:val>
                                        </p:tav>
                                      </p:tavLst>
                                    </p:anim>
                                    <p:anim calcmode="lin" valueType="num">
                                      <p:cBhvr>
                                        <p:cTn id="71" dur="5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p:bldP spid="12" grpId="0"/>
      <p:bldP spid="14" grpId="0"/>
      <p:bldP spid="16" grpId="0"/>
      <p:bldP spid="18" grpId="0"/>
      <p:bldP spid="20" grpId="0"/>
      <p:bldP spid="40" grpId="0" animBg="1"/>
      <p:bldP spid="41" grpId="0" animBg="1"/>
      <p:bldP spid="54" grpId="0" animBg="1"/>
      <p:bldP spid="55" grpId="0" animBg="1"/>
      <p:bldGraphic spid="42" grpId="0">
        <p:bldAsOne/>
      </p:bldGraphic>
      <p:bldP spid="3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4"/>
          <p:cNvSpPr txBox="1">
            <a:spLocks noGrp="1"/>
          </p:cNvSpPr>
          <p:nvPr>
            <p:ph type="title"/>
          </p:nvPr>
        </p:nvSpPr>
        <p:spPr>
          <a:xfrm>
            <a:off x="164400" y="798967"/>
            <a:ext cx="11863200" cy="1467600"/>
          </a:xfrm>
          <a:prstGeom prst="rect">
            <a:avLst/>
          </a:prstGeom>
        </p:spPr>
        <p:txBody>
          <a:bodyPr spcFirstLastPara="1" vert="horz" wrap="square" lIns="121900" tIns="121900" rIns="121900" bIns="121900" rtlCol="0" anchor="t" anchorCtr="0">
            <a:normAutofit/>
          </a:bodyPr>
          <a:lstStyle/>
          <a:p>
            <a:r>
              <a:rPr lang="en" sz="2600">
                <a:solidFill>
                  <a:srgbClr val="134F5C"/>
                </a:solidFill>
              </a:rPr>
              <a:t>Para la construcción del Criterio Vial se requiere tomar en cuenta el </a:t>
            </a:r>
            <a:r>
              <a:rPr lang="en" sz="2600" b="1">
                <a:solidFill>
                  <a:srgbClr val="134F5C"/>
                </a:solidFill>
              </a:rPr>
              <a:t>peso de este criterio en la fórmula integral del MET</a:t>
            </a:r>
            <a:endParaRPr sz="2600">
              <a:solidFill>
                <a:srgbClr val="134F5C"/>
              </a:solidFill>
            </a:endParaRPr>
          </a:p>
        </p:txBody>
      </p:sp>
      <p:pic>
        <p:nvPicPr>
          <p:cNvPr id="227" name="Google Shape;227;p34" title="Chart"/>
          <p:cNvPicPr preferRelativeResize="0"/>
          <p:nvPr/>
        </p:nvPicPr>
        <p:blipFill>
          <a:blip r:embed="rId3">
            <a:alphaModFix/>
          </a:blip>
          <a:stretch>
            <a:fillRect/>
          </a:stretch>
        </p:blipFill>
        <p:spPr>
          <a:xfrm>
            <a:off x="1745867" y="2550700"/>
            <a:ext cx="5783646" cy="3508333"/>
          </a:xfrm>
          <a:prstGeom prst="rect">
            <a:avLst/>
          </a:prstGeom>
          <a:noFill/>
          <a:ln>
            <a:noFill/>
          </a:ln>
        </p:spPr>
      </p:pic>
      <p:sp>
        <p:nvSpPr>
          <p:cNvPr id="228" name="Google Shape;228;p34"/>
          <p:cNvSpPr txBox="1">
            <a:spLocks noGrp="1"/>
          </p:cNvSpPr>
          <p:nvPr>
            <p:ph type="title"/>
          </p:nvPr>
        </p:nvSpPr>
        <p:spPr>
          <a:xfrm>
            <a:off x="6558667" y="2261900"/>
            <a:ext cx="5164000" cy="2774400"/>
          </a:xfrm>
          <a:prstGeom prst="rect">
            <a:avLst/>
          </a:prstGeom>
        </p:spPr>
        <p:txBody>
          <a:bodyPr spcFirstLastPara="1" vert="horz" wrap="square" lIns="121900" tIns="121900" rIns="121900" bIns="121900" rtlCol="0" anchor="t" anchorCtr="0">
            <a:normAutofit/>
          </a:bodyPr>
          <a:lstStyle/>
          <a:p>
            <a:pPr marL="609585" indent="-464638" algn="l">
              <a:buClr>
                <a:srgbClr val="134F5C"/>
              </a:buClr>
              <a:buSzPts val="1888"/>
              <a:buChar char="●"/>
            </a:pPr>
            <a:r>
              <a:rPr lang="en" sz="2516">
                <a:solidFill>
                  <a:srgbClr val="134F5C"/>
                </a:solidFill>
              </a:rPr>
              <a:t>El Criterio Vial solo va a </a:t>
            </a:r>
            <a:r>
              <a:rPr lang="en" sz="2516" b="1">
                <a:solidFill>
                  <a:srgbClr val="134F5C"/>
                </a:solidFill>
              </a:rPr>
              <a:t>redistribuir </a:t>
            </a:r>
            <a:r>
              <a:rPr lang="en" sz="2516">
                <a:solidFill>
                  <a:srgbClr val="134F5C"/>
                </a:solidFill>
              </a:rPr>
              <a:t>el monto B Actual. </a:t>
            </a:r>
            <a:endParaRPr sz="2516">
              <a:solidFill>
                <a:srgbClr val="134F5C"/>
              </a:solidFill>
            </a:endParaRPr>
          </a:p>
          <a:p>
            <a:pPr marL="609585" algn="l">
              <a:buSzPts val="990"/>
            </a:pPr>
            <a:endParaRPr sz="2516">
              <a:solidFill>
                <a:srgbClr val="134F5C"/>
              </a:solidFill>
            </a:endParaRPr>
          </a:p>
          <a:p>
            <a:pPr marL="609585" indent="-464638" algn="l">
              <a:buClr>
                <a:srgbClr val="134F5C"/>
              </a:buClr>
              <a:buSzPts val="1888"/>
              <a:buChar char="●"/>
            </a:pPr>
            <a:r>
              <a:rPr lang="en" sz="2516">
                <a:solidFill>
                  <a:srgbClr val="134F5C"/>
                </a:solidFill>
              </a:rPr>
              <a:t>Esto </a:t>
            </a:r>
            <a:r>
              <a:rPr lang="en" sz="2516" b="1">
                <a:solidFill>
                  <a:srgbClr val="134F5C"/>
                </a:solidFill>
              </a:rPr>
              <a:t>no significa </a:t>
            </a:r>
            <a:r>
              <a:rPr lang="en" sz="2516">
                <a:solidFill>
                  <a:srgbClr val="134F5C"/>
                </a:solidFill>
              </a:rPr>
              <a:t>una asignación adicional de recursos.</a:t>
            </a:r>
            <a:r>
              <a:rPr lang="en" sz="2516" b="1">
                <a:solidFill>
                  <a:srgbClr val="134F5C"/>
                </a:solidFill>
              </a:rPr>
              <a:t> </a:t>
            </a:r>
            <a:r>
              <a:rPr lang="en" sz="2516">
                <a:solidFill>
                  <a:srgbClr val="134F5C"/>
                </a:solidFill>
              </a:rPr>
              <a:t> </a:t>
            </a:r>
            <a:endParaRPr sz="2516">
              <a:solidFill>
                <a:srgbClr val="134F5C"/>
              </a:solidFill>
            </a:endParaRPr>
          </a:p>
        </p:txBody>
      </p:sp>
      <p:sp>
        <p:nvSpPr>
          <p:cNvPr id="6" name="Google Shape;229;p34">
            <a:extLst>
              <a:ext uri="{FF2B5EF4-FFF2-40B4-BE49-F238E27FC236}">
                <a16:creationId xmlns:a16="http://schemas.microsoft.com/office/drawing/2014/main" id="{F1535C82-261D-419B-8430-124BBE17E4FF}"/>
              </a:ext>
            </a:extLst>
          </p:cNvPr>
          <p:cNvSpPr txBox="1"/>
          <p:nvPr/>
        </p:nvSpPr>
        <p:spPr>
          <a:xfrm>
            <a:off x="887433" y="2312700"/>
            <a:ext cx="2012400" cy="1641691"/>
          </a:xfrm>
          <a:prstGeom prst="rect">
            <a:avLst/>
          </a:prstGeom>
          <a:noFill/>
          <a:ln w="38100" cap="flat" cmpd="sng">
            <a:solidFill>
              <a:srgbClr val="538DD5"/>
            </a:solidFill>
            <a:prstDash val="solid"/>
            <a:round/>
            <a:headEnd type="none" w="sm" len="sm"/>
            <a:tailEnd type="none" w="sm" len="sm"/>
          </a:ln>
        </p:spPr>
        <p:txBody>
          <a:bodyPr spcFirstLastPara="1" wrap="square" lIns="121900" tIns="121900" rIns="121900" bIns="121900" anchor="t" anchorCtr="0">
            <a:spAutoFit/>
          </a:bodyPr>
          <a:lstStyle/>
          <a:p>
            <a:pPr algn="ctr"/>
            <a:r>
              <a:rPr lang="en" sz="2267" b="1" dirty="0">
                <a:solidFill>
                  <a:srgbClr val="538DD5"/>
                </a:solidFill>
                <a:latin typeface="Proxima Nova"/>
                <a:ea typeface="Proxima Nova"/>
                <a:cs typeface="Proxima Nova"/>
                <a:sym typeface="Proxima Nova"/>
              </a:rPr>
              <a:t>2021</a:t>
            </a:r>
          </a:p>
          <a:p>
            <a:pPr algn="ctr"/>
            <a:r>
              <a:rPr lang="en" sz="2267" b="1" dirty="0">
                <a:solidFill>
                  <a:srgbClr val="538DD5"/>
                </a:solidFill>
                <a:latin typeface="Proxima Nova"/>
                <a:ea typeface="Proxima Nova"/>
                <a:cs typeface="Proxima Nova"/>
                <a:sym typeface="Proxima Nova"/>
              </a:rPr>
              <a:t>Monto B: </a:t>
            </a:r>
            <a:r>
              <a:rPr lang="en" sz="2267" dirty="0">
                <a:latin typeface="Proxima Nova"/>
                <a:ea typeface="Proxima Nova"/>
                <a:cs typeface="Proxima Nova"/>
                <a:sym typeface="Proxima Nova"/>
              </a:rPr>
              <a:t>182.76 USD millones</a:t>
            </a:r>
            <a:endParaRPr sz="2267" dirty="0">
              <a:latin typeface="Proxima Nova"/>
              <a:ea typeface="Proxima Nova"/>
              <a:cs typeface="Proxima Nova"/>
              <a:sym typeface="Proxima Nova"/>
            </a:endParaRPr>
          </a:p>
        </p:txBody>
      </p:sp>
      <p:pic>
        <p:nvPicPr>
          <p:cNvPr id="3" name="Imagen 2">
            <a:extLst>
              <a:ext uri="{FF2B5EF4-FFF2-40B4-BE49-F238E27FC236}">
                <a16:creationId xmlns:a16="http://schemas.microsoft.com/office/drawing/2014/main" id="{F2917174-0B7F-4F40-90F5-504CA2352FB5}"/>
              </a:ext>
            </a:extLst>
          </p:cNvPr>
          <p:cNvPicPr>
            <a:picLocks noChangeAspect="1"/>
          </p:cNvPicPr>
          <p:nvPr/>
        </p:nvPicPr>
        <p:blipFill>
          <a:blip r:embed="rId4"/>
          <a:stretch>
            <a:fillRect/>
          </a:stretch>
        </p:blipFill>
        <p:spPr>
          <a:xfrm>
            <a:off x="7103108" y="4767659"/>
            <a:ext cx="4489599" cy="1105547"/>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5"/>
          <p:cNvSpPr txBox="1">
            <a:spLocks noGrp="1"/>
          </p:cNvSpPr>
          <p:nvPr>
            <p:ph type="title"/>
          </p:nvPr>
        </p:nvSpPr>
        <p:spPr>
          <a:xfrm>
            <a:off x="2082133" y="647367"/>
            <a:ext cx="11395600" cy="1289200"/>
          </a:xfrm>
          <a:prstGeom prst="rect">
            <a:avLst/>
          </a:prstGeom>
        </p:spPr>
        <p:txBody>
          <a:bodyPr spcFirstLastPara="1" vert="horz" wrap="square" lIns="121900" tIns="121900" rIns="121900" bIns="121900" rtlCol="0" anchor="t" anchorCtr="0">
            <a:normAutofit/>
          </a:bodyPr>
          <a:lstStyle/>
          <a:p>
            <a:pPr algn="l"/>
            <a:r>
              <a:rPr lang="en" sz="2960" dirty="0">
                <a:solidFill>
                  <a:srgbClr val="134F5C"/>
                </a:solidFill>
              </a:rPr>
              <a:t>Se plantearon </a:t>
            </a:r>
            <a:r>
              <a:rPr lang="en" sz="2960" b="1" dirty="0">
                <a:solidFill>
                  <a:srgbClr val="134F5C"/>
                </a:solidFill>
              </a:rPr>
              <a:t>4 posibles</a:t>
            </a:r>
            <a:r>
              <a:rPr lang="en" sz="2960" dirty="0">
                <a:solidFill>
                  <a:srgbClr val="134F5C"/>
                </a:solidFill>
              </a:rPr>
              <a:t> pesos para el Criterio Vial </a:t>
            </a:r>
            <a:endParaRPr sz="2960" dirty="0">
              <a:solidFill>
                <a:srgbClr val="134F5C"/>
              </a:solidFill>
            </a:endParaRPr>
          </a:p>
        </p:txBody>
      </p:sp>
      <p:graphicFrame>
        <p:nvGraphicFramePr>
          <p:cNvPr id="235" name="Google Shape;235;p35"/>
          <p:cNvGraphicFramePr/>
          <p:nvPr/>
        </p:nvGraphicFramePr>
        <p:xfrm>
          <a:off x="812133" y="5622584"/>
          <a:ext cx="2540000" cy="500867"/>
        </p:xfrm>
        <a:graphic>
          <a:graphicData uri="http://schemas.openxmlformats.org/drawingml/2006/table">
            <a:tbl>
              <a:tblPr>
                <a:noFill/>
              </a:tblPr>
              <a:tblGrid>
                <a:gridCol w="1270000">
                  <a:extLst>
                    <a:ext uri="{9D8B030D-6E8A-4147-A177-3AD203B41FA5}">
                      <a16:colId xmlns:a16="http://schemas.microsoft.com/office/drawing/2014/main" val="20000"/>
                    </a:ext>
                  </a:extLst>
                </a:gridCol>
                <a:gridCol w="1270000">
                  <a:extLst>
                    <a:ext uri="{9D8B030D-6E8A-4147-A177-3AD203B41FA5}">
                      <a16:colId xmlns:a16="http://schemas.microsoft.com/office/drawing/2014/main" val="20001"/>
                    </a:ext>
                  </a:extLst>
                </a:gridCol>
              </a:tblGrid>
              <a:tr h="500867">
                <a:tc>
                  <a:txBody>
                    <a:bodyPr/>
                    <a:lstStyle/>
                    <a:p>
                      <a:pPr marL="0" lvl="0" indent="0" algn="ctr" rtl="0">
                        <a:lnSpc>
                          <a:spcPct val="115000"/>
                        </a:lnSpc>
                        <a:spcBef>
                          <a:spcPts val="0"/>
                        </a:spcBef>
                        <a:spcAft>
                          <a:spcPts val="0"/>
                        </a:spcAft>
                        <a:buNone/>
                      </a:pPr>
                      <a:r>
                        <a:rPr lang="en" sz="1300" b="1"/>
                        <a:t>MET</a:t>
                      </a:r>
                      <a:endParaRPr sz="13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4C2F4"/>
                    </a:solidFill>
                  </a:tcPr>
                </a:tc>
                <a:tc>
                  <a:txBody>
                    <a:bodyPr/>
                    <a:lstStyle/>
                    <a:p>
                      <a:pPr marL="0" lvl="0" indent="0" algn="ctr" rtl="0">
                        <a:lnSpc>
                          <a:spcPct val="115000"/>
                        </a:lnSpc>
                        <a:spcBef>
                          <a:spcPts val="0"/>
                        </a:spcBef>
                        <a:spcAft>
                          <a:spcPts val="0"/>
                        </a:spcAft>
                        <a:buNone/>
                      </a:pPr>
                      <a:r>
                        <a:rPr lang="en" sz="1300"/>
                        <a:t>744.39</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graphicFrame>
        <p:nvGraphicFramePr>
          <p:cNvPr id="236" name="Google Shape;236;p35"/>
          <p:cNvGraphicFramePr/>
          <p:nvPr/>
        </p:nvGraphicFramePr>
        <p:xfrm>
          <a:off x="812118" y="1291967"/>
          <a:ext cx="10161366" cy="3843068"/>
        </p:xfrm>
        <a:graphic>
          <a:graphicData uri="http://schemas.openxmlformats.org/drawingml/2006/table">
            <a:tbl>
              <a:tblPr>
                <a:noFill/>
              </a:tblPr>
              <a:tblGrid>
                <a:gridCol w="1660333">
                  <a:extLst>
                    <a:ext uri="{9D8B030D-6E8A-4147-A177-3AD203B41FA5}">
                      <a16:colId xmlns:a16="http://schemas.microsoft.com/office/drawing/2014/main" val="20000"/>
                    </a:ext>
                  </a:extLst>
                </a:gridCol>
                <a:gridCol w="1560733">
                  <a:extLst>
                    <a:ext uri="{9D8B030D-6E8A-4147-A177-3AD203B41FA5}">
                      <a16:colId xmlns:a16="http://schemas.microsoft.com/office/drawing/2014/main" val="20001"/>
                    </a:ext>
                  </a:extLst>
                </a:gridCol>
                <a:gridCol w="1826400">
                  <a:extLst>
                    <a:ext uri="{9D8B030D-6E8A-4147-A177-3AD203B41FA5}">
                      <a16:colId xmlns:a16="http://schemas.microsoft.com/office/drawing/2014/main" val="20002"/>
                    </a:ext>
                  </a:extLst>
                </a:gridCol>
                <a:gridCol w="2405033">
                  <a:extLst>
                    <a:ext uri="{9D8B030D-6E8A-4147-A177-3AD203B41FA5}">
                      <a16:colId xmlns:a16="http://schemas.microsoft.com/office/drawing/2014/main" val="20003"/>
                    </a:ext>
                  </a:extLst>
                </a:gridCol>
                <a:gridCol w="2708867">
                  <a:extLst>
                    <a:ext uri="{9D8B030D-6E8A-4147-A177-3AD203B41FA5}">
                      <a16:colId xmlns:a16="http://schemas.microsoft.com/office/drawing/2014/main" val="20004"/>
                    </a:ext>
                  </a:extLst>
                </a:gridCol>
              </a:tblGrid>
              <a:tr h="1267200">
                <a:tc>
                  <a:txBody>
                    <a:bodyPr/>
                    <a:lstStyle/>
                    <a:p>
                      <a:pPr marL="0" lvl="0" indent="0" algn="ctr" rtl="0">
                        <a:lnSpc>
                          <a:spcPct val="115000"/>
                        </a:lnSpc>
                        <a:spcBef>
                          <a:spcPts val="0"/>
                        </a:spcBef>
                        <a:spcAft>
                          <a:spcPts val="0"/>
                        </a:spcAft>
                        <a:buNone/>
                      </a:pPr>
                      <a:r>
                        <a:rPr lang="en" sz="1600" b="1"/>
                        <a:t>Impacto Criterio Vial</a:t>
                      </a:r>
                      <a:endParaRPr sz="1600" b="1"/>
                    </a:p>
                  </a:txBody>
                  <a:tcPr marL="38100" marR="38100" marT="121900" marB="1219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4C2F4"/>
                    </a:solidFill>
                  </a:tcPr>
                </a:tc>
                <a:tc>
                  <a:txBody>
                    <a:bodyPr/>
                    <a:lstStyle/>
                    <a:p>
                      <a:pPr marL="0" lvl="0" indent="0" algn="ctr" rtl="0">
                        <a:lnSpc>
                          <a:spcPct val="115000"/>
                        </a:lnSpc>
                        <a:spcBef>
                          <a:spcPts val="0"/>
                        </a:spcBef>
                        <a:spcAft>
                          <a:spcPts val="0"/>
                        </a:spcAft>
                        <a:buNone/>
                      </a:pPr>
                      <a:r>
                        <a:rPr lang="en" sz="1600" b="1"/>
                        <a:t>Peso Componente B actual</a:t>
                      </a:r>
                      <a:endParaRPr sz="1600" b="1"/>
                    </a:p>
                  </a:txBody>
                  <a:tcPr marL="38100" marR="38100" marT="121900" marB="1219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4C2F4"/>
                    </a:solidFill>
                  </a:tcPr>
                </a:tc>
                <a:tc>
                  <a:txBody>
                    <a:bodyPr/>
                    <a:lstStyle/>
                    <a:p>
                      <a:pPr marL="0" lvl="0" indent="0" algn="ctr" rtl="0">
                        <a:lnSpc>
                          <a:spcPct val="115000"/>
                        </a:lnSpc>
                        <a:spcBef>
                          <a:spcPts val="0"/>
                        </a:spcBef>
                        <a:spcAft>
                          <a:spcPts val="0"/>
                        </a:spcAft>
                        <a:buNone/>
                      </a:pPr>
                      <a:r>
                        <a:rPr lang="en" sz="1600" b="1"/>
                        <a:t>Peso Propuesto Criterio Vial</a:t>
                      </a:r>
                      <a:endParaRPr sz="1600" b="1"/>
                    </a:p>
                  </a:txBody>
                  <a:tcPr marL="38100" marR="38100" marT="121900" marB="1219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4C2F4"/>
                    </a:solidFill>
                  </a:tcPr>
                </a:tc>
                <a:tc>
                  <a:txBody>
                    <a:bodyPr/>
                    <a:lstStyle/>
                    <a:p>
                      <a:pPr marL="0" lvl="0" indent="0" algn="ctr" rtl="0">
                        <a:lnSpc>
                          <a:spcPct val="115000"/>
                        </a:lnSpc>
                        <a:spcBef>
                          <a:spcPts val="0"/>
                        </a:spcBef>
                        <a:spcAft>
                          <a:spcPts val="0"/>
                        </a:spcAft>
                        <a:buNone/>
                      </a:pPr>
                      <a:r>
                        <a:rPr lang="en" sz="1600" b="1"/>
                        <a:t>Monto Criterio Vial USD (Millones)</a:t>
                      </a:r>
                      <a:endParaRPr sz="1600" b="1"/>
                    </a:p>
                  </a:txBody>
                  <a:tcPr marL="38100" marR="38100" marT="121900" marB="1219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4C2F4"/>
                    </a:solidFill>
                  </a:tcPr>
                </a:tc>
                <a:tc>
                  <a:txBody>
                    <a:bodyPr/>
                    <a:lstStyle/>
                    <a:p>
                      <a:pPr marL="0" lvl="0" indent="0" algn="ctr" rtl="0">
                        <a:lnSpc>
                          <a:spcPct val="115000"/>
                        </a:lnSpc>
                        <a:spcBef>
                          <a:spcPts val="0"/>
                        </a:spcBef>
                        <a:spcAft>
                          <a:spcPts val="0"/>
                        </a:spcAft>
                        <a:buNone/>
                      </a:pPr>
                      <a:r>
                        <a:rPr lang="en" sz="1600" b="1"/>
                        <a:t>Porcentaje Criterio Vial vs MET A + B</a:t>
                      </a:r>
                      <a:endParaRPr sz="1600" b="1"/>
                    </a:p>
                  </a:txBody>
                  <a:tcPr marL="38100" marR="38100" marT="121900" marB="1219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4C2F4"/>
                    </a:solidFill>
                  </a:tcPr>
                </a:tc>
                <a:extLst>
                  <a:ext uri="{0D108BD9-81ED-4DB2-BD59-A6C34878D82A}">
                    <a16:rowId xmlns:a16="http://schemas.microsoft.com/office/drawing/2014/main" val="10000"/>
                  </a:ext>
                </a:extLst>
              </a:tr>
              <a:tr h="643967">
                <a:tc>
                  <a:txBody>
                    <a:bodyPr/>
                    <a:lstStyle/>
                    <a:p>
                      <a:pPr marL="0" lvl="0" indent="0" algn="ctr" rtl="0">
                        <a:lnSpc>
                          <a:spcPct val="115000"/>
                        </a:lnSpc>
                        <a:spcBef>
                          <a:spcPts val="0"/>
                        </a:spcBef>
                        <a:spcAft>
                          <a:spcPts val="0"/>
                        </a:spcAft>
                        <a:buNone/>
                      </a:pPr>
                      <a:r>
                        <a:rPr lang="en" sz="1600" b="1"/>
                        <a:t>Bajo</a:t>
                      </a:r>
                      <a:endParaRPr sz="16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97</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3</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5.48</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0.74%</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643967">
                <a:tc>
                  <a:txBody>
                    <a:bodyPr/>
                    <a:lstStyle/>
                    <a:p>
                      <a:pPr marL="0" lvl="0" indent="0" algn="ctr" rtl="0">
                        <a:lnSpc>
                          <a:spcPct val="115000"/>
                        </a:lnSpc>
                        <a:spcBef>
                          <a:spcPts val="0"/>
                        </a:spcBef>
                        <a:spcAft>
                          <a:spcPts val="0"/>
                        </a:spcAft>
                        <a:buNone/>
                      </a:pPr>
                      <a:r>
                        <a:rPr lang="en" sz="1600" b="1"/>
                        <a:t>Medio</a:t>
                      </a:r>
                      <a:endParaRPr sz="16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95</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5</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9.14</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1.23%</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643967">
                <a:tc>
                  <a:txBody>
                    <a:bodyPr/>
                    <a:lstStyle/>
                    <a:p>
                      <a:pPr marL="0" lvl="0" indent="0" algn="ctr" rtl="0">
                        <a:lnSpc>
                          <a:spcPct val="115000"/>
                        </a:lnSpc>
                        <a:spcBef>
                          <a:spcPts val="0"/>
                        </a:spcBef>
                        <a:spcAft>
                          <a:spcPts val="0"/>
                        </a:spcAft>
                        <a:buNone/>
                      </a:pPr>
                      <a:r>
                        <a:rPr lang="en" sz="1600" b="1"/>
                        <a:t>Alto</a:t>
                      </a:r>
                      <a:endParaRPr sz="16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90</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10</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18.28</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2.46%</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643967">
                <a:tc>
                  <a:txBody>
                    <a:bodyPr/>
                    <a:lstStyle/>
                    <a:p>
                      <a:pPr marL="0" lvl="0" indent="0" algn="ctr" rtl="0">
                        <a:lnSpc>
                          <a:spcPct val="115000"/>
                        </a:lnSpc>
                        <a:spcBef>
                          <a:spcPts val="0"/>
                        </a:spcBef>
                        <a:spcAft>
                          <a:spcPts val="0"/>
                        </a:spcAft>
                        <a:buNone/>
                      </a:pPr>
                      <a:r>
                        <a:rPr lang="en" sz="1600" b="1"/>
                        <a:t>Muy Alto</a:t>
                      </a:r>
                      <a:endParaRPr sz="16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85</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15</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27.41</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3.68%</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237" name="Google Shape;237;p35"/>
          <p:cNvSpPr txBox="1">
            <a:spLocks noGrp="1"/>
          </p:cNvSpPr>
          <p:nvPr>
            <p:ph type="title"/>
          </p:nvPr>
        </p:nvSpPr>
        <p:spPr>
          <a:xfrm>
            <a:off x="4033200" y="5417600"/>
            <a:ext cx="7292000" cy="1048000"/>
          </a:xfrm>
          <a:prstGeom prst="rect">
            <a:avLst/>
          </a:prstGeom>
        </p:spPr>
        <p:txBody>
          <a:bodyPr spcFirstLastPara="1" vert="horz" wrap="square" lIns="121900" tIns="121900" rIns="121900" bIns="121900" rtlCol="0" anchor="t" anchorCtr="0">
            <a:normAutofit/>
          </a:bodyPr>
          <a:lstStyle/>
          <a:p>
            <a:pPr algn="l"/>
            <a:r>
              <a:rPr lang="en" sz="2441">
                <a:solidFill>
                  <a:srgbClr val="134F5C"/>
                </a:solidFill>
              </a:rPr>
              <a:t>El impacto final dependerá de la redistribución de pesos (por cada criterio)</a:t>
            </a:r>
            <a:endParaRPr sz="2441">
              <a:solidFill>
                <a:srgbClr val="134F5C"/>
              </a:solidFill>
            </a:endParaRPr>
          </a:p>
        </p:txBody>
      </p:sp>
      <p:sp>
        <p:nvSpPr>
          <p:cNvPr id="6" name="Google Shape;244;p36">
            <a:extLst>
              <a:ext uri="{FF2B5EF4-FFF2-40B4-BE49-F238E27FC236}">
                <a16:creationId xmlns:a16="http://schemas.microsoft.com/office/drawing/2014/main" id="{6D0158F7-2041-47F0-BB61-85A2EADD427B}"/>
              </a:ext>
            </a:extLst>
          </p:cNvPr>
          <p:cNvSpPr/>
          <p:nvPr/>
        </p:nvSpPr>
        <p:spPr>
          <a:xfrm>
            <a:off x="1022601" y="4054371"/>
            <a:ext cx="9740400" cy="355600"/>
          </a:xfrm>
          <a:prstGeom prst="rect">
            <a:avLst/>
          </a:prstGeom>
          <a:noFill/>
          <a:ln w="28575" cap="flat" cmpd="sng">
            <a:solidFill>
              <a:srgbClr val="FF0000"/>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graphicFrame>
        <p:nvGraphicFramePr>
          <p:cNvPr id="242" name="Google Shape;242;p36"/>
          <p:cNvGraphicFramePr/>
          <p:nvPr/>
        </p:nvGraphicFramePr>
        <p:xfrm>
          <a:off x="526933" y="1048455"/>
          <a:ext cx="11138134" cy="5389500"/>
        </p:xfrm>
        <a:graphic>
          <a:graphicData uri="http://schemas.openxmlformats.org/drawingml/2006/table">
            <a:tbl>
              <a:tblPr>
                <a:noFill/>
              </a:tblPr>
              <a:tblGrid>
                <a:gridCol w="1385633">
                  <a:extLst>
                    <a:ext uri="{9D8B030D-6E8A-4147-A177-3AD203B41FA5}">
                      <a16:colId xmlns:a16="http://schemas.microsoft.com/office/drawing/2014/main" val="20000"/>
                    </a:ext>
                  </a:extLst>
                </a:gridCol>
                <a:gridCol w="886000">
                  <a:extLst>
                    <a:ext uri="{9D8B030D-6E8A-4147-A177-3AD203B41FA5}">
                      <a16:colId xmlns:a16="http://schemas.microsoft.com/office/drawing/2014/main" val="20001"/>
                    </a:ext>
                  </a:extLst>
                </a:gridCol>
                <a:gridCol w="1030867">
                  <a:extLst>
                    <a:ext uri="{9D8B030D-6E8A-4147-A177-3AD203B41FA5}">
                      <a16:colId xmlns:a16="http://schemas.microsoft.com/office/drawing/2014/main" val="20002"/>
                    </a:ext>
                  </a:extLst>
                </a:gridCol>
                <a:gridCol w="1200033">
                  <a:extLst>
                    <a:ext uri="{9D8B030D-6E8A-4147-A177-3AD203B41FA5}">
                      <a16:colId xmlns:a16="http://schemas.microsoft.com/office/drawing/2014/main" val="20003"/>
                    </a:ext>
                  </a:extLst>
                </a:gridCol>
                <a:gridCol w="750433">
                  <a:extLst>
                    <a:ext uri="{9D8B030D-6E8A-4147-A177-3AD203B41FA5}">
                      <a16:colId xmlns:a16="http://schemas.microsoft.com/office/drawing/2014/main" val="20004"/>
                    </a:ext>
                  </a:extLst>
                </a:gridCol>
                <a:gridCol w="1075367">
                  <a:extLst>
                    <a:ext uri="{9D8B030D-6E8A-4147-A177-3AD203B41FA5}">
                      <a16:colId xmlns:a16="http://schemas.microsoft.com/office/drawing/2014/main" val="20005"/>
                    </a:ext>
                  </a:extLst>
                </a:gridCol>
                <a:gridCol w="991167">
                  <a:extLst>
                    <a:ext uri="{9D8B030D-6E8A-4147-A177-3AD203B41FA5}">
                      <a16:colId xmlns:a16="http://schemas.microsoft.com/office/drawing/2014/main" val="20006"/>
                    </a:ext>
                  </a:extLst>
                </a:gridCol>
                <a:gridCol w="1409367">
                  <a:extLst>
                    <a:ext uri="{9D8B030D-6E8A-4147-A177-3AD203B41FA5}">
                      <a16:colId xmlns:a16="http://schemas.microsoft.com/office/drawing/2014/main" val="20007"/>
                    </a:ext>
                  </a:extLst>
                </a:gridCol>
                <a:gridCol w="1557167">
                  <a:extLst>
                    <a:ext uri="{9D8B030D-6E8A-4147-A177-3AD203B41FA5}">
                      <a16:colId xmlns:a16="http://schemas.microsoft.com/office/drawing/2014/main" val="20008"/>
                    </a:ext>
                  </a:extLst>
                </a:gridCol>
                <a:gridCol w="852100">
                  <a:extLst>
                    <a:ext uri="{9D8B030D-6E8A-4147-A177-3AD203B41FA5}">
                      <a16:colId xmlns:a16="http://schemas.microsoft.com/office/drawing/2014/main" val="20009"/>
                    </a:ext>
                  </a:extLst>
                </a:gridCol>
              </a:tblGrid>
              <a:tr h="806873">
                <a:tc rowSpan="2">
                  <a:txBody>
                    <a:bodyPr/>
                    <a:lstStyle/>
                    <a:p>
                      <a:pPr marL="0" lvl="0" indent="0" algn="ctr" rtl="0">
                        <a:lnSpc>
                          <a:spcPct val="115000"/>
                        </a:lnSpc>
                        <a:spcBef>
                          <a:spcPts val="0"/>
                        </a:spcBef>
                        <a:spcAft>
                          <a:spcPts val="0"/>
                        </a:spcAft>
                        <a:buNone/>
                      </a:pPr>
                      <a:r>
                        <a:rPr lang="en" sz="1500" b="1"/>
                        <a:t>Escenarios</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500" b="1"/>
                        <a:t>Peso</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500" b="1"/>
                        <a:t>Población</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0"/>
                        </a:spcBef>
                        <a:spcAft>
                          <a:spcPts val="0"/>
                        </a:spcAft>
                        <a:buNone/>
                      </a:pPr>
                      <a:r>
                        <a:rPr lang="en" sz="1500" b="1"/>
                        <a:t>Densidad Poblacional</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500" b="1"/>
                        <a:t>NBI</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0"/>
                        </a:spcBef>
                        <a:spcAft>
                          <a:spcPts val="0"/>
                        </a:spcAft>
                        <a:buNone/>
                      </a:pPr>
                      <a:r>
                        <a:rPr lang="en" sz="1500" b="1"/>
                        <a:t>Mejora de Niveles de Vida</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0"/>
                        </a:spcBef>
                        <a:spcAft>
                          <a:spcPts val="0"/>
                        </a:spcAft>
                        <a:buNone/>
                      </a:pPr>
                      <a:r>
                        <a:rPr lang="en" sz="1500" b="1"/>
                        <a:t>Esfuerzo fiscal</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0"/>
                        </a:spcBef>
                        <a:spcAft>
                          <a:spcPts val="0"/>
                        </a:spcAft>
                        <a:buNone/>
                      </a:pPr>
                      <a:r>
                        <a:rPr lang="en" sz="1500" b="1"/>
                        <a:t>Esfuerzo Administrativo</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0"/>
                        </a:spcBef>
                        <a:spcAft>
                          <a:spcPts val="0"/>
                        </a:spcAft>
                        <a:buNone/>
                      </a:pPr>
                      <a:r>
                        <a:rPr lang="en" sz="1500" b="1"/>
                        <a:t>Cumplimiento de Metas</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0"/>
                        </a:spcBef>
                        <a:spcAft>
                          <a:spcPts val="0"/>
                        </a:spcAft>
                        <a:buNone/>
                      </a:pPr>
                      <a:r>
                        <a:rPr lang="en" sz="1500" b="1"/>
                        <a:t>Criterio vial</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92777">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Actual</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14</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25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25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6</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a:t>
                      </a:r>
                      <a:endParaRPr sz="15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355600">
                <a:tc rowSpan="4">
                  <a:txBody>
                    <a:bodyPr/>
                    <a:lstStyle/>
                    <a:p>
                      <a:pPr marL="0" lvl="0" indent="0" algn="ctr" rtl="0">
                        <a:lnSpc>
                          <a:spcPct val="115000"/>
                        </a:lnSpc>
                        <a:spcBef>
                          <a:spcPts val="0"/>
                        </a:spcBef>
                        <a:spcAft>
                          <a:spcPts val="0"/>
                        </a:spcAft>
                        <a:buNone/>
                      </a:pPr>
                      <a:r>
                        <a:rPr lang="en" sz="1500">
                          <a:solidFill>
                            <a:srgbClr val="202729"/>
                          </a:solidFill>
                        </a:rPr>
                        <a:t>1. Modificación criterios NBI</a:t>
                      </a:r>
                      <a:endParaRPr sz="1500">
                        <a:solidFill>
                          <a:srgbClr val="202729"/>
                        </a:solidFill>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1500"/>
                        <a:t>Bajo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22</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3</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extLst>
                  <a:ext uri="{0D108BD9-81ED-4DB2-BD59-A6C34878D82A}">
                    <a16:rowId xmlns:a16="http://schemas.microsoft.com/office/drawing/2014/main" val="10002"/>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Medio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20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extLst>
                  <a:ext uri="{0D108BD9-81ED-4DB2-BD59-A6C34878D82A}">
                    <a16:rowId xmlns:a16="http://schemas.microsoft.com/office/drawing/2014/main" val="10003"/>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Alto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20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1500"/>
                        <a:t>20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extLst>
                  <a:ext uri="{0D108BD9-81ED-4DB2-BD59-A6C34878D82A}">
                    <a16:rowId xmlns:a16="http://schemas.microsoft.com/office/drawing/2014/main" val="10004"/>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Muy Alto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1500"/>
                        <a:t>20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extLst>
                  <a:ext uri="{0D108BD9-81ED-4DB2-BD59-A6C34878D82A}">
                    <a16:rowId xmlns:a16="http://schemas.microsoft.com/office/drawing/2014/main" val="10005"/>
                  </a:ext>
                </a:extLst>
              </a:tr>
              <a:tr h="355600">
                <a:tc rowSpan="4">
                  <a:txBody>
                    <a:bodyPr/>
                    <a:lstStyle/>
                    <a:p>
                      <a:pPr marL="0" lvl="0" indent="0" algn="ctr" rtl="0">
                        <a:lnSpc>
                          <a:spcPct val="115000"/>
                        </a:lnSpc>
                        <a:spcBef>
                          <a:spcPts val="0"/>
                        </a:spcBef>
                        <a:spcAft>
                          <a:spcPts val="0"/>
                        </a:spcAft>
                        <a:buNone/>
                      </a:pPr>
                      <a:r>
                        <a:rPr lang="en" sz="1500">
                          <a:solidFill>
                            <a:srgbClr val="202729"/>
                          </a:solidFill>
                        </a:rPr>
                        <a:t>2.Modificación criterios Población y NBI</a:t>
                      </a:r>
                      <a:endParaRPr sz="1500">
                        <a:solidFill>
                          <a:srgbClr val="202729"/>
                        </a:solidFill>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ctr" rtl="0">
                        <a:lnSpc>
                          <a:spcPct val="115000"/>
                        </a:lnSpc>
                        <a:spcBef>
                          <a:spcPts val="0"/>
                        </a:spcBef>
                        <a:spcAft>
                          <a:spcPts val="0"/>
                        </a:spcAft>
                        <a:buNone/>
                      </a:pPr>
                      <a:r>
                        <a:rPr lang="en" sz="1500"/>
                        <a:t>Bajo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ctr" rtl="0">
                        <a:lnSpc>
                          <a:spcPct val="115000"/>
                        </a:lnSpc>
                        <a:spcBef>
                          <a:spcPts val="0"/>
                        </a:spcBef>
                        <a:spcAft>
                          <a:spcPts val="0"/>
                        </a:spcAft>
                        <a:buNone/>
                      </a:pPr>
                      <a:r>
                        <a:rPr lang="en" sz="1500"/>
                        <a:t>7</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3</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extLst>
                  <a:ext uri="{0D108BD9-81ED-4DB2-BD59-A6C34878D82A}">
                    <a16:rowId xmlns:a16="http://schemas.microsoft.com/office/drawing/2014/main" val="10006"/>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Medio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ctr" rtl="0">
                        <a:lnSpc>
                          <a:spcPct val="115000"/>
                        </a:lnSpc>
                        <a:spcBef>
                          <a:spcPts val="0"/>
                        </a:spcBef>
                        <a:spcAft>
                          <a:spcPts val="0"/>
                        </a:spcAft>
                        <a:buNone/>
                      </a:pPr>
                      <a:r>
                        <a:rPr lang="en" sz="1500"/>
                        <a:t>7</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22</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extLst>
                  <a:ext uri="{0D108BD9-81ED-4DB2-BD59-A6C34878D82A}">
                    <a16:rowId xmlns:a16="http://schemas.microsoft.com/office/drawing/2014/main" val="10007"/>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Alto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ctr" rtl="0">
                        <a:lnSpc>
                          <a:spcPct val="115000"/>
                        </a:lnSpc>
                        <a:spcBef>
                          <a:spcPts val="0"/>
                        </a:spcBef>
                        <a:spcAft>
                          <a:spcPts val="0"/>
                        </a:spcAft>
                        <a:buNone/>
                      </a:pPr>
                      <a:r>
                        <a:rPr lang="en" sz="1500"/>
                        <a:t>7</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22</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ctr" rtl="0">
                        <a:lnSpc>
                          <a:spcPct val="115000"/>
                        </a:lnSpc>
                        <a:spcBef>
                          <a:spcPts val="0"/>
                        </a:spcBef>
                        <a:spcAft>
                          <a:spcPts val="0"/>
                        </a:spcAft>
                        <a:buNone/>
                      </a:pPr>
                      <a:r>
                        <a:rPr lang="en" sz="1500"/>
                        <a:t>20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extLst>
                  <a:ext uri="{0D108BD9-81ED-4DB2-BD59-A6C34878D82A}">
                    <a16:rowId xmlns:a16="http://schemas.microsoft.com/office/drawing/2014/main" val="10008"/>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Muy Alto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ctr" rtl="0">
                        <a:lnSpc>
                          <a:spcPct val="115000"/>
                        </a:lnSpc>
                        <a:spcBef>
                          <a:spcPts val="0"/>
                        </a:spcBef>
                        <a:spcAft>
                          <a:spcPts val="0"/>
                        </a:spcAft>
                        <a:buNone/>
                      </a:pPr>
                      <a:r>
                        <a:rPr lang="en" sz="1500"/>
                        <a:t>7</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17</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ctr" rtl="0">
                        <a:lnSpc>
                          <a:spcPct val="115000"/>
                        </a:lnSpc>
                        <a:spcBef>
                          <a:spcPts val="0"/>
                        </a:spcBef>
                        <a:spcAft>
                          <a:spcPts val="0"/>
                        </a:spcAft>
                        <a:buNone/>
                      </a:pPr>
                      <a:r>
                        <a:rPr lang="en" sz="1500"/>
                        <a:t>20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extLst>
                  <a:ext uri="{0D108BD9-81ED-4DB2-BD59-A6C34878D82A}">
                    <a16:rowId xmlns:a16="http://schemas.microsoft.com/office/drawing/2014/main" val="10009"/>
                  </a:ext>
                </a:extLst>
              </a:tr>
              <a:tr h="355600">
                <a:tc rowSpan="4">
                  <a:txBody>
                    <a:bodyPr/>
                    <a:lstStyle/>
                    <a:p>
                      <a:pPr marL="0" lvl="0" indent="0" algn="ctr" rtl="0">
                        <a:lnSpc>
                          <a:spcPct val="115000"/>
                        </a:lnSpc>
                        <a:spcBef>
                          <a:spcPts val="0"/>
                        </a:spcBef>
                        <a:spcAft>
                          <a:spcPts val="0"/>
                        </a:spcAft>
                        <a:buNone/>
                      </a:pPr>
                      <a:r>
                        <a:rPr lang="en" sz="1500">
                          <a:solidFill>
                            <a:srgbClr val="202729"/>
                          </a:solidFill>
                        </a:rPr>
                        <a:t>3.Modificación criterios competencias GAD</a:t>
                      </a:r>
                      <a:endParaRPr sz="1500">
                        <a:solidFill>
                          <a:srgbClr val="202729"/>
                        </a:solidFill>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Bajo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dirty="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9</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9</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3</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extLst>
                  <a:ext uri="{0D108BD9-81ED-4DB2-BD59-A6C34878D82A}">
                    <a16:rowId xmlns:a16="http://schemas.microsoft.com/office/drawing/2014/main" val="10010"/>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Medio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8</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8</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extLst>
                  <a:ext uri="{0D108BD9-81ED-4DB2-BD59-A6C34878D82A}">
                    <a16:rowId xmlns:a16="http://schemas.microsoft.com/office/drawing/2014/main" val="10011"/>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Alto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6</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6</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10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extLst>
                  <a:ext uri="{0D108BD9-81ED-4DB2-BD59-A6C34878D82A}">
                    <a16:rowId xmlns:a16="http://schemas.microsoft.com/office/drawing/2014/main" val="10012"/>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Muy Alto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20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6</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6</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dirty="0"/>
                        <a:t>15</a:t>
                      </a:r>
                      <a:endParaRPr sz="1500" dirty="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extLst>
                  <a:ext uri="{0D108BD9-81ED-4DB2-BD59-A6C34878D82A}">
                    <a16:rowId xmlns:a16="http://schemas.microsoft.com/office/drawing/2014/main" val="10013"/>
                  </a:ext>
                </a:extLst>
              </a:tr>
            </a:tbl>
          </a:graphicData>
        </a:graphic>
      </p:graphicFrame>
      <p:sp>
        <p:nvSpPr>
          <p:cNvPr id="243" name="Google Shape;243;p36"/>
          <p:cNvSpPr txBox="1">
            <a:spLocks noGrp="1"/>
          </p:cNvSpPr>
          <p:nvPr>
            <p:ph type="title"/>
          </p:nvPr>
        </p:nvSpPr>
        <p:spPr>
          <a:xfrm>
            <a:off x="3521325" y="134767"/>
            <a:ext cx="10839200" cy="670800"/>
          </a:xfrm>
          <a:prstGeom prst="rect">
            <a:avLst/>
          </a:prstGeom>
        </p:spPr>
        <p:txBody>
          <a:bodyPr spcFirstLastPara="1" vert="horz" wrap="square" lIns="121900" tIns="121900" rIns="121900" bIns="121900" rtlCol="0" anchor="t" anchorCtr="0">
            <a:normAutofit/>
          </a:bodyPr>
          <a:lstStyle/>
          <a:p>
            <a:pPr algn="l">
              <a:buSzPts val="990"/>
            </a:pPr>
            <a:r>
              <a:rPr lang="en" sz="2531">
                <a:solidFill>
                  <a:srgbClr val="134F5C"/>
                </a:solidFill>
              </a:rPr>
              <a:t>Se plantearon </a:t>
            </a:r>
            <a:r>
              <a:rPr lang="en" sz="2531" b="1">
                <a:solidFill>
                  <a:srgbClr val="134F5C"/>
                </a:solidFill>
              </a:rPr>
              <a:t>3 escenarios </a:t>
            </a:r>
            <a:r>
              <a:rPr lang="en" sz="2531">
                <a:solidFill>
                  <a:srgbClr val="134F5C"/>
                </a:solidFill>
              </a:rPr>
              <a:t>según la modificación de los criterios</a:t>
            </a:r>
            <a:endParaRPr sz="2531">
              <a:solidFill>
                <a:srgbClr val="134F5C"/>
              </a:solidFill>
            </a:endParaRPr>
          </a:p>
        </p:txBody>
      </p:sp>
      <p:sp>
        <p:nvSpPr>
          <p:cNvPr id="244" name="Google Shape;244;p36"/>
          <p:cNvSpPr/>
          <p:nvPr/>
        </p:nvSpPr>
        <p:spPr>
          <a:xfrm>
            <a:off x="1924667" y="6082355"/>
            <a:ext cx="9740400" cy="355600"/>
          </a:xfrm>
          <a:prstGeom prst="rect">
            <a:avLst/>
          </a:prstGeom>
          <a:noFill/>
          <a:ln w="28575" cap="flat" cmpd="sng">
            <a:solidFill>
              <a:srgbClr val="FF0000"/>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 name="Google Shape;244;p36">
            <a:extLst>
              <a:ext uri="{FF2B5EF4-FFF2-40B4-BE49-F238E27FC236}">
                <a16:creationId xmlns:a16="http://schemas.microsoft.com/office/drawing/2014/main" id="{FB3202BA-6943-43EB-B3F3-EB57F0EAF6A5}"/>
              </a:ext>
            </a:extLst>
          </p:cNvPr>
          <p:cNvSpPr/>
          <p:nvPr/>
        </p:nvSpPr>
        <p:spPr>
          <a:xfrm>
            <a:off x="1924667" y="4301211"/>
            <a:ext cx="9740400" cy="355600"/>
          </a:xfrm>
          <a:prstGeom prst="rect">
            <a:avLst/>
          </a:prstGeom>
          <a:noFill/>
          <a:ln w="28575" cap="flat" cmpd="sng">
            <a:solidFill>
              <a:srgbClr val="FF0000"/>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6" name="Google Shape;244;p36">
            <a:extLst>
              <a:ext uri="{FF2B5EF4-FFF2-40B4-BE49-F238E27FC236}">
                <a16:creationId xmlns:a16="http://schemas.microsoft.com/office/drawing/2014/main" id="{D0C477B4-BBAB-4CE2-8C2B-98D8FC1A755B}"/>
              </a:ext>
            </a:extLst>
          </p:cNvPr>
          <p:cNvSpPr/>
          <p:nvPr/>
        </p:nvSpPr>
        <p:spPr>
          <a:xfrm>
            <a:off x="1924667" y="2497033"/>
            <a:ext cx="9740400" cy="355600"/>
          </a:xfrm>
          <a:prstGeom prst="rect">
            <a:avLst/>
          </a:prstGeom>
          <a:noFill/>
          <a:ln w="28575" cap="flat" cmpd="sng">
            <a:solidFill>
              <a:srgbClr val="FF0000"/>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1"/>
          <p:cNvSpPr txBox="1">
            <a:spLocks noGrp="1"/>
          </p:cNvSpPr>
          <p:nvPr>
            <p:ph type="title"/>
          </p:nvPr>
        </p:nvSpPr>
        <p:spPr>
          <a:xfrm>
            <a:off x="189233" y="790000"/>
            <a:ext cx="12084000" cy="763600"/>
          </a:xfrm>
          <a:prstGeom prst="rect">
            <a:avLst/>
          </a:prstGeom>
        </p:spPr>
        <p:txBody>
          <a:bodyPr spcFirstLastPara="1" vert="horz" wrap="square" lIns="121900" tIns="121900" rIns="121900" bIns="121900" rtlCol="0" anchor="t" anchorCtr="0">
            <a:noAutofit/>
          </a:bodyPr>
          <a:lstStyle/>
          <a:p>
            <a:pPr algn="l">
              <a:buSzPts val="990"/>
            </a:pPr>
            <a:r>
              <a:rPr lang="en" sz="2000" dirty="0">
                <a:solidFill>
                  <a:srgbClr val="134F5C"/>
                </a:solidFill>
              </a:rPr>
              <a:t>Se identificaron </a:t>
            </a:r>
            <a:r>
              <a:rPr lang="en" sz="2000" b="1" dirty="0">
                <a:solidFill>
                  <a:srgbClr val="134F5C"/>
                </a:solidFill>
              </a:rPr>
              <a:t>11 posibles variables de 4 fuentes de información en </a:t>
            </a:r>
            <a:r>
              <a:rPr lang="en" sz="2000" dirty="0">
                <a:solidFill>
                  <a:srgbClr val="134F5C"/>
                </a:solidFill>
              </a:rPr>
              <a:t>talleres de trabajo con diferentes instituciones </a:t>
            </a:r>
            <a:endParaRPr sz="2000" dirty="0">
              <a:solidFill>
                <a:srgbClr val="134F5C"/>
              </a:solidFill>
            </a:endParaRPr>
          </a:p>
        </p:txBody>
      </p:sp>
      <p:graphicFrame>
        <p:nvGraphicFramePr>
          <p:cNvPr id="203" name="Google Shape;203;p31"/>
          <p:cNvGraphicFramePr/>
          <p:nvPr/>
        </p:nvGraphicFramePr>
        <p:xfrm>
          <a:off x="189233" y="1553600"/>
          <a:ext cx="8446200" cy="4321056"/>
        </p:xfrm>
        <a:graphic>
          <a:graphicData uri="http://schemas.openxmlformats.org/drawingml/2006/table">
            <a:tbl>
              <a:tblPr>
                <a:noFill/>
              </a:tblPr>
              <a:tblGrid>
                <a:gridCol w="1773067">
                  <a:extLst>
                    <a:ext uri="{9D8B030D-6E8A-4147-A177-3AD203B41FA5}">
                      <a16:colId xmlns:a16="http://schemas.microsoft.com/office/drawing/2014/main" val="20000"/>
                    </a:ext>
                  </a:extLst>
                </a:gridCol>
                <a:gridCol w="1882033">
                  <a:extLst>
                    <a:ext uri="{9D8B030D-6E8A-4147-A177-3AD203B41FA5}">
                      <a16:colId xmlns:a16="http://schemas.microsoft.com/office/drawing/2014/main" val="20001"/>
                    </a:ext>
                  </a:extLst>
                </a:gridCol>
                <a:gridCol w="1888400">
                  <a:extLst>
                    <a:ext uri="{9D8B030D-6E8A-4147-A177-3AD203B41FA5}">
                      <a16:colId xmlns:a16="http://schemas.microsoft.com/office/drawing/2014/main" val="20002"/>
                    </a:ext>
                  </a:extLst>
                </a:gridCol>
                <a:gridCol w="1282200">
                  <a:extLst>
                    <a:ext uri="{9D8B030D-6E8A-4147-A177-3AD203B41FA5}">
                      <a16:colId xmlns:a16="http://schemas.microsoft.com/office/drawing/2014/main" val="20003"/>
                    </a:ext>
                  </a:extLst>
                </a:gridCol>
                <a:gridCol w="1620500">
                  <a:extLst>
                    <a:ext uri="{9D8B030D-6E8A-4147-A177-3AD203B41FA5}">
                      <a16:colId xmlns:a16="http://schemas.microsoft.com/office/drawing/2014/main" val="20004"/>
                    </a:ext>
                  </a:extLst>
                </a:gridCol>
              </a:tblGrid>
              <a:tr h="1685533">
                <a:tc>
                  <a:txBody>
                    <a:bodyPr/>
                    <a:lstStyle/>
                    <a:p>
                      <a:pPr marL="0" lvl="0" indent="0" algn="ctr" rtl="0">
                        <a:lnSpc>
                          <a:spcPct val="115000"/>
                        </a:lnSpc>
                        <a:spcBef>
                          <a:spcPts val="0"/>
                        </a:spcBef>
                        <a:spcAft>
                          <a:spcPts val="0"/>
                        </a:spcAft>
                        <a:buNone/>
                      </a:pPr>
                      <a:r>
                        <a:rPr lang="en" sz="1600" b="1"/>
                        <a:t>Fuente de Datos</a:t>
                      </a:r>
                      <a:endParaRPr sz="16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1600"/>
                        <a:t>Catálogo de datos viales CONGOPE</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600"/>
                        <a:t>Censo de Información Económica en GAD Provinciales</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600"/>
                        <a:t>Ministerio de Salúd Pública</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600"/>
                        <a:t>Encuesta Nacional de Salud y Nutrición – ENSANUT 2018</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875623">
                <a:tc>
                  <a:txBody>
                    <a:bodyPr/>
                    <a:lstStyle/>
                    <a:p>
                      <a:pPr marL="0" lvl="0" indent="0" algn="ctr" rtl="0">
                        <a:lnSpc>
                          <a:spcPct val="115000"/>
                        </a:lnSpc>
                        <a:spcBef>
                          <a:spcPts val="0"/>
                        </a:spcBef>
                        <a:spcAft>
                          <a:spcPts val="0"/>
                        </a:spcAft>
                        <a:buNone/>
                      </a:pPr>
                      <a:r>
                        <a:rPr lang="en" sz="1600" b="1"/>
                        <a:t>Número de variables identificadas</a:t>
                      </a:r>
                      <a:endParaRPr sz="16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1600"/>
                        <a:t>7</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2</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1</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1</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619667">
                <a:tc>
                  <a:txBody>
                    <a:bodyPr/>
                    <a:lstStyle/>
                    <a:p>
                      <a:pPr marL="0" lvl="0" indent="0" algn="ctr" rtl="0">
                        <a:lnSpc>
                          <a:spcPct val="115000"/>
                        </a:lnSpc>
                        <a:spcBef>
                          <a:spcPts val="0"/>
                        </a:spcBef>
                        <a:spcAft>
                          <a:spcPts val="0"/>
                        </a:spcAft>
                        <a:buNone/>
                      </a:pPr>
                      <a:r>
                        <a:rPr lang="en" sz="1600" b="1"/>
                        <a:t>Periodicidad</a:t>
                      </a:r>
                      <a:endParaRPr sz="16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1600"/>
                        <a:t>Se está definiendo periodicidad</a:t>
                      </a:r>
                      <a:endParaRPr sz="16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Anual</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600"/>
                        <a:t>Indefinido</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Indefinido</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1140233">
                <a:tc>
                  <a:txBody>
                    <a:bodyPr/>
                    <a:lstStyle/>
                    <a:p>
                      <a:pPr marL="0" lvl="0" indent="0" algn="ctr" rtl="0">
                        <a:lnSpc>
                          <a:spcPct val="115000"/>
                        </a:lnSpc>
                        <a:spcBef>
                          <a:spcPts val="0"/>
                        </a:spcBef>
                        <a:spcAft>
                          <a:spcPts val="0"/>
                        </a:spcAft>
                        <a:buNone/>
                      </a:pPr>
                      <a:r>
                        <a:rPr lang="en" sz="1600" b="1"/>
                        <a:t>Disponibilidad de los datos</a:t>
                      </a:r>
                      <a:endParaRPr sz="16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1600"/>
                        <a:t>Se ha realizado una vez el levantamiento, año 2017</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600"/>
                        <a:t>A partir del 2010</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600"/>
                        <a:t>Indefinido</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2012 - 2018</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204" name="Google Shape;204;p31"/>
          <p:cNvSpPr txBox="1"/>
          <p:nvPr/>
        </p:nvSpPr>
        <p:spPr>
          <a:xfrm>
            <a:off x="8513167" y="1975210"/>
            <a:ext cx="3489600" cy="3477835"/>
          </a:xfrm>
          <a:prstGeom prst="rect">
            <a:avLst/>
          </a:prstGeom>
          <a:noFill/>
          <a:ln>
            <a:noFill/>
          </a:ln>
        </p:spPr>
        <p:txBody>
          <a:bodyPr spcFirstLastPara="1" wrap="square" lIns="121900" tIns="121900" rIns="121900" bIns="121900" anchor="t" anchorCtr="0">
            <a:spAutoFit/>
          </a:bodyPr>
          <a:lstStyle/>
          <a:p>
            <a:pPr marL="342900" indent="-342900" algn="ctr">
              <a:lnSpc>
                <a:spcPct val="150000"/>
              </a:lnSpc>
              <a:buFont typeface="Arial" panose="020B0604020202020204" pitchFamily="34" charset="0"/>
              <a:buChar char="•"/>
            </a:pPr>
            <a:r>
              <a:rPr lang="en" sz="2000" dirty="0">
                <a:solidFill>
                  <a:schemeClr val="accent3"/>
                </a:solidFill>
                <a:latin typeface="Proxima Nova"/>
                <a:ea typeface="Proxima Nova"/>
                <a:cs typeface="Proxima Nova"/>
                <a:sym typeface="Proxima Nova"/>
              </a:rPr>
              <a:t>Se requiere de fuentes confiables de datos cuya </a:t>
            </a:r>
            <a:r>
              <a:rPr lang="en" sz="2000" b="1" dirty="0">
                <a:solidFill>
                  <a:schemeClr val="accent3"/>
                </a:solidFill>
                <a:latin typeface="Proxima Nova"/>
                <a:ea typeface="Proxima Nova"/>
                <a:cs typeface="Proxima Nova"/>
                <a:sym typeface="Proxima Nova"/>
              </a:rPr>
              <a:t>periodicidad </a:t>
            </a:r>
            <a:r>
              <a:rPr lang="en" sz="2000" dirty="0">
                <a:solidFill>
                  <a:schemeClr val="accent3"/>
                </a:solidFill>
                <a:latin typeface="Proxima Nova"/>
                <a:ea typeface="Proxima Nova"/>
                <a:cs typeface="Proxima Nova"/>
                <a:sym typeface="Proxima Nova"/>
              </a:rPr>
              <a:t>pueda ser </a:t>
            </a:r>
            <a:r>
              <a:rPr lang="en" sz="2000" b="1" dirty="0">
                <a:solidFill>
                  <a:schemeClr val="accent3"/>
                </a:solidFill>
                <a:latin typeface="Proxima Nova"/>
                <a:ea typeface="Proxima Nova"/>
                <a:cs typeface="Proxima Nova"/>
                <a:sym typeface="Proxima Nova"/>
              </a:rPr>
              <a:t>actualizada </a:t>
            </a:r>
            <a:r>
              <a:rPr lang="en" sz="2000" dirty="0">
                <a:solidFill>
                  <a:schemeClr val="accent3"/>
                </a:solidFill>
                <a:latin typeface="Proxima Nova"/>
                <a:ea typeface="Proxima Nova"/>
                <a:cs typeface="Proxima Nova"/>
                <a:sym typeface="Proxima Nova"/>
              </a:rPr>
              <a:t>en el tiempo</a:t>
            </a:r>
          </a:p>
          <a:p>
            <a:pPr marL="342900" indent="-342900" algn="ctr">
              <a:lnSpc>
                <a:spcPct val="150000"/>
              </a:lnSpc>
              <a:buFont typeface="Arial" panose="020B0604020202020204" pitchFamily="34" charset="0"/>
              <a:buChar char="•"/>
            </a:pPr>
            <a:r>
              <a:rPr lang="es-EC" sz="2000" dirty="0">
                <a:solidFill>
                  <a:schemeClr val="accent3"/>
                </a:solidFill>
                <a:latin typeface="Proxima Nova"/>
                <a:sym typeface="Proxima Nova"/>
              </a:rPr>
              <a:t>Información disponible</a:t>
            </a:r>
          </a:p>
          <a:p>
            <a:pPr marL="342900" indent="-342900" algn="ctr">
              <a:lnSpc>
                <a:spcPct val="150000"/>
              </a:lnSpc>
              <a:buFont typeface="Arial" panose="020B0604020202020204" pitchFamily="34" charset="0"/>
              <a:buChar char="•"/>
            </a:pPr>
            <a:r>
              <a:rPr lang="es-EC" sz="2000" dirty="0">
                <a:solidFill>
                  <a:schemeClr val="accent3"/>
                </a:solidFill>
                <a:latin typeface="Proxima Nova"/>
                <a:sym typeface="Proxima Nova"/>
              </a:rPr>
              <a:t>Fuente oficial</a:t>
            </a:r>
            <a:endParaRP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2"/>
          <p:cNvSpPr txBox="1">
            <a:spLocks noGrp="1"/>
          </p:cNvSpPr>
          <p:nvPr>
            <p:ph type="title"/>
          </p:nvPr>
        </p:nvSpPr>
        <p:spPr>
          <a:xfrm>
            <a:off x="-77633" y="208033"/>
            <a:ext cx="11360800" cy="763600"/>
          </a:xfrm>
          <a:prstGeom prst="rect">
            <a:avLst/>
          </a:prstGeom>
        </p:spPr>
        <p:txBody>
          <a:bodyPr spcFirstLastPara="1" vert="horz" wrap="square" lIns="121900" tIns="121900" rIns="121900" bIns="121900" rtlCol="0" anchor="t" anchorCtr="0">
            <a:normAutofit fontScale="90000"/>
          </a:bodyPr>
          <a:lstStyle/>
          <a:p>
            <a:pPr>
              <a:lnSpc>
                <a:spcPct val="115000"/>
              </a:lnSpc>
            </a:pPr>
            <a:endParaRPr sz="1600" b="1">
              <a:latin typeface="Arial"/>
              <a:ea typeface="Arial"/>
              <a:cs typeface="Arial"/>
              <a:sym typeface="Arial"/>
            </a:endParaRPr>
          </a:p>
          <a:p>
            <a:pPr>
              <a:lnSpc>
                <a:spcPct val="115000"/>
              </a:lnSpc>
            </a:pPr>
            <a:r>
              <a:rPr lang="en" sz="1600" b="1">
                <a:solidFill>
                  <a:srgbClr val="FFFFFF"/>
                </a:solidFill>
                <a:latin typeface="Arial"/>
                <a:ea typeface="Arial"/>
                <a:cs typeface="Arial"/>
                <a:sym typeface="Arial"/>
              </a:rPr>
              <a:t>Quememos roma</a:t>
            </a:r>
            <a:endParaRPr sz="1600" b="1">
              <a:solidFill>
                <a:srgbClr val="FFFFFF"/>
              </a:solidFill>
              <a:latin typeface="Arial"/>
              <a:ea typeface="Arial"/>
              <a:cs typeface="Arial"/>
              <a:sym typeface="Arial"/>
            </a:endParaRPr>
          </a:p>
        </p:txBody>
      </p:sp>
      <p:graphicFrame>
        <p:nvGraphicFramePr>
          <p:cNvPr id="210" name="Google Shape;210;p32"/>
          <p:cNvGraphicFramePr/>
          <p:nvPr/>
        </p:nvGraphicFramePr>
        <p:xfrm>
          <a:off x="254567" y="663367"/>
          <a:ext cx="3722100" cy="5702959"/>
        </p:xfrm>
        <a:graphic>
          <a:graphicData uri="http://schemas.openxmlformats.org/drawingml/2006/table">
            <a:tbl>
              <a:tblPr>
                <a:noFill/>
              </a:tblPr>
              <a:tblGrid>
                <a:gridCol w="1124100">
                  <a:extLst>
                    <a:ext uri="{9D8B030D-6E8A-4147-A177-3AD203B41FA5}">
                      <a16:colId xmlns:a16="http://schemas.microsoft.com/office/drawing/2014/main" val="20000"/>
                    </a:ext>
                  </a:extLst>
                </a:gridCol>
                <a:gridCol w="1194800">
                  <a:extLst>
                    <a:ext uri="{9D8B030D-6E8A-4147-A177-3AD203B41FA5}">
                      <a16:colId xmlns:a16="http://schemas.microsoft.com/office/drawing/2014/main" val="20001"/>
                    </a:ext>
                  </a:extLst>
                </a:gridCol>
                <a:gridCol w="1403200">
                  <a:extLst>
                    <a:ext uri="{9D8B030D-6E8A-4147-A177-3AD203B41FA5}">
                      <a16:colId xmlns:a16="http://schemas.microsoft.com/office/drawing/2014/main" val="20002"/>
                    </a:ext>
                  </a:extLst>
                </a:gridCol>
              </a:tblGrid>
              <a:tr h="504444">
                <a:tc>
                  <a:txBody>
                    <a:bodyPr/>
                    <a:lstStyle/>
                    <a:p>
                      <a:pPr marL="0" lvl="0" indent="0" algn="ctr" rtl="0">
                        <a:lnSpc>
                          <a:spcPct val="115000"/>
                        </a:lnSpc>
                        <a:spcBef>
                          <a:spcPts val="0"/>
                        </a:spcBef>
                        <a:spcAft>
                          <a:spcPts val="0"/>
                        </a:spcAft>
                        <a:buNone/>
                      </a:pPr>
                      <a:r>
                        <a:rPr lang="en" sz="1300" b="1"/>
                        <a:t>Fuente de Datos</a:t>
                      </a:r>
                      <a:endParaRPr sz="13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gridSpan="2">
                  <a:txBody>
                    <a:bodyPr/>
                    <a:lstStyle/>
                    <a:p>
                      <a:pPr marL="0" lvl="0" indent="0" algn="ctr" rtl="0">
                        <a:lnSpc>
                          <a:spcPct val="115000"/>
                        </a:lnSpc>
                        <a:spcBef>
                          <a:spcPts val="0"/>
                        </a:spcBef>
                        <a:spcAft>
                          <a:spcPts val="0"/>
                        </a:spcAft>
                        <a:buNone/>
                      </a:pPr>
                      <a:r>
                        <a:rPr lang="en" sz="1300" b="1"/>
                        <a:t>Variables identificadas</a:t>
                      </a:r>
                      <a:endParaRPr sz="13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hMerge="1">
                  <a:txBody>
                    <a:bodyPr/>
                    <a:lstStyle/>
                    <a:p>
                      <a:endParaRPr lang="es-EC"/>
                    </a:p>
                  </a:txBody>
                  <a:tcPr/>
                </a:tc>
                <a:extLst>
                  <a:ext uri="{0D108BD9-81ED-4DB2-BD59-A6C34878D82A}">
                    <a16:rowId xmlns:a16="http://schemas.microsoft.com/office/drawing/2014/main" val="10000"/>
                  </a:ext>
                </a:extLst>
              </a:tr>
              <a:tr h="504444">
                <a:tc rowSpan="4">
                  <a:txBody>
                    <a:bodyPr/>
                    <a:lstStyle/>
                    <a:p>
                      <a:pPr marL="0" lvl="0" indent="0" algn="ctr" rtl="0">
                        <a:lnSpc>
                          <a:spcPct val="115000"/>
                        </a:lnSpc>
                        <a:spcBef>
                          <a:spcPts val="0"/>
                        </a:spcBef>
                        <a:spcAft>
                          <a:spcPts val="0"/>
                        </a:spcAft>
                        <a:buNone/>
                      </a:pPr>
                      <a:r>
                        <a:rPr lang="en" sz="1300"/>
                        <a:t>Catálogo de datos viales CONGOPE</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300"/>
                        <a:t>Longitud vial Km</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300"/>
                        <a:t>Densidad vial (km)</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82833">
                <a:tc vMerge="1">
                  <a:txBody>
                    <a:bodyPr/>
                    <a:lstStyle/>
                    <a:p>
                      <a:endParaRPr lang="es-EC"/>
                    </a:p>
                  </a:txBody>
                  <a:tcPr/>
                </a:tc>
                <a:tc>
                  <a:txBody>
                    <a:bodyPr/>
                    <a:lstStyle/>
                    <a:p>
                      <a:pPr marL="0" lvl="0" indent="0" algn="ctr" rtl="0">
                        <a:lnSpc>
                          <a:spcPct val="115000"/>
                        </a:lnSpc>
                        <a:spcBef>
                          <a:spcPts val="0"/>
                        </a:spcBef>
                        <a:spcAft>
                          <a:spcPts val="0"/>
                        </a:spcAft>
                        <a:buNone/>
                      </a:pPr>
                      <a:r>
                        <a:rPr lang="en" sz="1300"/>
                        <a:t>Puntos Críticos</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300"/>
                        <a:t>Estado de las vías</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738124">
                <a:tc vMerge="1">
                  <a:txBody>
                    <a:bodyPr/>
                    <a:lstStyle/>
                    <a:p>
                      <a:endParaRPr lang="es-EC"/>
                    </a:p>
                  </a:txBody>
                  <a:tcPr/>
                </a:tc>
                <a:tc>
                  <a:txBody>
                    <a:bodyPr/>
                    <a:lstStyle/>
                    <a:p>
                      <a:pPr marL="0" lvl="0" indent="0" algn="ctr" rtl="0">
                        <a:lnSpc>
                          <a:spcPct val="115000"/>
                        </a:lnSpc>
                        <a:spcBef>
                          <a:spcPts val="0"/>
                        </a:spcBef>
                        <a:spcAft>
                          <a:spcPts val="0"/>
                        </a:spcAft>
                        <a:buNone/>
                      </a:pPr>
                      <a:r>
                        <a:rPr lang="en" sz="1300"/>
                        <a:t>Puntos de interés asociados</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300"/>
                        <a:t>Velocidad de la vía</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82833">
                <a:tc vMerge="1">
                  <a:txBody>
                    <a:bodyPr/>
                    <a:lstStyle/>
                    <a:p>
                      <a:endParaRPr lang="es-EC"/>
                    </a:p>
                  </a:txBody>
                  <a:tcPr/>
                </a:tc>
                <a:tc gridSpan="2">
                  <a:txBody>
                    <a:bodyPr/>
                    <a:lstStyle/>
                    <a:p>
                      <a:pPr marL="0" lvl="0" indent="0" algn="ctr" rtl="0">
                        <a:lnSpc>
                          <a:spcPct val="115000"/>
                        </a:lnSpc>
                        <a:spcBef>
                          <a:spcPts val="0"/>
                        </a:spcBef>
                        <a:spcAft>
                          <a:spcPts val="0"/>
                        </a:spcAft>
                        <a:buNone/>
                      </a:pPr>
                      <a:r>
                        <a:rPr lang="en" sz="1300"/>
                        <a:t>Regularidad IRI</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s-EC"/>
                    </a:p>
                  </a:txBody>
                  <a:tcPr/>
                </a:tc>
                <a:extLst>
                  <a:ext uri="{0D108BD9-81ED-4DB2-BD59-A6C34878D82A}">
                    <a16:rowId xmlns:a16="http://schemas.microsoft.com/office/drawing/2014/main" val="10004"/>
                  </a:ext>
                </a:extLst>
              </a:tr>
              <a:tr h="1205484">
                <a:tc>
                  <a:txBody>
                    <a:bodyPr/>
                    <a:lstStyle/>
                    <a:p>
                      <a:pPr marL="0" lvl="0" indent="0" algn="ctr" rtl="0">
                        <a:lnSpc>
                          <a:spcPct val="115000"/>
                        </a:lnSpc>
                        <a:spcBef>
                          <a:spcPts val="0"/>
                        </a:spcBef>
                        <a:spcAft>
                          <a:spcPts val="0"/>
                        </a:spcAft>
                        <a:buNone/>
                      </a:pPr>
                      <a:r>
                        <a:rPr lang="en" sz="1300"/>
                        <a:t>Censo de Información Económica en GAD Provinciales</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300"/>
                        <a:t>Inversión en vías</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300"/>
                        <a:t>Personal Asociado</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745633">
                <a:tc>
                  <a:txBody>
                    <a:bodyPr/>
                    <a:lstStyle/>
                    <a:p>
                      <a:pPr marL="0" lvl="0" indent="0" algn="ctr" rtl="0">
                        <a:lnSpc>
                          <a:spcPct val="115000"/>
                        </a:lnSpc>
                        <a:spcBef>
                          <a:spcPts val="0"/>
                        </a:spcBef>
                        <a:spcAft>
                          <a:spcPts val="0"/>
                        </a:spcAft>
                        <a:buNone/>
                      </a:pPr>
                      <a:r>
                        <a:rPr lang="en" sz="1300"/>
                        <a:t>Geosalud/ Ministerio de Salúd Pública</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gridSpan="2">
                  <a:txBody>
                    <a:bodyPr/>
                    <a:lstStyle/>
                    <a:p>
                      <a:pPr marL="0" lvl="0" indent="0" algn="ctr" rtl="0">
                        <a:lnSpc>
                          <a:spcPct val="115000"/>
                        </a:lnSpc>
                        <a:spcBef>
                          <a:spcPts val="0"/>
                        </a:spcBef>
                        <a:spcAft>
                          <a:spcPts val="0"/>
                        </a:spcAft>
                        <a:buNone/>
                      </a:pPr>
                      <a:r>
                        <a:rPr lang="en" sz="1300"/>
                        <a:t>Accesibilidad hacia centros de salud</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s-EC"/>
                    </a:p>
                  </a:txBody>
                  <a:tcPr/>
                </a:tc>
                <a:extLst>
                  <a:ext uri="{0D108BD9-81ED-4DB2-BD59-A6C34878D82A}">
                    <a16:rowId xmlns:a16="http://schemas.microsoft.com/office/drawing/2014/main" val="10006"/>
                  </a:ext>
                </a:extLst>
              </a:tr>
              <a:tr h="1439164">
                <a:tc>
                  <a:txBody>
                    <a:bodyPr/>
                    <a:lstStyle/>
                    <a:p>
                      <a:pPr marL="0" lvl="0" indent="0" algn="ctr" rtl="0">
                        <a:lnSpc>
                          <a:spcPct val="115000"/>
                        </a:lnSpc>
                        <a:spcBef>
                          <a:spcPts val="0"/>
                        </a:spcBef>
                        <a:spcAft>
                          <a:spcPts val="0"/>
                        </a:spcAft>
                        <a:buNone/>
                      </a:pPr>
                      <a:r>
                        <a:rPr lang="en" sz="1300"/>
                        <a:t>Encuesta Nacional de Salud y Nutrición – ENSANUT 2018</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gridSpan="2">
                  <a:txBody>
                    <a:bodyPr/>
                    <a:lstStyle/>
                    <a:p>
                      <a:pPr marL="0" lvl="0" indent="0" algn="ctr" rtl="0">
                        <a:lnSpc>
                          <a:spcPct val="115000"/>
                        </a:lnSpc>
                        <a:spcBef>
                          <a:spcPts val="0"/>
                        </a:spcBef>
                        <a:spcAft>
                          <a:spcPts val="0"/>
                        </a:spcAft>
                        <a:buNone/>
                      </a:pPr>
                      <a:r>
                        <a:rPr lang="en" sz="1300"/>
                        <a:t>Tiempo en llegar a un establecimiento o proveedor de servicios de salud</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s-EC"/>
                    </a:p>
                  </a:txBody>
                  <a:tcPr/>
                </a:tc>
                <a:extLst>
                  <a:ext uri="{0D108BD9-81ED-4DB2-BD59-A6C34878D82A}">
                    <a16:rowId xmlns:a16="http://schemas.microsoft.com/office/drawing/2014/main" val="10007"/>
                  </a:ext>
                </a:extLst>
              </a:tr>
            </a:tbl>
          </a:graphicData>
        </a:graphic>
      </p:graphicFrame>
      <p:graphicFrame>
        <p:nvGraphicFramePr>
          <p:cNvPr id="211" name="Google Shape;211;p32"/>
          <p:cNvGraphicFramePr/>
          <p:nvPr/>
        </p:nvGraphicFramePr>
        <p:xfrm>
          <a:off x="4918600" y="1939167"/>
          <a:ext cx="2552733" cy="2328868"/>
        </p:xfrm>
        <a:graphic>
          <a:graphicData uri="http://schemas.openxmlformats.org/drawingml/2006/table">
            <a:tbl>
              <a:tblPr>
                <a:noFill/>
              </a:tblPr>
              <a:tblGrid>
                <a:gridCol w="2552733">
                  <a:extLst>
                    <a:ext uri="{9D8B030D-6E8A-4147-A177-3AD203B41FA5}">
                      <a16:colId xmlns:a16="http://schemas.microsoft.com/office/drawing/2014/main" val="20000"/>
                    </a:ext>
                  </a:extLst>
                </a:gridCol>
              </a:tblGrid>
              <a:tr h="341567">
                <a:tc>
                  <a:txBody>
                    <a:bodyPr/>
                    <a:lstStyle/>
                    <a:p>
                      <a:pPr marL="0" lvl="0" indent="0" algn="ctr" rtl="0">
                        <a:lnSpc>
                          <a:spcPct val="115000"/>
                        </a:lnSpc>
                        <a:spcBef>
                          <a:spcPts val="0"/>
                        </a:spcBef>
                        <a:spcAft>
                          <a:spcPts val="0"/>
                        </a:spcAft>
                        <a:buNone/>
                      </a:pPr>
                      <a:r>
                        <a:rPr lang="en" sz="1600" b="1"/>
                        <a:t>Variables utilizadas</a:t>
                      </a:r>
                      <a:endParaRPr sz="16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extLst>
                  <a:ext uri="{0D108BD9-81ED-4DB2-BD59-A6C34878D82A}">
                    <a16:rowId xmlns:a16="http://schemas.microsoft.com/office/drawing/2014/main" val="10000"/>
                  </a:ext>
                </a:extLst>
              </a:tr>
              <a:tr h="341567">
                <a:tc>
                  <a:txBody>
                    <a:bodyPr/>
                    <a:lstStyle/>
                    <a:p>
                      <a:pPr marL="0" lvl="0" indent="0" algn="ctr" rtl="0">
                        <a:lnSpc>
                          <a:spcPct val="115000"/>
                        </a:lnSpc>
                        <a:spcBef>
                          <a:spcPts val="0"/>
                        </a:spcBef>
                        <a:spcAft>
                          <a:spcPts val="0"/>
                        </a:spcAft>
                        <a:buNone/>
                      </a:pPr>
                      <a:r>
                        <a:rPr lang="en" sz="1600"/>
                        <a:t>Longitud vial Km</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341567">
                <a:tc>
                  <a:txBody>
                    <a:bodyPr/>
                    <a:lstStyle/>
                    <a:p>
                      <a:pPr marL="0" lvl="0" indent="0" algn="ctr" rtl="0">
                        <a:lnSpc>
                          <a:spcPct val="115000"/>
                        </a:lnSpc>
                        <a:spcBef>
                          <a:spcPts val="0"/>
                        </a:spcBef>
                        <a:spcAft>
                          <a:spcPts val="0"/>
                        </a:spcAft>
                        <a:buNone/>
                      </a:pPr>
                      <a:r>
                        <a:rPr lang="en" sz="1600"/>
                        <a:t>Densidad vial (por área)</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341567">
                <a:tc>
                  <a:txBody>
                    <a:bodyPr/>
                    <a:lstStyle/>
                    <a:p>
                      <a:pPr marL="0" lvl="0" indent="0" algn="ctr" rtl="0">
                        <a:lnSpc>
                          <a:spcPct val="115000"/>
                        </a:lnSpc>
                        <a:spcBef>
                          <a:spcPts val="0"/>
                        </a:spcBef>
                        <a:spcAft>
                          <a:spcPts val="0"/>
                        </a:spcAft>
                        <a:buNone/>
                      </a:pPr>
                      <a:r>
                        <a:rPr lang="en" sz="1600"/>
                        <a:t>Puntos críticos</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341567">
                <a:tc>
                  <a:txBody>
                    <a:bodyPr/>
                    <a:lstStyle/>
                    <a:p>
                      <a:pPr marL="0" lvl="0" indent="0" algn="ctr" rtl="0">
                        <a:lnSpc>
                          <a:spcPct val="115000"/>
                        </a:lnSpc>
                        <a:spcBef>
                          <a:spcPts val="0"/>
                        </a:spcBef>
                        <a:spcAft>
                          <a:spcPts val="0"/>
                        </a:spcAft>
                        <a:buNone/>
                      </a:pPr>
                      <a:r>
                        <a:rPr lang="en" sz="1600"/>
                        <a:t>Velocidad de la vía</a:t>
                      </a:r>
                      <a:endParaRPr sz="16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4"/>
                  </a:ext>
                </a:extLst>
              </a:tr>
              <a:tr h="621033">
                <a:tc>
                  <a:txBody>
                    <a:bodyPr/>
                    <a:lstStyle/>
                    <a:p>
                      <a:pPr marL="0" lvl="0" indent="0" algn="ctr" rtl="0">
                        <a:lnSpc>
                          <a:spcPct val="115000"/>
                        </a:lnSpc>
                        <a:spcBef>
                          <a:spcPts val="0"/>
                        </a:spcBef>
                        <a:spcAft>
                          <a:spcPts val="0"/>
                        </a:spcAft>
                        <a:buNone/>
                      </a:pPr>
                      <a:r>
                        <a:rPr lang="en" sz="1600"/>
                        <a:t>Accesibilidad hacia centros de salud</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graphicFrame>
        <p:nvGraphicFramePr>
          <p:cNvPr id="212" name="Google Shape;212;p32"/>
          <p:cNvGraphicFramePr/>
          <p:nvPr/>
        </p:nvGraphicFramePr>
        <p:xfrm>
          <a:off x="8480734" y="1455134"/>
          <a:ext cx="3452833" cy="4615906"/>
        </p:xfrm>
        <a:graphic>
          <a:graphicData uri="http://schemas.openxmlformats.org/drawingml/2006/table">
            <a:tbl>
              <a:tblPr>
                <a:noFill/>
              </a:tblPr>
              <a:tblGrid>
                <a:gridCol w="3452833">
                  <a:extLst>
                    <a:ext uri="{9D8B030D-6E8A-4147-A177-3AD203B41FA5}">
                      <a16:colId xmlns:a16="http://schemas.microsoft.com/office/drawing/2014/main" val="20000"/>
                    </a:ext>
                  </a:extLst>
                </a:gridCol>
              </a:tblGrid>
              <a:tr h="314791">
                <a:tc>
                  <a:txBody>
                    <a:bodyPr/>
                    <a:lstStyle/>
                    <a:p>
                      <a:pPr marL="0" lvl="0" indent="0" algn="ctr" rtl="0">
                        <a:lnSpc>
                          <a:spcPct val="115000"/>
                        </a:lnSpc>
                        <a:spcBef>
                          <a:spcPts val="0"/>
                        </a:spcBef>
                        <a:spcAft>
                          <a:spcPts val="0"/>
                        </a:spcAft>
                        <a:buNone/>
                      </a:pPr>
                      <a:r>
                        <a:rPr lang="en" sz="1600" b="1"/>
                        <a:t>Indicadores calculados</a:t>
                      </a:r>
                      <a:endParaRPr sz="16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extLst>
                  <a:ext uri="{0D108BD9-81ED-4DB2-BD59-A6C34878D82A}">
                    <a16:rowId xmlns:a16="http://schemas.microsoft.com/office/drawing/2014/main" val="10000"/>
                  </a:ext>
                </a:extLst>
              </a:tr>
              <a:tr h="314791">
                <a:tc>
                  <a:txBody>
                    <a:bodyPr/>
                    <a:lstStyle/>
                    <a:p>
                      <a:pPr marL="0" lvl="0" indent="0" algn="ctr" rtl="0">
                        <a:lnSpc>
                          <a:spcPct val="115000"/>
                        </a:lnSpc>
                        <a:spcBef>
                          <a:spcPts val="0"/>
                        </a:spcBef>
                        <a:spcAft>
                          <a:spcPts val="0"/>
                        </a:spcAft>
                        <a:buNone/>
                      </a:pPr>
                      <a:r>
                        <a:rPr lang="en" sz="1600"/>
                        <a:t>Longitud vial Km</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314791">
                <a:tc>
                  <a:txBody>
                    <a:bodyPr/>
                    <a:lstStyle/>
                    <a:p>
                      <a:pPr marL="0" lvl="0" indent="0" algn="ctr" rtl="0">
                        <a:lnSpc>
                          <a:spcPct val="115000"/>
                        </a:lnSpc>
                        <a:spcBef>
                          <a:spcPts val="0"/>
                        </a:spcBef>
                        <a:spcAft>
                          <a:spcPts val="0"/>
                        </a:spcAft>
                        <a:buNone/>
                      </a:pPr>
                      <a:r>
                        <a:rPr lang="en" sz="1600"/>
                        <a:t>Densidad vial (por área)</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539933">
                <a:tc>
                  <a:txBody>
                    <a:bodyPr/>
                    <a:lstStyle/>
                    <a:p>
                      <a:pPr marL="0" lvl="0" indent="0" algn="ctr" rtl="0">
                        <a:lnSpc>
                          <a:spcPct val="115000"/>
                        </a:lnSpc>
                        <a:spcBef>
                          <a:spcPts val="0"/>
                        </a:spcBef>
                        <a:spcAft>
                          <a:spcPts val="0"/>
                        </a:spcAft>
                        <a:buNone/>
                      </a:pPr>
                      <a:r>
                        <a:rPr lang="en" sz="1600"/>
                        <a:t>Puntos críticos solucionados (</a:t>
                      </a:r>
                      <a:r>
                        <a:rPr lang="en" sz="1600" b="1"/>
                        <a:t>teórico</a:t>
                      </a:r>
                      <a:r>
                        <a:rPr lang="en" sz="1600"/>
                        <a:t>)</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782900">
                <a:tc>
                  <a:txBody>
                    <a:bodyPr/>
                    <a:lstStyle/>
                    <a:p>
                      <a:pPr marL="0" lvl="0" indent="0" algn="ctr" rtl="0">
                        <a:lnSpc>
                          <a:spcPct val="115000"/>
                        </a:lnSpc>
                        <a:spcBef>
                          <a:spcPts val="0"/>
                        </a:spcBef>
                        <a:spcAft>
                          <a:spcPts val="0"/>
                        </a:spcAft>
                        <a:buNone/>
                      </a:pPr>
                      <a:r>
                        <a:rPr lang="en" sz="1600"/>
                        <a:t>Accesibilidad hacia establecimientos de salud (nivel II y III)</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782900">
                <a:tc>
                  <a:txBody>
                    <a:bodyPr/>
                    <a:lstStyle/>
                    <a:p>
                      <a:pPr marL="0" lvl="0" indent="0" algn="ctr" rtl="0">
                        <a:lnSpc>
                          <a:spcPct val="115000"/>
                        </a:lnSpc>
                        <a:spcBef>
                          <a:spcPts val="0"/>
                        </a:spcBef>
                        <a:spcAft>
                          <a:spcPts val="0"/>
                        </a:spcAft>
                        <a:buNone/>
                      </a:pPr>
                      <a:r>
                        <a:rPr lang="en" sz="1600"/>
                        <a:t>Porcentaje de poblados lejanos (&gt; 3 km de las vías)</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782900">
                <a:tc>
                  <a:txBody>
                    <a:bodyPr/>
                    <a:lstStyle/>
                    <a:p>
                      <a:pPr marL="0" lvl="0" indent="0" algn="ctr" rtl="0">
                        <a:lnSpc>
                          <a:spcPct val="115000"/>
                        </a:lnSpc>
                        <a:spcBef>
                          <a:spcPts val="0"/>
                        </a:spcBef>
                        <a:spcAft>
                          <a:spcPts val="0"/>
                        </a:spcAft>
                        <a:buNone/>
                      </a:pPr>
                      <a:r>
                        <a:rPr lang="en" sz="1600"/>
                        <a:t>Km planificados (</a:t>
                      </a:r>
                      <a:r>
                        <a:rPr lang="en" sz="1600" b="1"/>
                        <a:t>teórico</a:t>
                      </a:r>
                      <a:r>
                        <a:rPr lang="en" sz="1600"/>
                        <a:t>)</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782900">
                <a:tc>
                  <a:txBody>
                    <a:bodyPr/>
                    <a:lstStyle/>
                    <a:p>
                      <a:pPr marL="0" lvl="0" indent="0" algn="ctr" rtl="0">
                        <a:lnSpc>
                          <a:spcPct val="115000"/>
                        </a:lnSpc>
                        <a:spcBef>
                          <a:spcPts val="0"/>
                        </a:spcBef>
                        <a:spcAft>
                          <a:spcPts val="0"/>
                        </a:spcAft>
                        <a:buNone/>
                      </a:pPr>
                      <a:r>
                        <a:rPr lang="en" sz="1600"/>
                        <a:t>Km proyectados (</a:t>
                      </a:r>
                      <a:r>
                        <a:rPr lang="en" sz="1600" b="1"/>
                        <a:t>teórico</a:t>
                      </a:r>
                      <a:r>
                        <a:rPr lang="en" sz="1600"/>
                        <a:t>)</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cxnSp>
        <p:nvCxnSpPr>
          <p:cNvPr id="213" name="Google Shape;213;p32"/>
          <p:cNvCxnSpPr>
            <a:cxnSpLocks/>
          </p:cNvCxnSpPr>
          <p:nvPr/>
        </p:nvCxnSpPr>
        <p:spPr>
          <a:xfrm>
            <a:off x="3957638" y="3314700"/>
            <a:ext cx="961229" cy="11600"/>
          </a:xfrm>
          <a:prstGeom prst="straightConnector1">
            <a:avLst/>
          </a:prstGeom>
          <a:noFill/>
          <a:ln w="28575" cap="flat" cmpd="sng">
            <a:solidFill>
              <a:srgbClr val="538DD5"/>
            </a:solidFill>
            <a:prstDash val="solid"/>
            <a:round/>
            <a:headEnd type="none" w="med" len="med"/>
            <a:tailEnd type="triangle" w="med" len="med"/>
          </a:ln>
        </p:spPr>
      </p:cxnSp>
      <p:cxnSp>
        <p:nvCxnSpPr>
          <p:cNvPr id="214" name="Google Shape;214;p32"/>
          <p:cNvCxnSpPr>
            <a:cxnSpLocks/>
          </p:cNvCxnSpPr>
          <p:nvPr/>
        </p:nvCxnSpPr>
        <p:spPr>
          <a:xfrm>
            <a:off x="7586663" y="3281900"/>
            <a:ext cx="861804" cy="0"/>
          </a:xfrm>
          <a:prstGeom prst="straightConnector1">
            <a:avLst/>
          </a:prstGeom>
          <a:noFill/>
          <a:ln w="28575" cap="flat" cmpd="sng">
            <a:solidFill>
              <a:srgbClr val="538DD5"/>
            </a:solidFill>
            <a:prstDash val="solid"/>
            <a:round/>
            <a:headEnd type="none" w="med" len="med"/>
            <a:tailEnd type="triangle" w="med" len="med"/>
          </a:ln>
        </p:spPr>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Shape 248"/>
        <p:cNvGrpSpPr/>
        <p:nvPr/>
      </p:nvGrpSpPr>
      <p:grpSpPr>
        <a:xfrm>
          <a:off x="0" y="0"/>
          <a:ext cx="0" cy="0"/>
          <a:chOff x="0" y="0"/>
          <a:chExt cx="0" cy="0"/>
        </a:xfrm>
      </p:grpSpPr>
      <p:sp>
        <p:nvSpPr>
          <p:cNvPr id="249" name="Google Shape;249;p37"/>
          <p:cNvSpPr txBox="1">
            <a:spLocks noGrp="1"/>
          </p:cNvSpPr>
          <p:nvPr>
            <p:ph type="title"/>
          </p:nvPr>
        </p:nvSpPr>
        <p:spPr>
          <a:xfrm>
            <a:off x="141033" y="-66067"/>
            <a:ext cx="11395600" cy="759600"/>
          </a:xfrm>
          <a:prstGeom prst="rect">
            <a:avLst/>
          </a:prstGeom>
        </p:spPr>
        <p:txBody>
          <a:bodyPr spcFirstLastPara="1" vert="horz" wrap="square" lIns="121900" tIns="121900" rIns="121900" bIns="121900" rtlCol="0" anchor="t" anchorCtr="0">
            <a:normAutofit/>
          </a:bodyPr>
          <a:lstStyle/>
          <a:p>
            <a:r>
              <a:rPr lang="en" sz="2960" dirty="0">
                <a:solidFill>
                  <a:srgbClr val="134F5C"/>
                </a:solidFill>
              </a:rPr>
              <a:t>Variables utilizadas</a:t>
            </a:r>
            <a:endParaRPr sz="2960" dirty="0">
              <a:solidFill>
                <a:srgbClr val="134F5C"/>
              </a:solidFill>
            </a:endParaRPr>
          </a:p>
        </p:txBody>
      </p:sp>
      <p:pic>
        <p:nvPicPr>
          <p:cNvPr id="250" name="Google Shape;250;p37"/>
          <p:cNvPicPr preferRelativeResize="0"/>
          <p:nvPr/>
        </p:nvPicPr>
        <p:blipFill>
          <a:blip r:embed="rId3">
            <a:alphaModFix/>
          </a:blip>
          <a:stretch>
            <a:fillRect/>
          </a:stretch>
        </p:blipFill>
        <p:spPr>
          <a:xfrm>
            <a:off x="1609468" y="764067"/>
            <a:ext cx="8077457" cy="5758068"/>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38"/>
          <p:cNvSpPr txBox="1">
            <a:spLocks noGrp="1"/>
          </p:cNvSpPr>
          <p:nvPr>
            <p:ph type="title"/>
          </p:nvPr>
        </p:nvSpPr>
        <p:spPr>
          <a:xfrm>
            <a:off x="1624105" y="1182101"/>
            <a:ext cx="11494800" cy="832800"/>
          </a:xfrm>
          <a:prstGeom prst="rect">
            <a:avLst/>
          </a:prstGeom>
        </p:spPr>
        <p:txBody>
          <a:bodyPr spcFirstLastPara="1" vert="horz" wrap="square" lIns="121900" tIns="121900" rIns="121900" bIns="121900" rtlCol="0" anchor="t" anchorCtr="0">
            <a:noAutofit/>
          </a:bodyPr>
          <a:lstStyle/>
          <a:p>
            <a:pPr algn="l">
              <a:buSzPts val="990"/>
            </a:pPr>
            <a:r>
              <a:rPr lang="en" sz="2467" dirty="0">
                <a:solidFill>
                  <a:srgbClr val="134F5C"/>
                </a:solidFill>
              </a:rPr>
              <a:t> Se plantean</a:t>
            </a:r>
            <a:r>
              <a:rPr lang="en" sz="2467" b="1" dirty="0">
                <a:solidFill>
                  <a:srgbClr val="134F5C"/>
                </a:solidFill>
              </a:rPr>
              <a:t> 2 fórmulas finales </a:t>
            </a:r>
            <a:r>
              <a:rPr lang="en" sz="2467" dirty="0">
                <a:solidFill>
                  <a:srgbClr val="134F5C"/>
                </a:solidFill>
              </a:rPr>
              <a:t>para el análisis del Criterio Vial</a:t>
            </a:r>
            <a:endParaRPr sz="2467" dirty="0"/>
          </a:p>
        </p:txBody>
      </p:sp>
      <p:sp>
        <p:nvSpPr>
          <p:cNvPr id="256" name="Google Shape;256;p38"/>
          <p:cNvSpPr txBox="1"/>
          <p:nvPr/>
        </p:nvSpPr>
        <p:spPr>
          <a:xfrm>
            <a:off x="0" y="6159201"/>
            <a:ext cx="13423600" cy="553957"/>
          </a:xfrm>
          <a:prstGeom prst="rect">
            <a:avLst/>
          </a:prstGeom>
          <a:noFill/>
          <a:ln>
            <a:noFill/>
          </a:ln>
        </p:spPr>
        <p:txBody>
          <a:bodyPr spcFirstLastPara="1" wrap="square" lIns="121900" tIns="121900" rIns="121900" bIns="121900" anchor="t" anchorCtr="0">
            <a:spAutoFit/>
          </a:bodyPr>
          <a:lstStyle/>
          <a:p>
            <a:r>
              <a:rPr lang="en" sz="2000">
                <a:solidFill>
                  <a:schemeClr val="dk1"/>
                </a:solidFill>
                <a:latin typeface="Proxima Nova"/>
                <a:ea typeface="Proxima Nova"/>
                <a:cs typeface="Proxima Nova"/>
                <a:sym typeface="Proxima Nova"/>
              </a:rPr>
              <a:t>Se estandarizó entre 0 y 1 a las 3 variables consideradas para poder relacionarlas entre sí</a:t>
            </a:r>
            <a:endParaRPr sz="133"/>
          </a:p>
        </p:txBody>
      </p:sp>
      <p:sp>
        <p:nvSpPr>
          <p:cNvPr id="257" name="Google Shape;257;p38"/>
          <p:cNvSpPr txBox="1"/>
          <p:nvPr/>
        </p:nvSpPr>
        <p:spPr>
          <a:xfrm>
            <a:off x="511667" y="3528800"/>
            <a:ext cx="10833600" cy="876097"/>
          </a:xfrm>
          <a:prstGeom prst="rect">
            <a:avLst/>
          </a:prstGeom>
          <a:noFill/>
          <a:ln>
            <a:noFill/>
          </a:ln>
        </p:spPr>
        <p:txBody>
          <a:bodyPr spcFirstLastPara="1" wrap="square" lIns="121900" tIns="121900" rIns="121900" bIns="121900" anchor="t" anchorCtr="0">
            <a:spAutoFit/>
          </a:bodyPr>
          <a:lstStyle/>
          <a:p>
            <a:pPr>
              <a:lnSpc>
                <a:spcPct val="115000"/>
              </a:lnSpc>
              <a:spcAft>
                <a:spcPts val="1600"/>
              </a:spcAft>
            </a:pPr>
            <a:endParaRPr sz="2400">
              <a:latin typeface="Proxima Nova"/>
              <a:ea typeface="Proxima Nova"/>
              <a:cs typeface="Proxima Nova"/>
              <a:sym typeface="Proxima Nova"/>
            </a:endParaRPr>
          </a:p>
        </p:txBody>
      </p:sp>
      <p:graphicFrame>
        <p:nvGraphicFramePr>
          <p:cNvPr id="258" name="Google Shape;258;p38"/>
          <p:cNvGraphicFramePr/>
          <p:nvPr/>
        </p:nvGraphicFramePr>
        <p:xfrm>
          <a:off x="729200" y="2241934"/>
          <a:ext cx="10694933" cy="2160800"/>
        </p:xfrm>
        <a:graphic>
          <a:graphicData uri="http://schemas.openxmlformats.org/drawingml/2006/table">
            <a:tbl>
              <a:tblPr>
                <a:noFill/>
              </a:tblPr>
              <a:tblGrid>
                <a:gridCol w="2197333">
                  <a:extLst>
                    <a:ext uri="{9D8B030D-6E8A-4147-A177-3AD203B41FA5}">
                      <a16:colId xmlns:a16="http://schemas.microsoft.com/office/drawing/2014/main" val="20000"/>
                    </a:ext>
                  </a:extLst>
                </a:gridCol>
                <a:gridCol w="3330467">
                  <a:extLst>
                    <a:ext uri="{9D8B030D-6E8A-4147-A177-3AD203B41FA5}">
                      <a16:colId xmlns:a16="http://schemas.microsoft.com/office/drawing/2014/main" val="20001"/>
                    </a:ext>
                  </a:extLst>
                </a:gridCol>
                <a:gridCol w="5167133">
                  <a:extLst>
                    <a:ext uri="{9D8B030D-6E8A-4147-A177-3AD203B41FA5}">
                      <a16:colId xmlns:a16="http://schemas.microsoft.com/office/drawing/2014/main" val="20002"/>
                    </a:ext>
                  </a:extLst>
                </a:gridCol>
              </a:tblGrid>
              <a:tr h="437727">
                <a:tc>
                  <a:txBody>
                    <a:bodyPr/>
                    <a:lstStyle/>
                    <a:p>
                      <a:pPr marL="0" lvl="0" indent="0" algn="ctr" rtl="0">
                        <a:lnSpc>
                          <a:spcPct val="115000"/>
                        </a:lnSpc>
                        <a:spcBef>
                          <a:spcPts val="0"/>
                        </a:spcBef>
                        <a:spcAft>
                          <a:spcPts val="0"/>
                        </a:spcAft>
                        <a:buNone/>
                      </a:pPr>
                      <a:r>
                        <a:rPr lang="en" sz="2400" b="1">
                          <a:latin typeface="Times New Roman"/>
                          <a:ea typeface="Times New Roman"/>
                          <a:cs typeface="Times New Roman"/>
                          <a:sym typeface="Times New Roman"/>
                        </a:rPr>
                        <a:t>Fórmula</a:t>
                      </a:r>
                      <a:endParaRPr sz="2400" b="1">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2400" b="1">
                          <a:latin typeface="Times New Roman"/>
                          <a:ea typeface="Times New Roman"/>
                          <a:cs typeface="Times New Roman"/>
                          <a:sym typeface="Times New Roman"/>
                        </a:rPr>
                        <a:t>Beneficiarios</a:t>
                      </a:r>
                      <a:endParaRPr sz="2400" b="1">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2400" b="1">
                          <a:latin typeface="Times New Roman"/>
                          <a:ea typeface="Times New Roman"/>
                          <a:cs typeface="Times New Roman"/>
                          <a:sym typeface="Times New Roman"/>
                        </a:rPr>
                        <a:t>Variables</a:t>
                      </a:r>
                      <a:endParaRPr sz="2400" b="1">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extLst>
                  <a:ext uri="{0D108BD9-81ED-4DB2-BD59-A6C34878D82A}">
                    <a16:rowId xmlns:a16="http://schemas.microsoft.com/office/drawing/2014/main" val="10000"/>
                  </a:ext>
                </a:extLst>
              </a:tr>
              <a:tr h="495300">
                <a:tc>
                  <a:txBody>
                    <a:bodyPr/>
                    <a:lstStyle/>
                    <a:p>
                      <a:pPr marL="0" lvl="0" indent="0" algn="ctr" rtl="0">
                        <a:lnSpc>
                          <a:spcPct val="115000"/>
                        </a:lnSpc>
                        <a:spcBef>
                          <a:spcPts val="0"/>
                        </a:spcBef>
                        <a:spcAft>
                          <a:spcPts val="0"/>
                        </a:spcAft>
                        <a:buNone/>
                      </a:pPr>
                      <a:r>
                        <a:rPr lang="en" sz="2300" b="1">
                          <a:solidFill>
                            <a:srgbClr val="1155CC"/>
                          </a:solidFill>
                          <a:latin typeface="Times New Roman"/>
                          <a:ea typeface="Times New Roman"/>
                          <a:cs typeface="Times New Roman"/>
                          <a:sym typeface="Times New Roman"/>
                        </a:rPr>
                        <a:t>Referencial</a:t>
                      </a:r>
                      <a:endParaRPr sz="2300" b="1">
                        <a:solidFill>
                          <a:srgbClr val="1155CC"/>
                        </a:solidFill>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2300">
                          <a:latin typeface="Times New Roman"/>
                          <a:ea typeface="Times New Roman"/>
                          <a:cs typeface="Times New Roman"/>
                          <a:sym typeface="Times New Roman"/>
                        </a:rPr>
                        <a:t>Mayor longitud vial (Km)</a:t>
                      </a:r>
                      <a:endParaRPr sz="2300">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2300">
                          <a:latin typeface="Times New Roman"/>
                          <a:ea typeface="Times New Roman"/>
                          <a:cs typeface="Times New Roman"/>
                          <a:sym typeface="Times New Roman"/>
                        </a:rPr>
                        <a:t>Longitud vial (Km Totales)</a:t>
                      </a:r>
                      <a:endParaRPr sz="2300">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1210649">
                <a:tc>
                  <a:txBody>
                    <a:bodyPr/>
                    <a:lstStyle/>
                    <a:p>
                      <a:pPr marL="0" lvl="0" indent="0" algn="ctr" rtl="0">
                        <a:lnSpc>
                          <a:spcPct val="115000"/>
                        </a:lnSpc>
                        <a:spcBef>
                          <a:spcPts val="0"/>
                        </a:spcBef>
                        <a:spcAft>
                          <a:spcPts val="0"/>
                        </a:spcAft>
                        <a:buNone/>
                      </a:pPr>
                      <a:r>
                        <a:rPr lang="en" sz="2400" b="1">
                          <a:solidFill>
                            <a:srgbClr val="34A853"/>
                          </a:solidFill>
                          <a:latin typeface="Times New Roman"/>
                          <a:ea typeface="Times New Roman"/>
                          <a:cs typeface="Times New Roman"/>
                          <a:sym typeface="Times New Roman"/>
                        </a:rPr>
                        <a:t>Sugerida</a:t>
                      </a:r>
                      <a:endParaRPr sz="2400" b="1">
                        <a:solidFill>
                          <a:srgbClr val="34A853"/>
                        </a:solidFill>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2300">
                          <a:latin typeface="Times New Roman"/>
                          <a:ea typeface="Times New Roman"/>
                          <a:cs typeface="Times New Roman"/>
                          <a:sym typeface="Times New Roman"/>
                        </a:rPr>
                        <a:t>Quien tiene mayor densidad, mayor tiempo y </a:t>
                      </a:r>
                      <a:r>
                        <a:rPr lang="en" sz="2300">
                          <a:solidFill>
                            <a:schemeClr val="dk1"/>
                          </a:solidFill>
                          <a:latin typeface="Times New Roman"/>
                          <a:ea typeface="Times New Roman"/>
                          <a:cs typeface="Times New Roman"/>
                          <a:sym typeface="Times New Roman"/>
                        </a:rPr>
                        <a:t>menor</a:t>
                      </a:r>
                      <a:r>
                        <a:rPr lang="en" sz="2300">
                          <a:latin typeface="Times New Roman"/>
                          <a:ea typeface="Times New Roman"/>
                          <a:cs typeface="Times New Roman"/>
                          <a:sym typeface="Times New Roman"/>
                        </a:rPr>
                        <a:t> población NC</a:t>
                      </a:r>
                      <a:endParaRPr sz="2300">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 sz="2300">
                          <a:latin typeface="Times New Roman"/>
                          <a:ea typeface="Times New Roman"/>
                          <a:cs typeface="Times New Roman"/>
                          <a:sym typeface="Times New Roman"/>
                        </a:rPr>
                        <a:t>(Km Totales + Km ejecutados / área) + Tiempo Promedio + Poblados no considerados + Puntos Críticos</a:t>
                      </a:r>
                      <a:endParaRPr sz="2300">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40"/>
          <p:cNvSpPr txBox="1"/>
          <p:nvPr/>
        </p:nvSpPr>
        <p:spPr>
          <a:xfrm>
            <a:off x="789800" y="1821842"/>
            <a:ext cx="3392000" cy="1428043"/>
          </a:xfrm>
          <a:prstGeom prst="rect">
            <a:avLst/>
          </a:prstGeom>
          <a:noFill/>
          <a:ln w="28575" cap="flat" cmpd="sng">
            <a:solidFill>
              <a:srgbClr val="538DD5"/>
            </a:solidFill>
            <a:prstDash val="solid"/>
            <a:round/>
            <a:headEnd type="none" w="sm" len="sm"/>
            <a:tailEnd type="none" w="sm" len="sm"/>
          </a:ln>
        </p:spPr>
        <p:txBody>
          <a:bodyPr spcFirstLastPara="1" wrap="square" lIns="121900" tIns="121900" rIns="121900" bIns="121900" anchor="t" anchorCtr="0">
            <a:spAutoFit/>
          </a:bodyPr>
          <a:lstStyle/>
          <a:p>
            <a:r>
              <a:rPr lang="en" sz="2560" b="1">
                <a:solidFill>
                  <a:srgbClr val="134F5C"/>
                </a:solidFill>
                <a:latin typeface="Proxima Nova"/>
                <a:ea typeface="Proxima Nova"/>
                <a:cs typeface="Proxima Nova"/>
                <a:sym typeface="Proxima Nova"/>
              </a:rPr>
              <a:t>Primer enfoque:</a:t>
            </a:r>
            <a:r>
              <a:rPr lang="en" sz="2560">
                <a:solidFill>
                  <a:srgbClr val="134F5C"/>
                </a:solidFill>
                <a:latin typeface="Proxima Nova"/>
                <a:ea typeface="Proxima Nova"/>
                <a:cs typeface="Proxima Nova"/>
                <a:sym typeface="Proxima Nova"/>
              </a:rPr>
              <a:t> Suavización de transferencias</a:t>
            </a:r>
            <a:endParaRPr sz="2560">
              <a:solidFill>
                <a:srgbClr val="134F5C"/>
              </a:solidFill>
              <a:latin typeface="Proxima Nova"/>
              <a:ea typeface="Proxima Nova"/>
              <a:cs typeface="Proxima Nova"/>
              <a:sym typeface="Proxima Nova"/>
            </a:endParaRPr>
          </a:p>
        </p:txBody>
      </p:sp>
      <p:sp>
        <p:nvSpPr>
          <p:cNvPr id="273" name="Google Shape;273;p40"/>
          <p:cNvSpPr txBox="1"/>
          <p:nvPr/>
        </p:nvSpPr>
        <p:spPr>
          <a:xfrm>
            <a:off x="6439433" y="1859475"/>
            <a:ext cx="4208000" cy="1415540"/>
          </a:xfrm>
          <a:prstGeom prst="rect">
            <a:avLst/>
          </a:prstGeom>
          <a:noFill/>
          <a:ln w="28575" cap="flat" cmpd="sng">
            <a:solidFill>
              <a:srgbClr val="34A853"/>
            </a:solidFill>
            <a:prstDash val="solid"/>
            <a:round/>
            <a:headEnd type="none" w="sm" len="sm"/>
            <a:tailEnd type="none" w="sm" len="sm"/>
          </a:ln>
        </p:spPr>
        <p:txBody>
          <a:bodyPr spcFirstLastPara="1" wrap="square" lIns="121900" tIns="121900" rIns="121900" bIns="121900" anchor="t" anchorCtr="0">
            <a:spAutoFit/>
          </a:bodyPr>
          <a:lstStyle/>
          <a:p>
            <a:r>
              <a:rPr lang="en" sz="2533" b="1">
                <a:solidFill>
                  <a:srgbClr val="134F5C"/>
                </a:solidFill>
                <a:latin typeface="Proxima Nova"/>
                <a:ea typeface="Proxima Nova"/>
                <a:cs typeface="Proxima Nova"/>
                <a:sym typeface="Proxima Nova"/>
              </a:rPr>
              <a:t>Disminuye</a:t>
            </a:r>
            <a:r>
              <a:rPr lang="en" sz="2533">
                <a:solidFill>
                  <a:srgbClr val="134F5C"/>
                </a:solidFill>
                <a:latin typeface="Proxima Nova"/>
                <a:ea typeface="Proxima Nova"/>
                <a:cs typeface="Proxima Nova"/>
                <a:sym typeface="Proxima Nova"/>
              </a:rPr>
              <a:t> la </a:t>
            </a:r>
            <a:r>
              <a:rPr lang="en" sz="2533" b="1">
                <a:solidFill>
                  <a:srgbClr val="134F5C"/>
                </a:solidFill>
                <a:latin typeface="Proxima Nova"/>
                <a:ea typeface="Proxima Nova"/>
                <a:cs typeface="Proxima Nova"/>
                <a:sym typeface="Proxima Nova"/>
              </a:rPr>
              <a:t>magnitud</a:t>
            </a:r>
            <a:r>
              <a:rPr lang="en" sz="2533">
                <a:solidFill>
                  <a:srgbClr val="134F5C"/>
                </a:solidFill>
                <a:latin typeface="Proxima Nova"/>
                <a:ea typeface="Proxima Nova"/>
                <a:cs typeface="Proxima Nova"/>
                <a:sym typeface="Proxima Nova"/>
              </a:rPr>
              <a:t> de la transferencia de los que</a:t>
            </a:r>
            <a:r>
              <a:rPr lang="en" sz="2533" b="1">
                <a:solidFill>
                  <a:srgbClr val="134F5C"/>
                </a:solidFill>
                <a:latin typeface="Proxima Nova"/>
                <a:ea typeface="Proxima Nova"/>
                <a:cs typeface="Proxima Nova"/>
                <a:sym typeface="Proxima Nova"/>
              </a:rPr>
              <a:t> más tienen</a:t>
            </a:r>
            <a:endParaRPr sz="2533" b="1"/>
          </a:p>
        </p:txBody>
      </p:sp>
      <p:sp>
        <p:nvSpPr>
          <p:cNvPr id="274" name="Google Shape;274;p40"/>
          <p:cNvSpPr txBox="1"/>
          <p:nvPr/>
        </p:nvSpPr>
        <p:spPr>
          <a:xfrm>
            <a:off x="6381033" y="4751743"/>
            <a:ext cx="4324800" cy="1415540"/>
          </a:xfrm>
          <a:prstGeom prst="rect">
            <a:avLst/>
          </a:prstGeom>
          <a:noFill/>
          <a:ln w="28575" cap="flat" cmpd="sng">
            <a:solidFill>
              <a:srgbClr val="34A853"/>
            </a:solidFill>
            <a:prstDash val="solid"/>
            <a:round/>
            <a:headEnd type="none" w="sm" len="sm"/>
            <a:tailEnd type="none" w="sm" len="sm"/>
          </a:ln>
        </p:spPr>
        <p:txBody>
          <a:bodyPr spcFirstLastPara="1" wrap="square" lIns="121900" tIns="121900" rIns="121900" bIns="121900" anchor="t" anchorCtr="0">
            <a:spAutoFit/>
          </a:bodyPr>
          <a:lstStyle/>
          <a:p>
            <a:r>
              <a:rPr lang="en" sz="2533" b="1" dirty="0">
                <a:solidFill>
                  <a:srgbClr val="134F5C"/>
                </a:solidFill>
                <a:latin typeface="Proxima Nova"/>
                <a:ea typeface="Proxima Nova"/>
                <a:cs typeface="Proxima Nova"/>
                <a:sym typeface="Proxima Nova"/>
              </a:rPr>
              <a:t>Distribuye</a:t>
            </a:r>
            <a:r>
              <a:rPr lang="en" sz="2533" dirty="0">
                <a:solidFill>
                  <a:srgbClr val="134F5C"/>
                </a:solidFill>
                <a:latin typeface="Proxima Nova"/>
                <a:ea typeface="Proxima Nova"/>
                <a:cs typeface="Proxima Nova"/>
                <a:sym typeface="Proxima Nova"/>
              </a:rPr>
              <a:t> a los que </a:t>
            </a:r>
            <a:r>
              <a:rPr lang="en" sz="2533" b="1" dirty="0">
                <a:solidFill>
                  <a:srgbClr val="134F5C"/>
                </a:solidFill>
                <a:latin typeface="Proxima Nova"/>
                <a:ea typeface="Proxima Nova"/>
                <a:cs typeface="Proxima Nova"/>
                <a:sym typeface="Proxima Nova"/>
              </a:rPr>
              <a:t>menos reciben </a:t>
            </a:r>
            <a:r>
              <a:rPr lang="en" sz="2533" dirty="0">
                <a:solidFill>
                  <a:srgbClr val="134F5C"/>
                </a:solidFill>
                <a:latin typeface="Proxima Nova"/>
                <a:ea typeface="Proxima Nova"/>
                <a:cs typeface="Proxima Nova"/>
                <a:sym typeface="Proxima Nova"/>
              </a:rPr>
              <a:t>quitando a los que más reciben</a:t>
            </a:r>
            <a:endParaRPr sz="2533" dirty="0"/>
          </a:p>
        </p:txBody>
      </p:sp>
      <p:sp>
        <p:nvSpPr>
          <p:cNvPr id="275" name="Google Shape;275;p40"/>
          <p:cNvSpPr txBox="1"/>
          <p:nvPr/>
        </p:nvSpPr>
        <p:spPr>
          <a:xfrm>
            <a:off x="789800" y="4602510"/>
            <a:ext cx="3392000" cy="1428043"/>
          </a:xfrm>
          <a:prstGeom prst="rect">
            <a:avLst/>
          </a:prstGeom>
          <a:noFill/>
          <a:ln w="28575" cap="flat" cmpd="sng">
            <a:solidFill>
              <a:srgbClr val="538DD5"/>
            </a:solidFill>
            <a:prstDash val="solid"/>
            <a:round/>
            <a:headEnd type="none" w="sm" len="sm"/>
            <a:tailEnd type="none" w="sm" len="sm"/>
          </a:ln>
        </p:spPr>
        <p:txBody>
          <a:bodyPr spcFirstLastPara="1" wrap="square" lIns="121900" tIns="121900" rIns="121900" bIns="121900" anchor="t" anchorCtr="0">
            <a:spAutoFit/>
          </a:bodyPr>
          <a:lstStyle/>
          <a:p>
            <a:r>
              <a:rPr lang="en" sz="2560" b="1">
                <a:solidFill>
                  <a:srgbClr val="134F5C"/>
                </a:solidFill>
                <a:latin typeface="Proxima Nova"/>
                <a:ea typeface="Proxima Nova"/>
                <a:cs typeface="Proxima Nova"/>
                <a:sym typeface="Proxima Nova"/>
              </a:rPr>
              <a:t>Segundo enfoque</a:t>
            </a:r>
            <a:r>
              <a:rPr lang="en" sz="2560">
                <a:solidFill>
                  <a:srgbClr val="134F5C"/>
                </a:solidFill>
                <a:latin typeface="Proxima Nova"/>
                <a:ea typeface="Proxima Nova"/>
                <a:cs typeface="Proxima Nova"/>
                <a:sym typeface="Proxima Nova"/>
              </a:rPr>
              <a:t>: Mejorar la redistribución </a:t>
            </a:r>
            <a:endParaRPr sz="1467">
              <a:latin typeface="Proxima Nova"/>
              <a:ea typeface="Proxima Nova"/>
              <a:cs typeface="Proxima Nova"/>
              <a:sym typeface="Proxima Nova"/>
            </a:endParaRPr>
          </a:p>
        </p:txBody>
      </p:sp>
      <p:sp>
        <p:nvSpPr>
          <p:cNvPr id="276" name="Google Shape;276;p40"/>
          <p:cNvSpPr txBox="1">
            <a:spLocks noGrp="1"/>
          </p:cNvSpPr>
          <p:nvPr>
            <p:ph type="title"/>
          </p:nvPr>
        </p:nvSpPr>
        <p:spPr>
          <a:xfrm>
            <a:off x="1377200" y="895896"/>
            <a:ext cx="10814800" cy="670800"/>
          </a:xfrm>
          <a:prstGeom prst="rect">
            <a:avLst/>
          </a:prstGeom>
        </p:spPr>
        <p:txBody>
          <a:bodyPr spcFirstLastPara="1" vert="horz" wrap="square" lIns="121900" tIns="121900" rIns="121900" bIns="121900" rtlCol="0" anchor="t" anchorCtr="0">
            <a:normAutofit fontScale="90000"/>
          </a:bodyPr>
          <a:lstStyle/>
          <a:p>
            <a:pPr algn="l"/>
            <a:r>
              <a:rPr lang="en" sz="2960" dirty="0">
                <a:solidFill>
                  <a:srgbClr val="134F5C"/>
                </a:solidFill>
              </a:rPr>
              <a:t>Se utilizaron </a:t>
            </a:r>
            <a:r>
              <a:rPr lang="en" sz="2960" b="1" dirty="0">
                <a:solidFill>
                  <a:srgbClr val="134F5C"/>
                </a:solidFill>
              </a:rPr>
              <a:t>2 enfoques </a:t>
            </a:r>
            <a:r>
              <a:rPr lang="en" sz="2960" dirty="0">
                <a:solidFill>
                  <a:srgbClr val="134F5C"/>
                </a:solidFill>
              </a:rPr>
              <a:t>de equidad para el escenario sugerido </a:t>
            </a:r>
            <a:endParaRPr sz="2960" dirty="0">
              <a:solidFill>
                <a:srgbClr val="134F5C"/>
              </a:solidFill>
            </a:endParaRPr>
          </a:p>
        </p:txBody>
      </p:sp>
      <p:sp>
        <p:nvSpPr>
          <p:cNvPr id="277" name="Google Shape;277;p40"/>
          <p:cNvSpPr/>
          <p:nvPr/>
        </p:nvSpPr>
        <p:spPr>
          <a:xfrm>
            <a:off x="4351300" y="2573608"/>
            <a:ext cx="1913200" cy="275600"/>
          </a:xfrm>
          <a:prstGeom prst="rightArrow">
            <a:avLst>
              <a:gd name="adj1" fmla="val 50000"/>
              <a:gd name="adj2" fmla="val 50000"/>
            </a:avLst>
          </a:prstGeom>
          <a:solidFill>
            <a:srgbClr val="B7B7B7"/>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278" name="Google Shape;278;p40"/>
          <p:cNvSpPr/>
          <p:nvPr/>
        </p:nvSpPr>
        <p:spPr>
          <a:xfrm>
            <a:off x="4351300" y="5185143"/>
            <a:ext cx="1913200" cy="275600"/>
          </a:xfrm>
          <a:prstGeom prst="rightArrow">
            <a:avLst>
              <a:gd name="adj1" fmla="val 50000"/>
              <a:gd name="adj2" fmla="val 50000"/>
            </a:avLst>
          </a:prstGeom>
          <a:solidFill>
            <a:srgbClr val="B7B7B7"/>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graphicFrame>
        <p:nvGraphicFramePr>
          <p:cNvPr id="283" name="Google Shape;283;p41"/>
          <p:cNvGraphicFramePr/>
          <p:nvPr/>
        </p:nvGraphicFramePr>
        <p:xfrm>
          <a:off x="1204634" y="1713931"/>
          <a:ext cx="2794000" cy="2782584"/>
        </p:xfrm>
        <a:graphic>
          <a:graphicData uri="http://schemas.openxmlformats.org/drawingml/2006/table">
            <a:tbl>
              <a:tblPr>
                <a:noFill/>
              </a:tblPr>
              <a:tblGrid>
                <a:gridCol w="1219200">
                  <a:extLst>
                    <a:ext uri="{9D8B030D-6E8A-4147-A177-3AD203B41FA5}">
                      <a16:colId xmlns:a16="http://schemas.microsoft.com/office/drawing/2014/main" val="20000"/>
                    </a:ext>
                  </a:extLst>
                </a:gridCol>
                <a:gridCol w="1574800">
                  <a:extLst>
                    <a:ext uri="{9D8B030D-6E8A-4147-A177-3AD203B41FA5}">
                      <a16:colId xmlns:a16="http://schemas.microsoft.com/office/drawing/2014/main" val="20001"/>
                    </a:ext>
                  </a:extLst>
                </a:gridCol>
              </a:tblGrid>
              <a:tr h="463764">
                <a:tc>
                  <a:txBody>
                    <a:bodyPr/>
                    <a:lstStyle/>
                    <a:p>
                      <a:pPr marL="0" lvl="0" indent="0" algn="ctr" rtl="0">
                        <a:lnSpc>
                          <a:spcPct val="115000"/>
                        </a:lnSpc>
                        <a:spcBef>
                          <a:spcPts val="0"/>
                        </a:spcBef>
                        <a:spcAft>
                          <a:spcPts val="0"/>
                        </a:spcAft>
                        <a:buNone/>
                      </a:pPr>
                      <a:r>
                        <a:rPr lang="en" sz="1300" b="1"/>
                        <a:t>Provincia</a:t>
                      </a:r>
                      <a:endParaRPr sz="13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FE2F3"/>
                    </a:solidFill>
                  </a:tcPr>
                </a:tc>
                <a:tc>
                  <a:txBody>
                    <a:bodyPr/>
                    <a:lstStyle/>
                    <a:p>
                      <a:pPr marL="0" lvl="0" indent="0" algn="ctr" rtl="0">
                        <a:lnSpc>
                          <a:spcPct val="115000"/>
                        </a:lnSpc>
                        <a:spcBef>
                          <a:spcPts val="0"/>
                        </a:spcBef>
                        <a:spcAft>
                          <a:spcPts val="0"/>
                        </a:spcAft>
                        <a:buNone/>
                      </a:pPr>
                      <a:r>
                        <a:rPr lang="en" sz="1300" b="1"/>
                        <a:t>Monto Millones</a:t>
                      </a:r>
                      <a:endParaRPr sz="13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FE2F3"/>
                    </a:solidFill>
                  </a:tcPr>
                </a:tc>
                <a:extLst>
                  <a:ext uri="{0D108BD9-81ED-4DB2-BD59-A6C34878D82A}">
                    <a16:rowId xmlns:a16="http://schemas.microsoft.com/office/drawing/2014/main" val="10000"/>
                  </a:ext>
                </a:extLst>
              </a:tr>
              <a:tr h="463764">
                <a:tc>
                  <a:txBody>
                    <a:bodyPr/>
                    <a:lstStyle/>
                    <a:p>
                      <a:pPr marL="0" lvl="0" indent="0" algn="l" rtl="0">
                        <a:lnSpc>
                          <a:spcPct val="115000"/>
                        </a:lnSpc>
                        <a:spcBef>
                          <a:spcPts val="0"/>
                        </a:spcBef>
                        <a:spcAft>
                          <a:spcPts val="0"/>
                        </a:spcAft>
                        <a:buNone/>
                      </a:pPr>
                      <a:r>
                        <a:rPr lang="en" sz="1300"/>
                        <a:t>GUAYAS</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rowSpan="5">
                  <a:txBody>
                    <a:bodyPr/>
                    <a:lstStyle/>
                    <a:p>
                      <a:pPr marL="0" lvl="0" indent="0" algn="ctr" rtl="0">
                        <a:lnSpc>
                          <a:spcPct val="115000"/>
                        </a:lnSpc>
                        <a:spcBef>
                          <a:spcPts val="0"/>
                        </a:spcBef>
                        <a:spcAft>
                          <a:spcPts val="0"/>
                        </a:spcAft>
                        <a:buNone/>
                      </a:pPr>
                      <a:r>
                        <a:rPr lang="en" sz="2400" b="1">
                          <a:solidFill>
                            <a:srgbClr val="34A853"/>
                          </a:solidFill>
                        </a:rPr>
                        <a:t>4.88</a:t>
                      </a:r>
                      <a:endParaRPr sz="2400" b="1">
                        <a:solidFill>
                          <a:srgbClr val="34A853"/>
                        </a:solidFill>
                      </a:endParaRPr>
                    </a:p>
                  </a:txBody>
                  <a:tcPr marL="38100" marR="38100" marT="121900" marB="1219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63764">
                <a:tc>
                  <a:txBody>
                    <a:bodyPr/>
                    <a:lstStyle/>
                    <a:p>
                      <a:pPr marL="0" lvl="0" indent="0" algn="l" rtl="0">
                        <a:lnSpc>
                          <a:spcPct val="115000"/>
                        </a:lnSpc>
                        <a:spcBef>
                          <a:spcPts val="0"/>
                        </a:spcBef>
                        <a:spcAft>
                          <a:spcPts val="0"/>
                        </a:spcAft>
                        <a:buNone/>
                      </a:pPr>
                      <a:r>
                        <a:rPr lang="en" sz="1300"/>
                        <a:t>PICHINCHA</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vMerge="1">
                  <a:txBody>
                    <a:bodyPr/>
                    <a:lstStyle/>
                    <a:p>
                      <a:endParaRPr lang="es-EC"/>
                    </a:p>
                  </a:txBody>
                  <a:tcPr/>
                </a:tc>
                <a:extLst>
                  <a:ext uri="{0D108BD9-81ED-4DB2-BD59-A6C34878D82A}">
                    <a16:rowId xmlns:a16="http://schemas.microsoft.com/office/drawing/2014/main" val="10002"/>
                  </a:ext>
                </a:extLst>
              </a:tr>
              <a:tr h="463764">
                <a:tc>
                  <a:txBody>
                    <a:bodyPr/>
                    <a:lstStyle/>
                    <a:p>
                      <a:pPr marL="0" lvl="0" indent="0" algn="l" rtl="0">
                        <a:lnSpc>
                          <a:spcPct val="115000"/>
                        </a:lnSpc>
                        <a:spcBef>
                          <a:spcPts val="0"/>
                        </a:spcBef>
                        <a:spcAft>
                          <a:spcPts val="0"/>
                        </a:spcAft>
                        <a:buNone/>
                      </a:pPr>
                      <a:r>
                        <a:rPr lang="en" sz="1300"/>
                        <a:t>MANABI</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vMerge="1">
                  <a:txBody>
                    <a:bodyPr/>
                    <a:lstStyle/>
                    <a:p>
                      <a:endParaRPr lang="es-EC"/>
                    </a:p>
                  </a:txBody>
                  <a:tcPr/>
                </a:tc>
                <a:extLst>
                  <a:ext uri="{0D108BD9-81ED-4DB2-BD59-A6C34878D82A}">
                    <a16:rowId xmlns:a16="http://schemas.microsoft.com/office/drawing/2014/main" val="10003"/>
                  </a:ext>
                </a:extLst>
              </a:tr>
              <a:tr h="463764">
                <a:tc>
                  <a:txBody>
                    <a:bodyPr/>
                    <a:lstStyle/>
                    <a:p>
                      <a:pPr marL="0" lvl="0" indent="0" algn="l" rtl="0">
                        <a:lnSpc>
                          <a:spcPct val="115000"/>
                        </a:lnSpc>
                        <a:spcBef>
                          <a:spcPts val="0"/>
                        </a:spcBef>
                        <a:spcAft>
                          <a:spcPts val="0"/>
                        </a:spcAft>
                        <a:buNone/>
                      </a:pPr>
                      <a:r>
                        <a:rPr lang="en" sz="1300"/>
                        <a:t>AZUAY</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vMerge="1">
                  <a:txBody>
                    <a:bodyPr/>
                    <a:lstStyle/>
                    <a:p>
                      <a:endParaRPr lang="es-EC"/>
                    </a:p>
                  </a:txBody>
                  <a:tcPr/>
                </a:tc>
                <a:extLst>
                  <a:ext uri="{0D108BD9-81ED-4DB2-BD59-A6C34878D82A}">
                    <a16:rowId xmlns:a16="http://schemas.microsoft.com/office/drawing/2014/main" val="10004"/>
                  </a:ext>
                </a:extLst>
              </a:tr>
              <a:tr h="463764">
                <a:tc>
                  <a:txBody>
                    <a:bodyPr/>
                    <a:lstStyle/>
                    <a:p>
                      <a:pPr marL="0" lvl="0" indent="0" algn="l" rtl="0">
                        <a:lnSpc>
                          <a:spcPct val="115000"/>
                        </a:lnSpc>
                        <a:spcBef>
                          <a:spcPts val="0"/>
                        </a:spcBef>
                        <a:spcAft>
                          <a:spcPts val="0"/>
                        </a:spcAft>
                        <a:buNone/>
                      </a:pPr>
                      <a:r>
                        <a:rPr lang="en" sz="1300" dirty="0"/>
                        <a:t>LOJA</a:t>
                      </a:r>
                      <a:endParaRPr sz="1300" dirty="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vMerge="1">
                  <a:txBody>
                    <a:bodyPr/>
                    <a:lstStyle/>
                    <a:p>
                      <a:endParaRPr lang="es-EC"/>
                    </a:p>
                  </a:txBody>
                  <a:tcPr/>
                </a:tc>
                <a:extLst>
                  <a:ext uri="{0D108BD9-81ED-4DB2-BD59-A6C34878D82A}">
                    <a16:rowId xmlns:a16="http://schemas.microsoft.com/office/drawing/2014/main" val="10005"/>
                  </a:ext>
                </a:extLst>
              </a:tr>
            </a:tbl>
          </a:graphicData>
        </a:graphic>
      </p:graphicFrame>
      <p:graphicFrame>
        <p:nvGraphicFramePr>
          <p:cNvPr id="284" name="Google Shape;284;p41"/>
          <p:cNvGraphicFramePr/>
          <p:nvPr/>
        </p:nvGraphicFramePr>
        <p:xfrm>
          <a:off x="6224100" y="1250167"/>
          <a:ext cx="4724400" cy="3246348"/>
        </p:xfrm>
        <a:graphic>
          <a:graphicData uri="http://schemas.openxmlformats.org/drawingml/2006/table">
            <a:tbl>
              <a:tblPr>
                <a:noFill/>
              </a:tblPr>
              <a:tblGrid>
                <a:gridCol w="1574800">
                  <a:extLst>
                    <a:ext uri="{9D8B030D-6E8A-4147-A177-3AD203B41FA5}">
                      <a16:colId xmlns:a16="http://schemas.microsoft.com/office/drawing/2014/main" val="20000"/>
                    </a:ext>
                  </a:extLst>
                </a:gridCol>
                <a:gridCol w="1574800">
                  <a:extLst>
                    <a:ext uri="{9D8B030D-6E8A-4147-A177-3AD203B41FA5}">
                      <a16:colId xmlns:a16="http://schemas.microsoft.com/office/drawing/2014/main" val="20001"/>
                    </a:ext>
                  </a:extLst>
                </a:gridCol>
                <a:gridCol w="1574800">
                  <a:extLst>
                    <a:ext uri="{9D8B030D-6E8A-4147-A177-3AD203B41FA5}">
                      <a16:colId xmlns:a16="http://schemas.microsoft.com/office/drawing/2014/main" val="20002"/>
                    </a:ext>
                  </a:extLst>
                </a:gridCol>
              </a:tblGrid>
              <a:tr h="463764">
                <a:tc gridSpan="2">
                  <a:txBody>
                    <a:bodyPr/>
                    <a:lstStyle/>
                    <a:p>
                      <a:pPr marL="0" lvl="0" indent="0" algn="ctr" rtl="0">
                        <a:lnSpc>
                          <a:spcPct val="115000"/>
                        </a:lnSpc>
                        <a:spcBef>
                          <a:spcPts val="0"/>
                        </a:spcBef>
                        <a:spcAft>
                          <a:spcPts val="0"/>
                        </a:spcAft>
                        <a:buNone/>
                      </a:pPr>
                      <a:r>
                        <a:rPr lang="en" sz="1300" b="1"/>
                        <a:t>Provincia</a:t>
                      </a:r>
                      <a:endParaRPr sz="13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FE2F3"/>
                    </a:solidFill>
                  </a:tcPr>
                </a:tc>
                <a:tc hMerge="1">
                  <a:txBody>
                    <a:bodyPr/>
                    <a:lstStyle/>
                    <a:p>
                      <a:endParaRPr lang="es-EC"/>
                    </a:p>
                  </a:txBody>
                  <a:tcPr/>
                </a:tc>
                <a:tc>
                  <a:txBody>
                    <a:bodyPr/>
                    <a:lstStyle/>
                    <a:p>
                      <a:pPr marL="0" lvl="0" indent="0" algn="ctr" rtl="0">
                        <a:lnSpc>
                          <a:spcPct val="115000"/>
                        </a:lnSpc>
                        <a:spcBef>
                          <a:spcPts val="0"/>
                        </a:spcBef>
                        <a:spcAft>
                          <a:spcPts val="0"/>
                        </a:spcAft>
                        <a:buNone/>
                      </a:pPr>
                      <a:r>
                        <a:rPr lang="en" sz="1300" b="1"/>
                        <a:t>Monto Millones</a:t>
                      </a:r>
                      <a:endParaRPr sz="13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FE2F3"/>
                    </a:solidFill>
                  </a:tcPr>
                </a:tc>
                <a:extLst>
                  <a:ext uri="{0D108BD9-81ED-4DB2-BD59-A6C34878D82A}">
                    <a16:rowId xmlns:a16="http://schemas.microsoft.com/office/drawing/2014/main" val="10000"/>
                  </a:ext>
                </a:extLst>
              </a:tr>
              <a:tr h="463764">
                <a:tc>
                  <a:txBody>
                    <a:bodyPr/>
                    <a:lstStyle/>
                    <a:p>
                      <a:pPr marL="0" lvl="0" indent="0" algn="l" rtl="0">
                        <a:lnSpc>
                          <a:spcPct val="115000"/>
                        </a:lnSpc>
                        <a:spcBef>
                          <a:spcPts val="0"/>
                        </a:spcBef>
                        <a:spcAft>
                          <a:spcPts val="0"/>
                        </a:spcAft>
                        <a:buNone/>
                      </a:pPr>
                      <a:r>
                        <a:rPr lang="en" sz="1300"/>
                        <a:t>PICHINCHA</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 sz="1300"/>
                        <a:t>IMBABURA</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rowSpan="6">
                  <a:txBody>
                    <a:bodyPr/>
                    <a:lstStyle/>
                    <a:p>
                      <a:pPr marL="0" lvl="0" indent="0" algn="ctr" rtl="0">
                        <a:lnSpc>
                          <a:spcPct val="115000"/>
                        </a:lnSpc>
                        <a:spcBef>
                          <a:spcPts val="0"/>
                        </a:spcBef>
                        <a:spcAft>
                          <a:spcPts val="0"/>
                        </a:spcAft>
                        <a:buNone/>
                      </a:pPr>
                      <a:r>
                        <a:rPr lang="en" sz="2400" b="1">
                          <a:solidFill>
                            <a:srgbClr val="6AA84F"/>
                          </a:solidFill>
                        </a:rPr>
                        <a:t>1.24</a:t>
                      </a:r>
                      <a:endParaRPr sz="2400" b="1">
                        <a:solidFill>
                          <a:srgbClr val="6AA84F"/>
                        </a:solidFill>
                      </a:endParaRPr>
                    </a:p>
                  </a:txBody>
                  <a:tcPr marL="38100" marR="38100" marT="121900" marB="1219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63764">
                <a:tc>
                  <a:txBody>
                    <a:bodyPr/>
                    <a:lstStyle/>
                    <a:p>
                      <a:pPr marL="0" lvl="0" indent="0" algn="l" rtl="0">
                        <a:lnSpc>
                          <a:spcPct val="115000"/>
                        </a:lnSpc>
                        <a:spcBef>
                          <a:spcPts val="0"/>
                        </a:spcBef>
                        <a:spcAft>
                          <a:spcPts val="0"/>
                        </a:spcAft>
                        <a:buNone/>
                      </a:pPr>
                      <a:r>
                        <a:rPr lang="en" sz="1300"/>
                        <a:t>MANABI</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 sz="1300"/>
                        <a:t>PASTAZA</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vMerge="1">
                  <a:txBody>
                    <a:bodyPr/>
                    <a:lstStyle/>
                    <a:p>
                      <a:endParaRPr lang="es-EC"/>
                    </a:p>
                  </a:txBody>
                  <a:tcPr/>
                </a:tc>
                <a:extLst>
                  <a:ext uri="{0D108BD9-81ED-4DB2-BD59-A6C34878D82A}">
                    <a16:rowId xmlns:a16="http://schemas.microsoft.com/office/drawing/2014/main" val="10002"/>
                  </a:ext>
                </a:extLst>
              </a:tr>
              <a:tr h="463764">
                <a:tc>
                  <a:txBody>
                    <a:bodyPr/>
                    <a:lstStyle/>
                    <a:p>
                      <a:pPr marL="0" lvl="0" indent="0" algn="l" rtl="0">
                        <a:lnSpc>
                          <a:spcPct val="115000"/>
                        </a:lnSpc>
                        <a:spcBef>
                          <a:spcPts val="0"/>
                        </a:spcBef>
                        <a:spcAft>
                          <a:spcPts val="0"/>
                        </a:spcAft>
                        <a:buNone/>
                      </a:pPr>
                      <a:r>
                        <a:rPr lang="en" sz="1300"/>
                        <a:t>AZUAY</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 sz="1300"/>
                        <a:t>BOLIVAR</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vMerge="1">
                  <a:txBody>
                    <a:bodyPr/>
                    <a:lstStyle/>
                    <a:p>
                      <a:endParaRPr lang="es-EC"/>
                    </a:p>
                  </a:txBody>
                  <a:tcPr/>
                </a:tc>
                <a:extLst>
                  <a:ext uri="{0D108BD9-81ED-4DB2-BD59-A6C34878D82A}">
                    <a16:rowId xmlns:a16="http://schemas.microsoft.com/office/drawing/2014/main" val="10003"/>
                  </a:ext>
                </a:extLst>
              </a:tr>
              <a:tr h="463764">
                <a:tc>
                  <a:txBody>
                    <a:bodyPr/>
                    <a:lstStyle/>
                    <a:p>
                      <a:pPr marL="0" lvl="0" indent="0" algn="l" rtl="0">
                        <a:lnSpc>
                          <a:spcPct val="115000"/>
                        </a:lnSpc>
                        <a:spcBef>
                          <a:spcPts val="0"/>
                        </a:spcBef>
                        <a:spcAft>
                          <a:spcPts val="0"/>
                        </a:spcAft>
                        <a:buNone/>
                      </a:pPr>
                      <a:r>
                        <a:rPr lang="en" sz="1300"/>
                        <a:t>LOJA</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 sz="1300"/>
                        <a:t>MORONA</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vMerge="1">
                  <a:txBody>
                    <a:bodyPr/>
                    <a:lstStyle/>
                    <a:p>
                      <a:endParaRPr lang="es-EC"/>
                    </a:p>
                  </a:txBody>
                  <a:tcPr/>
                </a:tc>
                <a:extLst>
                  <a:ext uri="{0D108BD9-81ED-4DB2-BD59-A6C34878D82A}">
                    <a16:rowId xmlns:a16="http://schemas.microsoft.com/office/drawing/2014/main" val="10004"/>
                  </a:ext>
                </a:extLst>
              </a:tr>
              <a:tr h="463764">
                <a:tc>
                  <a:txBody>
                    <a:bodyPr/>
                    <a:lstStyle/>
                    <a:p>
                      <a:pPr marL="0" lvl="0" indent="0" algn="l" rtl="0">
                        <a:lnSpc>
                          <a:spcPct val="115000"/>
                        </a:lnSpc>
                        <a:spcBef>
                          <a:spcPts val="0"/>
                        </a:spcBef>
                        <a:spcAft>
                          <a:spcPts val="0"/>
                        </a:spcAft>
                        <a:buNone/>
                      </a:pPr>
                      <a:r>
                        <a:rPr lang="en" sz="1300"/>
                        <a:t>ORELLANA</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 sz="1300"/>
                        <a:t>CHIMBORAZO</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vMerge="1">
                  <a:txBody>
                    <a:bodyPr/>
                    <a:lstStyle/>
                    <a:p>
                      <a:endParaRPr lang="es-EC"/>
                    </a:p>
                  </a:txBody>
                  <a:tcPr/>
                </a:tc>
                <a:extLst>
                  <a:ext uri="{0D108BD9-81ED-4DB2-BD59-A6C34878D82A}">
                    <a16:rowId xmlns:a16="http://schemas.microsoft.com/office/drawing/2014/main" val="10005"/>
                  </a:ext>
                </a:extLst>
              </a:tr>
              <a:tr h="463764">
                <a:tc>
                  <a:txBody>
                    <a:bodyPr/>
                    <a:lstStyle/>
                    <a:p>
                      <a:pPr marL="0" lvl="0" indent="0" algn="l" rtl="0">
                        <a:lnSpc>
                          <a:spcPct val="115000"/>
                        </a:lnSpc>
                        <a:spcBef>
                          <a:spcPts val="0"/>
                        </a:spcBef>
                        <a:spcAft>
                          <a:spcPts val="0"/>
                        </a:spcAft>
                        <a:buNone/>
                      </a:pPr>
                      <a:r>
                        <a:rPr lang="en" sz="1300"/>
                        <a:t>SANTO DOMINGO</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 sz="1300"/>
                        <a:t>ESMERALDAS</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vMerge="1">
                  <a:txBody>
                    <a:bodyPr/>
                    <a:lstStyle/>
                    <a:p>
                      <a:endParaRPr lang="es-EC"/>
                    </a:p>
                  </a:txBody>
                  <a:tcPr/>
                </a:tc>
                <a:extLst>
                  <a:ext uri="{0D108BD9-81ED-4DB2-BD59-A6C34878D82A}">
                    <a16:rowId xmlns:a16="http://schemas.microsoft.com/office/drawing/2014/main" val="10006"/>
                  </a:ext>
                </a:extLst>
              </a:tr>
            </a:tbl>
          </a:graphicData>
        </a:graphic>
      </p:graphicFrame>
      <p:sp>
        <p:nvSpPr>
          <p:cNvPr id="285" name="Google Shape;285;p41"/>
          <p:cNvSpPr txBox="1"/>
          <p:nvPr/>
        </p:nvSpPr>
        <p:spPr>
          <a:xfrm>
            <a:off x="0" y="0"/>
            <a:ext cx="12192000" cy="615513"/>
          </a:xfrm>
          <a:prstGeom prst="rect">
            <a:avLst/>
          </a:prstGeom>
          <a:noFill/>
          <a:ln>
            <a:noFill/>
          </a:ln>
        </p:spPr>
        <p:txBody>
          <a:bodyPr spcFirstLastPara="1" wrap="square" lIns="121900" tIns="121900" rIns="121900" bIns="121900" anchor="t" anchorCtr="0">
            <a:spAutoFit/>
          </a:bodyPr>
          <a:lstStyle/>
          <a:p>
            <a:endParaRPr sz="2400" b="1"/>
          </a:p>
        </p:txBody>
      </p:sp>
      <p:sp>
        <p:nvSpPr>
          <p:cNvPr id="286" name="Google Shape;286;p41"/>
          <p:cNvSpPr txBox="1"/>
          <p:nvPr/>
        </p:nvSpPr>
        <p:spPr>
          <a:xfrm>
            <a:off x="559816" y="861162"/>
            <a:ext cx="3908367" cy="764977"/>
          </a:xfrm>
          <a:prstGeom prst="rect">
            <a:avLst/>
          </a:prstGeom>
          <a:noFill/>
          <a:ln w="19050" cap="flat" cmpd="sng">
            <a:solidFill>
              <a:srgbClr val="538DD5"/>
            </a:solidFill>
            <a:prstDash val="solid"/>
            <a:round/>
            <a:headEnd type="none" w="sm" len="sm"/>
            <a:tailEnd type="none" w="sm" len="sm"/>
          </a:ln>
        </p:spPr>
        <p:txBody>
          <a:bodyPr spcFirstLastPara="1" wrap="square" lIns="121900" tIns="121900" rIns="121900" bIns="121900" anchor="t" anchorCtr="0">
            <a:spAutoFit/>
          </a:bodyPr>
          <a:lstStyle/>
          <a:p>
            <a:r>
              <a:rPr lang="en" sz="1771" b="1">
                <a:solidFill>
                  <a:srgbClr val="134F5C"/>
                </a:solidFill>
                <a:latin typeface="Proxima Nova"/>
                <a:ea typeface="Proxima Nova"/>
                <a:cs typeface="Proxima Nova"/>
                <a:sym typeface="Proxima Nova"/>
              </a:rPr>
              <a:t>Fórmula Referencial:</a:t>
            </a:r>
            <a:r>
              <a:rPr lang="en" sz="1904">
                <a:solidFill>
                  <a:srgbClr val="134F5C"/>
                </a:solidFill>
                <a:latin typeface="Proxima Nova"/>
                <a:ea typeface="Proxima Nova"/>
                <a:cs typeface="Proxima Nova"/>
                <a:sym typeface="Proxima Nova"/>
              </a:rPr>
              <a:t> </a:t>
            </a:r>
            <a:r>
              <a:rPr lang="en" sz="1467" i="1">
                <a:solidFill>
                  <a:srgbClr val="222222"/>
                </a:solidFill>
              </a:rPr>
              <a:t>Longitud vial (km) + Total km ejecutados de los planificados</a:t>
            </a:r>
            <a:endParaRPr sz="2293">
              <a:solidFill>
                <a:srgbClr val="134F5C"/>
              </a:solidFill>
              <a:latin typeface="Proxima Nova"/>
              <a:ea typeface="Proxima Nova"/>
              <a:cs typeface="Proxima Nova"/>
              <a:sym typeface="Proxima Nova"/>
            </a:endParaRPr>
          </a:p>
        </p:txBody>
      </p:sp>
      <p:sp>
        <p:nvSpPr>
          <p:cNvPr id="287" name="Google Shape;287;p41"/>
          <p:cNvSpPr txBox="1"/>
          <p:nvPr/>
        </p:nvSpPr>
        <p:spPr>
          <a:xfrm>
            <a:off x="635200" y="4647334"/>
            <a:ext cx="3757600" cy="1418297"/>
          </a:xfrm>
          <a:prstGeom prst="rect">
            <a:avLst/>
          </a:prstGeom>
          <a:noFill/>
          <a:ln w="19050" cap="flat" cmpd="sng">
            <a:solidFill>
              <a:srgbClr val="34A853"/>
            </a:solidFill>
            <a:prstDash val="solid"/>
            <a:round/>
            <a:headEnd type="none" w="sm" len="sm"/>
            <a:tailEnd type="none" w="sm" len="sm"/>
          </a:ln>
        </p:spPr>
        <p:txBody>
          <a:bodyPr spcFirstLastPara="1" wrap="square" lIns="121900" tIns="121900" rIns="121900" bIns="121900" anchor="t" anchorCtr="0">
            <a:spAutoFit/>
          </a:bodyPr>
          <a:lstStyle/>
          <a:p>
            <a:r>
              <a:rPr lang="en" sz="1904" b="1">
                <a:solidFill>
                  <a:srgbClr val="134F5C"/>
                </a:solidFill>
                <a:latin typeface="Proxima Nova"/>
                <a:ea typeface="Proxima Nova"/>
                <a:cs typeface="Proxima Nova"/>
                <a:sym typeface="Proxima Nova"/>
              </a:rPr>
              <a:t>5 provincias aumentarían</a:t>
            </a:r>
            <a:r>
              <a:rPr lang="en" sz="1904">
                <a:solidFill>
                  <a:srgbClr val="134F5C"/>
                </a:solidFill>
                <a:latin typeface="Proxima Nova"/>
                <a:ea typeface="Proxima Nova"/>
                <a:cs typeface="Proxima Nova"/>
                <a:sym typeface="Proxima Nova"/>
              </a:rPr>
              <a:t> sus transferencias, mientras que </a:t>
            </a:r>
            <a:r>
              <a:rPr lang="en" sz="1904" b="1">
                <a:solidFill>
                  <a:srgbClr val="134F5C"/>
                </a:solidFill>
                <a:latin typeface="Proxima Nova"/>
                <a:ea typeface="Proxima Nova"/>
                <a:cs typeface="Proxima Nova"/>
                <a:sym typeface="Proxima Nova"/>
              </a:rPr>
              <a:t>19 provincias se les asignaría menos recursos</a:t>
            </a:r>
            <a:endParaRPr sz="1893" b="1">
              <a:solidFill>
                <a:srgbClr val="134F5C"/>
              </a:solidFill>
              <a:latin typeface="Proxima Nova"/>
              <a:ea typeface="Proxima Nova"/>
              <a:cs typeface="Proxima Nova"/>
              <a:sym typeface="Proxima Nova"/>
            </a:endParaRPr>
          </a:p>
        </p:txBody>
      </p:sp>
      <p:sp>
        <p:nvSpPr>
          <p:cNvPr id="288" name="Google Shape;288;p41"/>
          <p:cNvSpPr txBox="1"/>
          <p:nvPr/>
        </p:nvSpPr>
        <p:spPr>
          <a:xfrm>
            <a:off x="6325700" y="259500"/>
            <a:ext cx="4484000" cy="744459"/>
          </a:xfrm>
          <a:prstGeom prst="rect">
            <a:avLst/>
          </a:prstGeom>
          <a:noFill/>
          <a:ln w="19050" cap="flat" cmpd="sng">
            <a:solidFill>
              <a:schemeClr val="dk2"/>
            </a:solidFill>
            <a:prstDash val="solid"/>
            <a:round/>
            <a:headEnd type="none" w="sm" len="sm"/>
            <a:tailEnd type="none" w="sm" len="sm"/>
          </a:ln>
        </p:spPr>
        <p:txBody>
          <a:bodyPr spcFirstLastPara="1" wrap="square" lIns="121900" tIns="121900" rIns="121900" bIns="121900" anchor="t" anchorCtr="0">
            <a:spAutoFit/>
          </a:bodyPr>
          <a:lstStyle/>
          <a:p>
            <a:r>
              <a:rPr lang="en" sz="1771" b="1">
                <a:solidFill>
                  <a:schemeClr val="dk2"/>
                </a:solidFill>
                <a:latin typeface="Proxima Nova"/>
                <a:ea typeface="Proxima Nova"/>
                <a:cs typeface="Proxima Nova"/>
                <a:sym typeface="Proxima Nova"/>
              </a:rPr>
              <a:t>Fórmula Sugerida:</a:t>
            </a:r>
            <a:r>
              <a:rPr lang="en" sz="1771">
                <a:solidFill>
                  <a:srgbClr val="134F5C"/>
                </a:solidFill>
                <a:latin typeface="Proxima Nova"/>
                <a:ea typeface="Proxima Nova"/>
                <a:cs typeface="Proxima Nova"/>
                <a:sym typeface="Proxima Nova"/>
              </a:rPr>
              <a:t> </a:t>
            </a:r>
            <a:r>
              <a:rPr lang="en" sz="1467" i="1">
                <a:solidFill>
                  <a:schemeClr val="accent3"/>
                </a:solidFill>
              </a:rPr>
              <a:t>Densidad vial + Tiempo Promedio + Poblados no considerados +  Puntos Críticos</a:t>
            </a:r>
            <a:endParaRPr sz="2293">
              <a:solidFill>
                <a:srgbClr val="134F5C"/>
              </a:solidFill>
              <a:latin typeface="Proxima Nova"/>
              <a:ea typeface="Proxima Nova"/>
              <a:cs typeface="Proxima Nova"/>
              <a:sym typeface="Proxima Nova"/>
            </a:endParaRPr>
          </a:p>
        </p:txBody>
      </p:sp>
      <p:sp>
        <p:nvSpPr>
          <p:cNvPr id="289" name="Google Shape;289;p41"/>
          <p:cNvSpPr txBox="1"/>
          <p:nvPr/>
        </p:nvSpPr>
        <p:spPr>
          <a:xfrm>
            <a:off x="6312333" y="4708668"/>
            <a:ext cx="4395600" cy="1418297"/>
          </a:xfrm>
          <a:prstGeom prst="rect">
            <a:avLst/>
          </a:prstGeom>
          <a:noFill/>
          <a:ln w="19050" cap="flat" cmpd="sng">
            <a:solidFill>
              <a:srgbClr val="34A853"/>
            </a:solidFill>
            <a:prstDash val="solid"/>
            <a:round/>
            <a:headEnd type="none" w="sm" len="sm"/>
            <a:tailEnd type="none" w="sm" len="sm"/>
          </a:ln>
        </p:spPr>
        <p:txBody>
          <a:bodyPr spcFirstLastPara="1" wrap="square" lIns="121900" tIns="121900" rIns="121900" bIns="121900" anchor="t" anchorCtr="0">
            <a:spAutoFit/>
          </a:bodyPr>
          <a:lstStyle/>
          <a:p>
            <a:r>
              <a:rPr lang="en" sz="1904" b="1">
                <a:solidFill>
                  <a:srgbClr val="134F5C"/>
                </a:solidFill>
                <a:latin typeface="Proxima Nova"/>
                <a:ea typeface="Proxima Nova"/>
                <a:cs typeface="Proxima Nova"/>
                <a:sym typeface="Proxima Nova"/>
              </a:rPr>
              <a:t>12 provincias aumentarían</a:t>
            </a:r>
            <a:r>
              <a:rPr lang="en" sz="1904">
                <a:solidFill>
                  <a:srgbClr val="134F5C"/>
                </a:solidFill>
                <a:latin typeface="Proxima Nova"/>
                <a:ea typeface="Proxima Nova"/>
                <a:cs typeface="Proxima Nova"/>
                <a:sym typeface="Proxima Nova"/>
              </a:rPr>
              <a:t> sus transferencias, mientras que </a:t>
            </a:r>
            <a:r>
              <a:rPr lang="en" sz="1904" b="1">
                <a:solidFill>
                  <a:srgbClr val="134F5C"/>
                </a:solidFill>
                <a:latin typeface="Proxima Nova"/>
                <a:ea typeface="Proxima Nova"/>
                <a:cs typeface="Proxima Nova"/>
                <a:sym typeface="Proxima Nova"/>
              </a:rPr>
              <a:t>12 provincias se les asignaría menos recursos</a:t>
            </a:r>
            <a:endParaRPr sz="1893" b="1">
              <a:solidFill>
                <a:srgbClr val="134F5C"/>
              </a:solidFill>
              <a:latin typeface="Proxima Nova"/>
              <a:ea typeface="Proxima Nova"/>
              <a:cs typeface="Proxima Nova"/>
              <a:sym typeface="Proxima Nova"/>
            </a:endParaRPr>
          </a:p>
        </p:txBody>
      </p:sp>
      <p:sp>
        <p:nvSpPr>
          <p:cNvPr id="290" name="Google Shape;290;p41"/>
          <p:cNvSpPr txBox="1"/>
          <p:nvPr/>
        </p:nvSpPr>
        <p:spPr>
          <a:xfrm>
            <a:off x="4718767" y="2636767"/>
            <a:ext cx="785200" cy="553957"/>
          </a:xfrm>
          <a:prstGeom prst="rect">
            <a:avLst/>
          </a:prstGeom>
          <a:noFill/>
          <a:ln>
            <a:noFill/>
          </a:ln>
        </p:spPr>
        <p:txBody>
          <a:bodyPr spcFirstLastPara="1" wrap="square" lIns="121900" tIns="121900" rIns="121900" bIns="121900" anchor="t" anchorCtr="0">
            <a:spAutoFit/>
          </a:bodyPr>
          <a:lstStyle/>
          <a:p>
            <a:r>
              <a:rPr lang="en" sz="2000" b="1">
                <a:solidFill>
                  <a:srgbClr val="FF0000"/>
                </a:solidFill>
                <a:latin typeface="Proxima Nova"/>
                <a:ea typeface="Proxima Nova"/>
                <a:cs typeface="Proxima Nova"/>
                <a:sym typeface="Proxima Nova"/>
              </a:rPr>
              <a:t>vrs</a:t>
            </a:r>
            <a:endParaRPr sz="2000" b="1">
              <a:solidFill>
                <a:srgbClr val="FF0000"/>
              </a:solidFill>
              <a:latin typeface="Proxima Nova"/>
              <a:ea typeface="Proxima Nova"/>
              <a:cs typeface="Proxima Nova"/>
              <a:sym typeface="Proxima Nov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2</a:t>
            </a:fld>
            <a:endParaRPr lang="es-EC" dirty="0"/>
          </a:p>
        </p:txBody>
      </p:sp>
      <p:sp>
        <p:nvSpPr>
          <p:cNvPr id="2" name="CuadroTexto 1">
            <a:extLst>
              <a:ext uri="{FF2B5EF4-FFF2-40B4-BE49-F238E27FC236}">
                <a16:creationId xmlns:a16="http://schemas.microsoft.com/office/drawing/2014/main" id="{7998E66F-7084-458E-9B8C-C08E86078F10}"/>
              </a:ext>
            </a:extLst>
          </p:cNvPr>
          <p:cNvSpPr txBox="1"/>
          <p:nvPr/>
        </p:nvSpPr>
        <p:spPr>
          <a:xfrm>
            <a:off x="4794249" y="488546"/>
            <a:ext cx="2820987"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ES" sz="3200" b="1" dirty="0"/>
              <a:t>ANTECEDENTES</a:t>
            </a:r>
            <a:endParaRPr lang="es-EC" sz="3200" b="1" dirty="0"/>
          </a:p>
        </p:txBody>
      </p:sp>
      <p:graphicFrame>
        <p:nvGraphicFramePr>
          <p:cNvPr id="3" name="Diagrama 2">
            <a:extLst>
              <a:ext uri="{FF2B5EF4-FFF2-40B4-BE49-F238E27FC236}">
                <a16:creationId xmlns:a16="http://schemas.microsoft.com/office/drawing/2014/main" id="{C9792870-8D0A-4504-B3AA-035FEEFF17EB}"/>
              </a:ext>
            </a:extLst>
          </p:cNvPr>
          <p:cNvGraphicFramePr/>
          <p:nvPr>
            <p:extLst>
              <p:ext uri="{D42A27DB-BD31-4B8C-83A1-F6EECF244321}">
                <p14:modId xmlns:p14="http://schemas.microsoft.com/office/powerpoint/2010/main" val="3721936280"/>
              </p:ext>
            </p:extLst>
          </p:nvPr>
        </p:nvGraphicFramePr>
        <p:xfrm>
          <a:off x="1161256" y="1489612"/>
          <a:ext cx="9869488" cy="4866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4575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42"/>
          <p:cNvSpPr txBox="1"/>
          <p:nvPr/>
        </p:nvSpPr>
        <p:spPr>
          <a:xfrm>
            <a:off x="710167" y="2459133"/>
            <a:ext cx="2226000" cy="615513"/>
          </a:xfrm>
          <a:prstGeom prst="rect">
            <a:avLst/>
          </a:prstGeom>
          <a:noFill/>
          <a:ln>
            <a:noFill/>
          </a:ln>
        </p:spPr>
        <p:txBody>
          <a:bodyPr spcFirstLastPara="1" wrap="square" lIns="121900" tIns="121900" rIns="121900" bIns="121900" anchor="t" anchorCtr="0">
            <a:spAutoFit/>
          </a:bodyPr>
          <a:lstStyle/>
          <a:p>
            <a:endParaRPr sz="2400">
              <a:latin typeface="Proxima Nova"/>
              <a:ea typeface="Proxima Nova"/>
              <a:cs typeface="Proxima Nova"/>
              <a:sym typeface="Proxima Nova"/>
            </a:endParaRPr>
          </a:p>
        </p:txBody>
      </p:sp>
      <p:sp>
        <p:nvSpPr>
          <p:cNvPr id="296" name="Google Shape;296;p42"/>
          <p:cNvSpPr txBox="1"/>
          <p:nvPr/>
        </p:nvSpPr>
        <p:spPr>
          <a:xfrm>
            <a:off x="255067" y="2692334"/>
            <a:ext cx="4202800" cy="1182014"/>
          </a:xfrm>
          <a:prstGeom prst="rect">
            <a:avLst/>
          </a:prstGeom>
          <a:noFill/>
          <a:ln w="19050" cap="flat" cmpd="sng">
            <a:solidFill>
              <a:schemeClr val="dk2"/>
            </a:solidFill>
            <a:prstDash val="solid"/>
            <a:round/>
            <a:headEnd type="none" w="sm" len="sm"/>
            <a:tailEnd type="none" w="sm" len="sm"/>
          </a:ln>
        </p:spPr>
        <p:txBody>
          <a:bodyPr spcFirstLastPara="1" wrap="square" lIns="121900" tIns="121900" rIns="121900" bIns="121900" anchor="t" anchorCtr="0">
            <a:spAutoFit/>
          </a:bodyPr>
          <a:lstStyle/>
          <a:p>
            <a:pPr algn="ctr"/>
            <a:r>
              <a:rPr lang="en" sz="2027" b="1">
                <a:solidFill>
                  <a:srgbClr val="134F5C"/>
                </a:solidFill>
                <a:latin typeface="Proxima Nova"/>
                <a:ea typeface="Proxima Nova"/>
                <a:cs typeface="Proxima Nova"/>
                <a:sym typeface="Proxima Nova"/>
              </a:rPr>
              <a:t>Impacto monterio 1.24 </a:t>
            </a:r>
            <a:r>
              <a:rPr lang="en" sz="2027">
                <a:solidFill>
                  <a:srgbClr val="134F5C"/>
                </a:solidFill>
                <a:latin typeface="Proxima Nova"/>
                <a:ea typeface="Proxima Nova"/>
                <a:cs typeface="Proxima Nova"/>
                <a:sym typeface="Proxima Nova"/>
              </a:rPr>
              <a:t>(millones) de acuerdo a la Fórmula 2, Peso Alto (10%) </a:t>
            </a:r>
            <a:endParaRPr sz="933">
              <a:latin typeface="Proxima Nova"/>
              <a:ea typeface="Proxima Nova"/>
              <a:cs typeface="Proxima Nova"/>
              <a:sym typeface="Proxima Nova"/>
            </a:endParaRPr>
          </a:p>
        </p:txBody>
      </p:sp>
      <p:pic>
        <p:nvPicPr>
          <p:cNvPr id="297" name="Google Shape;297;p42"/>
          <p:cNvPicPr preferRelativeResize="0"/>
          <p:nvPr/>
        </p:nvPicPr>
        <p:blipFill rotWithShape="1">
          <a:blip r:embed="rId3">
            <a:alphaModFix/>
          </a:blip>
          <a:srcRect r="43572"/>
          <a:stretch/>
        </p:blipFill>
        <p:spPr>
          <a:xfrm>
            <a:off x="4695368" y="57533"/>
            <a:ext cx="3657065" cy="6451600"/>
          </a:xfrm>
          <a:prstGeom prst="rect">
            <a:avLst/>
          </a:prstGeom>
          <a:noFill/>
          <a:ln>
            <a:noFill/>
          </a:ln>
        </p:spPr>
      </p:pic>
      <p:pic>
        <p:nvPicPr>
          <p:cNvPr id="298" name="Google Shape;298;p42"/>
          <p:cNvPicPr preferRelativeResize="0"/>
          <p:nvPr/>
        </p:nvPicPr>
        <p:blipFill rotWithShape="1">
          <a:blip r:embed="rId3">
            <a:alphaModFix/>
          </a:blip>
          <a:srcRect l="2308" t="3223" r="93944" b="91729"/>
          <a:stretch/>
        </p:blipFill>
        <p:spPr>
          <a:xfrm>
            <a:off x="8181000" y="128601"/>
            <a:ext cx="171432" cy="325599"/>
          </a:xfrm>
          <a:prstGeom prst="rect">
            <a:avLst/>
          </a:prstGeom>
          <a:noFill/>
          <a:ln>
            <a:noFill/>
          </a:ln>
        </p:spPr>
      </p:pic>
      <p:sp>
        <p:nvSpPr>
          <p:cNvPr id="299" name="Google Shape;299;p42"/>
          <p:cNvSpPr txBox="1"/>
          <p:nvPr/>
        </p:nvSpPr>
        <p:spPr>
          <a:xfrm>
            <a:off x="8504200" y="2068334"/>
            <a:ext cx="3340000" cy="2429792"/>
          </a:xfrm>
          <a:prstGeom prst="rect">
            <a:avLst/>
          </a:prstGeom>
          <a:noFill/>
          <a:ln>
            <a:noFill/>
          </a:ln>
        </p:spPr>
        <p:txBody>
          <a:bodyPr spcFirstLastPara="1" wrap="square" lIns="121900" tIns="121900" rIns="121900" bIns="121900" anchor="t" anchorCtr="0">
            <a:spAutoFit/>
          </a:bodyPr>
          <a:lstStyle/>
          <a:p>
            <a:pPr algn="ctr"/>
            <a:r>
              <a:rPr lang="en" sz="2027" dirty="0">
                <a:solidFill>
                  <a:srgbClr val="134F5C"/>
                </a:solidFill>
                <a:latin typeface="Proxima Nova"/>
                <a:ea typeface="Proxima Nova"/>
                <a:cs typeface="Proxima Nova"/>
                <a:sym typeface="Proxima Nova"/>
              </a:rPr>
              <a:t>Los escenarios han sido socializados en 3</a:t>
            </a:r>
            <a:r>
              <a:rPr lang="en" sz="2027" b="1" dirty="0">
                <a:solidFill>
                  <a:srgbClr val="134F5C"/>
                </a:solidFill>
                <a:latin typeface="Proxima Nova"/>
                <a:ea typeface="Proxima Nova"/>
                <a:cs typeface="Proxima Nova"/>
                <a:sym typeface="Proxima Nova"/>
              </a:rPr>
              <a:t> reuniones generales</a:t>
            </a:r>
            <a:r>
              <a:rPr lang="en" sz="2027" dirty="0">
                <a:solidFill>
                  <a:srgbClr val="134F5C"/>
                </a:solidFill>
                <a:latin typeface="Proxima Nova"/>
                <a:ea typeface="Proxima Nova"/>
                <a:cs typeface="Proxima Nova"/>
                <a:sym typeface="Proxima Nova"/>
              </a:rPr>
              <a:t> con los GADs y en reuniones específicas con:</a:t>
            </a:r>
            <a:br>
              <a:rPr lang="en" sz="2027" dirty="0">
                <a:solidFill>
                  <a:srgbClr val="134F5C"/>
                </a:solidFill>
                <a:latin typeface="Proxima Nova"/>
                <a:ea typeface="Proxima Nova"/>
                <a:cs typeface="Proxima Nova"/>
                <a:sym typeface="Proxima Nova"/>
              </a:rPr>
            </a:br>
            <a:r>
              <a:rPr lang="en" sz="2027" b="1" dirty="0">
                <a:solidFill>
                  <a:srgbClr val="134F5C"/>
                </a:solidFill>
                <a:latin typeface="Proxima Nova"/>
                <a:ea typeface="Proxima Nova"/>
                <a:cs typeface="Proxima Nova"/>
                <a:sym typeface="Proxima Nova"/>
              </a:rPr>
              <a:t>Azuay, Loja, Imbabura y Guayas</a:t>
            </a:r>
            <a:endParaRPr sz="2400" b="1" dirty="0">
              <a:latin typeface="Proxima Nova"/>
              <a:ea typeface="Proxima Nova"/>
              <a:cs typeface="Proxima Nova"/>
              <a:sym typeface="Proxima Nov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998E66F-7084-458E-9B8C-C08E86078F10}"/>
              </a:ext>
            </a:extLst>
          </p:cNvPr>
          <p:cNvSpPr txBox="1"/>
          <p:nvPr/>
        </p:nvSpPr>
        <p:spPr>
          <a:xfrm>
            <a:off x="3120900" y="784097"/>
            <a:ext cx="7372352"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000" b="1" dirty="0"/>
              <a:t>1.- PROPUESTAS Y OBSERVACIONES AL PROYECTO DE LEY DEL AS. BYRON MALDONADO</a:t>
            </a:r>
            <a:endParaRPr lang="es-EC" sz="2000" b="1" dirty="0"/>
          </a:p>
        </p:txBody>
      </p:sp>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3</a:t>
            </a:fld>
            <a:endParaRPr lang="es-EC" dirty="0"/>
          </a:p>
        </p:txBody>
      </p:sp>
      <p:grpSp>
        <p:nvGrpSpPr>
          <p:cNvPr id="9" name="Grupo 8">
            <a:extLst>
              <a:ext uri="{FF2B5EF4-FFF2-40B4-BE49-F238E27FC236}">
                <a16:creationId xmlns:a16="http://schemas.microsoft.com/office/drawing/2014/main" id="{BFDAA41C-C17A-42DB-90C0-C9D09A287032}"/>
              </a:ext>
            </a:extLst>
          </p:cNvPr>
          <p:cNvGrpSpPr/>
          <p:nvPr/>
        </p:nvGrpSpPr>
        <p:grpSpPr>
          <a:xfrm>
            <a:off x="2126726" y="1833597"/>
            <a:ext cx="7635288" cy="2095578"/>
            <a:chOff x="2046912" y="927"/>
            <a:chExt cx="6893141" cy="1333652"/>
          </a:xfrm>
        </p:grpSpPr>
        <p:sp>
          <p:nvSpPr>
            <p:cNvPr id="10" name="Flecha: pentágono 9">
              <a:extLst>
                <a:ext uri="{FF2B5EF4-FFF2-40B4-BE49-F238E27FC236}">
                  <a16:creationId xmlns:a16="http://schemas.microsoft.com/office/drawing/2014/main" id="{914301A0-32A4-4C00-812D-0DE57C1AFF10}"/>
                </a:ext>
              </a:extLst>
            </p:cNvPr>
            <p:cNvSpPr/>
            <p:nvPr/>
          </p:nvSpPr>
          <p:spPr>
            <a:xfrm rot="10800000">
              <a:off x="2046912" y="927"/>
              <a:ext cx="6802849" cy="1333651"/>
            </a:xfrm>
            <a:prstGeom prst="homePlate">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1" name="Flecha: pentágono 4">
              <a:extLst>
                <a:ext uri="{FF2B5EF4-FFF2-40B4-BE49-F238E27FC236}">
                  <a16:creationId xmlns:a16="http://schemas.microsoft.com/office/drawing/2014/main" id="{B7E32D38-264C-4E13-8558-1F0756DC3CAD}"/>
                </a:ext>
              </a:extLst>
            </p:cNvPr>
            <p:cNvSpPr txBox="1"/>
            <p:nvPr/>
          </p:nvSpPr>
          <p:spPr>
            <a:xfrm>
              <a:off x="2470617" y="928"/>
              <a:ext cx="6469436" cy="13336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88103" tIns="60960" rIns="113792" bIns="60960" numCol="1" spcCol="1270" anchor="ctr" anchorCtr="0">
              <a:noAutofit/>
            </a:bodyPr>
            <a:lstStyle/>
            <a:p>
              <a:pPr marL="0" lvl="0" indent="0" algn="ctr" defTabSz="711200">
                <a:lnSpc>
                  <a:spcPct val="90000"/>
                </a:lnSpc>
                <a:spcBef>
                  <a:spcPct val="0"/>
                </a:spcBef>
                <a:spcAft>
                  <a:spcPct val="35000"/>
                </a:spcAft>
                <a:buNone/>
              </a:pPr>
              <a:endParaRPr lang="es-ES" sz="2400" dirty="0"/>
            </a:p>
            <a:p>
              <a:pPr marL="0" lvl="0" indent="0" algn="ctr" defTabSz="711200">
                <a:lnSpc>
                  <a:spcPct val="90000"/>
                </a:lnSpc>
                <a:spcBef>
                  <a:spcPct val="0"/>
                </a:spcBef>
                <a:spcAft>
                  <a:spcPct val="35000"/>
                </a:spcAft>
                <a:buNone/>
              </a:pPr>
              <a:r>
                <a:rPr lang="es-ES" sz="2400" dirty="0"/>
                <a:t>El primer artículo de la reforma establece que en el Art. 192 se  agregue un inciso que hace viable la distribución de los recursos para los GAD provinciales, considerando el número de kilómetros.</a:t>
              </a:r>
            </a:p>
            <a:p>
              <a:pPr marL="0" lvl="0" indent="0" algn="ctr" defTabSz="711200">
                <a:lnSpc>
                  <a:spcPct val="90000"/>
                </a:lnSpc>
                <a:spcBef>
                  <a:spcPct val="0"/>
                </a:spcBef>
                <a:spcAft>
                  <a:spcPct val="35000"/>
                </a:spcAft>
                <a:buNone/>
              </a:pPr>
              <a:endParaRPr lang="es-EC" sz="1600" kern="1200" dirty="0"/>
            </a:p>
          </p:txBody>
        </p:sp>
      </p:grpSp>
      <p:grpSp>
        <p:nvGrpSpPr>
          <p:cNvPr id="12" name="Grupo 11">
            <a:extLst>
              <a:ext uri="{FF2B5EF4-FFF2-40B4-BE49-F238E27FC236}">
                <a16:creationId xmlns:a16="http://schemas.microsoft.com/office/drawing/2014/main" id="{6A4AB6B7-377E-466B-8400-33B30869D8EB}"/>
              </a:ext>
            </a:extLst>
          </p:cNvPr>
          <p:cNvGrpSpPr/>
          <p:nvPr/>
        </p:nvGrpSpPr>
        <p:grpSpPr>
          <a:xfrm>
            <a:off x="2126726" y="4270789"/>
            <a:ext cx="7424198" cy="2085566"/>
            <a:chOff x="1991354" y="1756941"/>
            <a:chExt cx="6563209" cy="1352861"/>
          </a:xfrm>
        </p:grpSpPr>
        <p:sp>
          <p:nvSpPr>
            <p:cNvPr id="13" name="Flecha: pentágono 12">
              <a:extLst>
                <a:ext uri="{FF2B5EF4-FFF2-40B4-BE49-F238E27FC236}">
                  <a16:creationId xmlns:a16="http://schemas.microsoft.com/office/drawing/2014/main" id="{F13E7732-07DD-4EAA-947D-60884458FE82}"/>
                </a:ext>
              </a:extLst>
            </p:cNvPr>
            <p:cNvSpPr/>
            <p:nvPr/>
          </p:nvSpPr>
          <p:spPr>
            <a:xfrm rot="10800000">
              <a:off x="1991354" y="1756941"/>
              <a:ext cx="6563209" cy="1352861"/>
            </a:xfrm>
            <a:prstGeom prst="homePlate">
              <a:avLst/>
            </a:pr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14" name="Flecha: pentágono 4">
              <a:extLst>
                <a:ext uri="{FF2B5EF4-FFF2-40B4-BE49-F238E27FC236}">
                  <a16:creationId xmlns:a16="http://schemas.microsoft.com/office/drawing/2014/main" id="{BA520794-9215-4DAC-9517-5CBC31CC6AB2}"/>
                </a:ext>
              </a:extLst>
            </p:cNvPr>
            <p:cNvSpPr txBox="1"/>
            <p:nvPr/>
          </p:nvSpPr>
          <p:spPr>
            <a:xfrm rot="21600000">
              <a:off x="2329569" y="1756941"/>
              <a:ext cx="6224994" cy="13528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96575" tIns="60960" rIns="113792" bIns="60960" numCol="1" spcCol="1270" anchor="ctr" anchorCtr="0">
              <a:noAutofit/>
            </a:bodyPr>
            <a:lstStyle/>
            <a:p>
              <a:pPr marL="0" lvl="0" indent="0" algn="ctr" defTabSz="711200">
                <a:lnSpc>
                  <a:spcPct val="90000"/>
                </a:lnSpc>
                <a:spcBef>
                  <a:spcPct val="0"/>
                </a:spcBef>
                <a:spcAft>
                  <a:spcPct val="35000"/>
                </a:spcAft>
                <a:buNone/>
              </a:pPr>
              <a:r>
                <a:rPr lang="es-ES" sz="2200" dirty="0"/>
                <a:t>Observación y Propuesta.</a:t>
              </a:r>
            </a:p>
            <a:p>
              <a:pPr marL="0" lvl="0" indent="0" algn="ctr" defTabSz="711200">
                <a:lnSpc>
                  <a:spcPct val="90000"/>
                </a:lnSpc>
                <a:spcBef>
                  <a:spcPct val="0"/>
                </a:spcBef>
                <a:spcAft>
                  <a:spcPct val="35000"/>
                </a:spcAft>
                <a:buNone/>
              </a:pPr>
              <a:r>
                <a:rPr lang="es-ES" sz="2200" dirty="0"/>
                <a:t>La inclusión del artículo es correcta. Se debe tomar en cuenta, sin embargo, lo que la enmienda menciona, que esta distribución será solo para las provincias excluyendo al régimen especial de Galápagos</a:t>
              </a:r>
              <a:endParaRPr lang="es-EC" sz="2200" kern="1200" dirty="0"/>
            </a:p>
          </p:txBody>
        </p:sp>
      </p:grpSp>
      <p:sp>
        <p:nvSpPr>
          <p:cNvPr id="15" name="Elipse 14" descr="Vías del tren con relleno sólido">
            <a:extLst>
              <a:ext uri="{FF2B5EF4-FFF2-40B4-BE49-F238E27FC236}">
                <a16:creationId xmlns:a16="http://schemas.microsoft.com/office/drawing/2014/main" id="{25ECF597-A67F-4D94-A473-F7C6F21E9E6C}"/>
              </a:ext>
            </a:extLst>
          </p:cNvPr>
          <p:cNvSpPr/>
          <p:nvPr/>
        </p:nvSpPr>
        <p:spPr>
          <a:xfrm>
            <a:off x="1431728" y="1833594"/>
            <a:ext cx="1736375" cy="1786479"/>
          </a:xfrm>
          <a:prstGeom prst="ellipse">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p:spPr>
        <p:style>
          <a:lnRef idx="3">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txBody>
          <a:bodyPr/>
          <a:lstStyle/>
          <a:p>
            <a:endParaRPr lang="es-EC" dirty="0"/>
          </a:p>
        </p:txBody>
      </p:sp>
      <p:sp>
        <p:nvSpPr>
          <p:cNvPr id="17" name="Elipse 16" descr="Gesto de doble toque contorno">
            <a:extLst>
              <a:ext uri="{FF2B5EF4-FFF2-40B4-BE49-F238E27FC236}">
                <a16:creationId xmlns:a16="http://schemas.microsoft.com/office/drawing/2014/main" id="{FDB5A812-0F43-4A90-89D8-0914AA99F95A}"/>
              </a:ext>
            </a:extLst>
          </p:cNvPr>
          <p:cNvSpPr/>
          <p:nvPr/>
        </p:nvSpPr>
        <p:spPr>
          <a:xfrm>
            <a:off x="1431728" y="4287423"/>
            <a:ext cx="1804624" cy="1786480"/>
          </a:xfrm>
          <a:prstGeom prst="ellipse">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p:spPr>
        <p:style>
          <a:lnRef idx="3">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2107618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4</a:t>
            </a:fld>
            <a:endParaRPr lang="es-EC" dirty="0"/>
          </a:p>
        </p:txBody>
      </p:sp>
      <p:sp>
        <p:nvSpPr>
          <p:cNvPr id="2" name="CuadroTexto 1">
            <a:extLst>
              <a:ext uri="{FF2B5EF4-FFF2-40B4-BE49-F238E27FC236}">
                <a16:creationId xmlns:a16="http://schemas.microsoft.com/office/drawing/2014/main" id="{7998E66F-7084-458E-9B8C-C08E86078F10}"/>
              </a:ext>
            </a:extLst>
          </p:cNvPr>
          <p:cNvSpPr txBox="1"/>
          <p:nvPr/>
        </p:nvSpPr>
        <p:spPr>
          <a:xfrm>
            <a:off x="3629023" y="491452"/>
            <a:ext cx="7372352"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000" b="1" dirty="0"/>
              <a:t>2.- PROPUESTAS Y OBSERVACIONES AL PROYECTO DE LEY DEL AS. BYRON MALDONADO</a:t>
            </a:r>
            <a:endParaRPr lang="es-EC" sz="2000" b="1" dirty="0"/>
          </a:p>
        </p:txBody>
      </p:sp>
      <p:grpSp>
        <p:nvGrpSpPr>
          <p:cNvPr id="9" name="Grupo 8">
            <a:extLst>
              <a:ext uri="{FF2B5EF4-FFF2-40B4-BE49-F238E27FC236}">
                <a16:creationId xmlns:a16="http://schemas.microsoft.com/office/drawing/2014/main" id="{BFDAA41C-C17A-42DB-90C0-C9D09A287032}"/>
              </a:ext>
            </a:extLst>
          </p:cNvPr>
          <p:cNvGrpSpPr/>
          <p:nvPr/>
        </p:nvGrpSpPr>
        <p:grpSpPr>
          <a:xfrm>
            <a:off x="1788112" y="1425148"/>
            <a:ext cx="7535275" cy="2216204"/>
            <a:chOff x="2046912" y="-75842"/>
            <a:chExt cx="6802849" cy="1410420"/>
          </a:xfrm>
        </p:grpSpPr>
        <p:sp>
          <p:nvSpPr>
            <p:cNvPr id="10" name="Flecha: pentágono 9">
              <a:extLst>
                <a:ext uri="{FF2B5EF4-FFF2-40B4-BE49-F238E27FC236}">
                  <a16:creationId xmlns:a16="http://schemas.microsoft.com/office/drawing/2014/main" id="{914301A0-32A4-4C00-812D-0DE57C1AFF10}"/>
                </a:ext>
              </a:extLst>
            </p:cNvPr>
            <p:cNvSpPr/>
            <p:nvPr/>
          </p:nvSpPr>
          <p:spPr>
            <a:xfrm rot="10800000">
              <a:off x="2046912" y="927"/>
              <a:ext cx="6802849" cy="1333651"/>
            </a:xfrm>
            <a:prstGeom prst="homePlate">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1" name="Flecha: pentágono 4">
              <a:extLst>
                <a:ext uri="{FF2B5EF4-FFF2-40B4-BE49-F238E27FC236}">
                  <a16:creationId xmlns:a16="http://schemas.microsoft.com/office/drawing/2014/main" id="{B7E32D38-264C-4E13-8558-1F0756DC3CAD}"/>
                </a:ext>
              </a:extLst>
            </p:cNvPr>
            <p:cNvSpPr txBox="1"/>
            <p:nvPr/>
          </p:nvSpPr>
          <p:spPr>
            <a:xfrm>
              <a:off x="2341619" y="-75842"/>
              <a:ext cx="6469436" cy="13336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88103" tIns="60960" rIns="113792" bIns="60960" numCol="1" spcCol="1270" anchor="ctr" anchorCtr="0">
              <a:noAutofit/>
            </a:bodyPr>
            <a:lstStyle/>
            <a:p>
              <a:pPr marL="0" lvl="0" indent="0" algn="ctr" defTabSz="711200">
                <a:lnSpc>
                  <a:spcPct val="90000"/>
                </a:lnSpc>
                <a:spcBef>
                  <a:spcPct val="0"/>
                </a:spcBef>
                <a:spcAft>
                  <a:spcPct val="35000"/>
                </a:spcAft>
                <a:buNone/>
              </a:pPr>
              <a:r>
                <a:rPr lang="es-ES" sz="2400" kern="1200" dirty="0"/>
                <a:t>En el segundo artículo se agrega un inciso al 194 del COOTAD, en el que adecua la enmienda para contar con la fórmula del criterio vial como componente.</a:t>
              </a:r>
              <a:endParaRPr lang="es-EC" sz="2400" kern="1200" dirty="0"/>
            </a:p>
          </p:txBody>
        </p:sp>
      </p:grpSp>
      <p:sp>
        <p:nvSpPr>
          <p:cNvPr id="13" name="Flecha: pentágono 12">
            <a:extLst>
              <a:ext uri="{FF2B5EF4-FFF2-40B4-BE49-F238E27FC236}">
                <a16:creationId xmlns:a16="http://schemas.microsoft.com/office/drawing/2014/main" id="{F13E7732-07DD-4EAA-947D-60884458FE82}"/>
              </a:ext>
            </a:extLst>
          </p:cNvPr>
          <p:cNvSpPr/>
          <p:nvPr/>
        </p:nvSpPr>
        <p:spPr>
          <a:xfrm>
            <a:off x="2624725" y="4038612"/>
            <a:ext cx="7535275" cy="2309693"/>
          </a:xfrm>
          <a:prstGeom prst="homePlate">
            <a:avLst/>
          </a:pr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lstStyle/>
          <a:p>
            <a:pPr algn="ctr"/>
            <a:r>
              <a:rPr lang="es-ES" sz="2400" dirty="0"/>
              <a:t>Observación y Propuesta.</a:t>
            </a:r>
          </a:p>
          <a:p>
            <a:pPr algn="ctr"/>
            <a:endParaRPr lang="es-ES" sz="2400" dirty="0"/>
          </a:p>
          <a:p>
            <a:pPr algn="ctr"/>
            <a:r>
              <a:rPr lang="es-ES" sz="2400" dirty="0"/>
              <a:t>El mismo razonamiento del artículo 1 respecto a que debe puntualizarse que la provincia de Galápagos, al constituir un régimen especial, se someterá a su propia norma. </a:t>
            </a:r>
            <a:endParaRPr lang="es-EC" sz="2400" dirty="0"/>
          </a:p>
        </p:txBody>
      </p:sp>
      <p:sp>
        <p:nvSpPr>
          <p:cNvPr id="8" name="Elipse 7" descr="Reseña de cliente con relleno sólido">
            <a:extLst>
              <a:ext uri="{FF2B5EF4-FFF2-40B4-BE49-F238E27FC236}">
                <a16:creationId xmlns:a16="http://schemas.microsoft.com/office/drawing/2014/main" id="{0821B2F5-CE78-4141-AC02-3D7AFC00B455}"/>
              </a:ext>
            </a:extLst>
          </p:cNvPr>
          <p:cNvSpPr/>
          <p:nvPr/>
        </p:nvSpPr>
        <p:spPr>
          <a:xfrm>
            <a:off x="509870" y="1304519"/>
            <a:ext cx="2114855" cy="2114855"/>
          </a:xfrm>
          <a:prstGeom prst="ellipse">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p:spPr>
        <p:style>
          <a:lnRef idx="3">
            <a:schemeClr val="lt1">
              <a:hueOff val="0"/>
              <a:satOff val="0"/>
              <a:lumOff val="0"/>
              <a:alphaOff val="0"/>
            </a:schemeClr>
          </a:lnRef>
          <a:fillRef idx="1">
            <a:scrgbClr r="0" g="0" b="0"/>
          </a:fillRef>
          <a:effectRef idx="1">
            <a:schemeClr val="accent2">
              <a:tint val="50000"/>
              <a:hueOff val="0"/>
              <a:satOff val="0"/>
              <a:lumOff val="0"/>
              <a:alphaOff val="0"/>
            </a:schemeClr>
          </a:effectRef>
          <a:fontRef idx="minor">
            <a:schemeClr val="lt1">
              <a:hueOff val="0"/>
              <a:satOff val="0"/>
              <a:lumOff val="0"/>
              <a:alphaOff val="0"/>
            </a:schemeClr>
          </a:fontRef>
        </p:style>
      </p:sp>
      <p:sp>
        <p:nvSpPr>
          <p:cNvPr id="12" name="Elipse 11" descr="Libreta de direcciones con relleno sólido">
            <a:extLst>
              <a:ext uri="{FF2B5EF4-FFF2-40B4-BE49-F238E27FC236}">
                <a16:creationId xmlns:a16="http://schemas.microsoft.com/office/drawing/2014/main" id="{628025BE-69A8-4EE9-BAF0-39B20C086884}"/>
              </a:ext>
            </a:extLst>
          </p:cNvPr>
          <p:cNvSpPr/>
          <p:nvPr/>
        </p:nvSpPr>
        <p:spPr>
          <a:xfrm>
            <a:off x="9567275" y="4103932"/>
            <a:ext cx="2285596" cy="2262616"/>
          </a:xfrm>
          <a:prstGeom prst="ellipse">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p:spPr>
        <p:style>
          <a:lnRef idx="3">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txBody>
          <a:bodyPr/>
          <a:lstStyle/>
          <a:p>
            <a:endParaRPr lang="es-EC" dirty="0"/>
          </a:p>
        </p:txBody>
      </p:sp>
    </p:spTree>
    <p:extLst>
      <p:ext uri="{BB962C8B-B14F-4D97-AF65-F5344CB8AC3E}">
        <p14:creationId xmlns:p14="http://schemas.microsoft.com/office/powerpoint/2010/main" val="4234141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5</a:t>
            </a:fld>
            <a:endParaRPr lang="es-EC" dirty="0"/>
          </a:p>
        </p:txBody>
      </p:sp>
      <p:sp>
        <p:nvSpPr>
          <p:cNvPr id="2" name="CuadroTexto 1">
            <a:extLst>
              <a:ext uri="{FF2B5EF4-FFF2-40B4-BE49-F238E27FC236}">
                <a16:creationId xmlns:a16="http://schemas.microsoft.com/office/drawing/2014/main" id="{7998E66F-7084-458E-9B8C-C08E86078F10}"/>
              </a:ext>
            </a:extLst>
          </p:cNvPr>
          <p:cNvSpPr txBox="1"/>
          <p:nvPr/>
        </p:nvSpPr>
        <p:spPr>
          <a:xfrm>
            <a:off x="3454401" y="583747"/>
            <a:ext cx="7372352"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000" b="1" dirty="0"/>
              <a:t>3.- PROPUESTAS Y OBSERVACIONES AL PROYECTO DE LEY DEL AS. BYRON MALDONADO</a:t>
            </a:r>
            <a:endParaRPr lang="es-EC" sz="2000" b="1" dirty="0"/>
          </a:p>
        </p:txBody>
      </p:sp>
      <p:graphicFrame>
        <p:nvGraphicFramePr>
          <p:cNvPr id="6" name="Diagrama 5">
            <a:extLst>
              <a:ext uri="{FF2B5EF4-FFF2-40B4-BE49-F238E27FC236}">
                <a16:creationId xmlns:a16="http://schemas.microsoft.com/office/drawing/2014/main" id="{014ED516-125F-4F9E-9032-2D33011D8FAF}"/>
              </a:ext>
            </a:extLst>
          </p:cNvPr>
          <p:cNvGraphicFramePr/>
          <p:nvPr>
            <p:extLst>
              <p:ext uri="{D42A27DB-BD31-4B8C-83A1-F6EECF244321}">
                <p14:modId xmlns:p14="http://schemas.microsoft.com/office/powerpoint/2010/main" val="2229672711"/>
              </p:ext>
            </p:extLst>
          </p:nvPr>
        </p:nvGraphicFramePr>
        <p:xfrm>
          <a:off x="3704613" y="1152692"/>
          <a:ext cx="7254875"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lipse 4" descr="Red de usuarios con relleno sólido">
            <a:extLst>
              <a:ext uri="{FF2B5EF4-FFF2-40B4-BE49-F238E27FC236}">
                <a16:creationId xmlns:a16="http://schemas.microsoft.com/office/drawing/2014/main" id="{2AB8CA8B-AD5E-44E1-BD7E-79F5EB2329E3}"/>
              </a:ext>
            </a:extLst>
          </p:cNvPr>
          <p:cNvSpPr/>
          <p:nvPr/>
        </p:nvSpPr>
        <p:spPr>
          <a:xfrm>
            <a:off x="1028832" y="2074853"/>
            <a:ext cx="3413201" cy="3498284"/>
          </a:xfrm>
          <a:prstGeom prst="ellipse">
            <a:avLst/>
          </a:prstGeom>
          <a: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p:spPr>
        <p:style>
          <a:lnRef idx="3">
            <a:schemeClr val="lt1">
              <a:hueOff val="0"/>
              <a:satOff val="0"/>
              <a:lumOff val="0"/>
              <a:alphaOff val="0"/>
            </a:schemeClr>
          </a:lnRef>
          <a:fillRef idx="1">
            <a:scrgbClr r="0" g="0" b="0"/>
          </a:fillRef>
          <a:effectRef idx="1">
            <a:schemeClr val="accent2">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2565703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6</a:t>
            </a:fld>
            <a:endParaRPr lang="es-EC" dirty="0"/>
          </a:p>
        </p:txBody>
      </p:sp>
      <p:graphicFrame>
        <p:nvGraphicFramePr>
          <p:cNvPr id="3" name="Diagrama 2">
            <a:extLst>
              <a:ext uri="{FF2B5EF4-FFF2-40B4-BE49-F238E27FC236}">
                <a16:creationId xmlns:a16="http://schemas.microsoft.com/office/drawing/2014/main" id="{C9792870-8D0A-4504-B3AA-035FEEFF17EB}"/>
              </a:ext>
            </a:extLst>
          </p:cNvPr>
          <p:cNvGraphicFramePr/>
          <p:nvPr>
            <p:extLst>
              <p:ext uri="{D42A27DB-BD31-4B8C-83A1-F6EECF244321}">
                <p14:modId xmlns:p14="http://schemas.microsoft.com/office/powerpoint/2010/main" val="3449545657"/>
              </p:ext>
            </p:extLst>
          </p:nvPr>
        </p:nvGraphicFramePr>
        <p:xfrm>
          <a:off x="974725" y="1489612"/>
          <a:ext cx="9869488" cy="4866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a:extLst>
              <a:ext uri="{FF2B5EF4-FFF2-40B4-BE49-F238E27FC236}">
                <a16:creationId xmlns:a16="http://schemas.microsoft.com/office/drawing/2014/main" id="{EADE26AC-AE0A-4F38-9B32-B4CF832011B3}"/>
              </a:ext>
            </a:extLst>
          </p:cNvPr>
          <p:cNvSpPr txBox="1"/>
          <p:nvPr/>
        </p:nvSpPr>
        <p:spPr>
          <a:xfrm>
            <a:off x="3471861" y="551461"/>
            <a:ext cx="7372352"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000" b="1" dirty="0"/>
              <a:t>4.- PROPUESTAS Y OBSERVACIONES AL PROYECTO DE LEY DEL AS. BYRON MALDONADO  (DISPOSICIONES TRANSITORIAS)</a:t>
            </a:r>
            <a:endParaRPr lang="es-EC" sz="2000" b="1" dirty="0"/>
          </a:p>
        </p:txBody>
      </p:sp>
    </p:spTree>
    <p:extLst>
      <p:ext uri="{BB962C8B-B14F-4D97-AF65-F5344CB8AC3E}">
        <p14:creationId xmlns:p14="http://schemas.microsoft.com/office/powerpoint/2010/main" val="123995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7</a:t>
            </a:fld>
            <a:endParaRPr lang="es-EC" dirty="0"/>
          </a:p>
        </p:txBody>
      </p:sp>
      <p:graphicFrame>
        <p:nvGraphicFramePr>
          <p:cNvPr id="3" name="Diagrama 2">
            <a:extLst>
              <a:ext uri="{FF2B5EF4-FFF2-40B4-BE49-F238E27FC236}">
                <a16:creationId xmlns:a16="http://schemas.microsoft.com/office/drawing/2014/main" id="{C9792870-8D0A-4504-B3AA-035FEEFF17EB}"/>
              </a:ext>
            </a:extLst>
          </p:cNvPr>
          <p:cNvGraphicFramePr/>
          <p:nvPr>
            <p:extLst>
              <p:ext uri="{D42A27DB-BD31-4B8C-83A1-F6EECF244321}">
                <p14:modId xmlns:p14="http://schemas.microsoft.com/office/powerpoint/2010/main" val="2163852457"/>
              </p:ext>
            </p:extLst>
          </p:nvPr>
        </p:nvGraphicFramePr>
        <p:xfrm>
          <a:off x="1331912" y="1489612"/>
          <a:ext cx="9869488" cy="4866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a:extLst>
              <a:ext uri="{FF2B5EF4-FFF2-40B4-BE49-F238E27FC236}">
                <a16:creationId xmlns:a16="http://schemas.microsoft.com/office/drawing/2014/main" id="{EADE26AC-AE0A-4F38-9B32-B4CF832011B3}"/>
              </a:ext>
            </a:extLst>
          </p:cNvPr>
          <p:cNvSpPr txBox="1"/>
          <p:nvPr/>
        </p:nvSpPr>
        <p:spPr>
          <a:xfrm>
            <a:off x="3471861" y="501643"/>
            <a:ext cx="7372352"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000" b="1" dirty="0"/>
              <a:t>PROPUESTAS Y OBSERVACIONES AL PROYECTO DE LEY DEL AS. BYRON MALDONADO  (DISPOSICIONES TRANSITORIAS)</a:t>
            </a:r>
            <a:endParaRPr lang="es-EC" sz="2000" b="1" dirty="0"/>
          </a:p>
        </p:txBody>
      </p:sp>
    </p:spTree>
    <p:extLst>
      <p:ext uri="{BB962C8B-B14F-4D97-AF65-F5344CB8AC3E}">
        <p14:creationId xmlns:p14="http://schemas.microsoft.com/office/powerpoint/2010/main" val="3676601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8</a:t>
            </a:fld>
            <a:endParaRPr lang="es-EC" dirty="0"/>
          </a:p>
        </p:txBody>
      </p:sp>
      <p:graphicFrame>
        <p:nvGraphicFramePr>
          <p:cNvPr id="3" name="Diagrama 2">
            <a:extLst>
              <a:ext uri="{FF2B5EF4-FFF2-40B4-BE49-F238E27FC236}">
                <a16:creationId xmlns:a16="http://schemas.microsoft.com/office/drawing/2014/main" id="{C9792870-8D0A-4504-B3AA-035FEEFF17EB}"/>
              </a:ext>
            </a:extLst>
          </p:cNvPr>
          <p:cNvGraphicFramePr/>
          <p:nvPr>
            <p:extLst>
              <p:ext uri="{D42A27DB-BD31-4B8C-83A1-F6EECF244321}">
                <p14:modId xmlns:p14="http://schemas.microsoft.com/office/powerpoint/2010/main" val="3635488104"/>
              </p:ext>
            </p:extLst>
          </p:nvPr>
        </p:nvGraphicFramePr>
        <p:xfrm>
          <a:off x="1161256" y="1489612"/>
          <a:ext cx="9869488" cy="4866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a:extLst>
              <a:ext uri="{FF2B5EF4-FFF2-40B4-BE49-F238E27FC236}">
                <a16:creationId xmlns:a16="http://schemas.microsoft.com/office/drawing/2014/main" id="{EADE26AC-AE0A-4F38-9B32-B4CF832011B3}"/>
              </a:ext>
            </a:extLst>
          </p:cNvPr>
          <p:cNvSpPr txBox="1"/>
          <p:nvPr/>
        </p:nvSpPr>
        <p:spPr>
          <a:xfrm>
            <a:off x="3386136" y="501643"/>
            <a:ext cx="7372352"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000" b="1" dirty="0"/>
              <a:t>PROPUESTAS Y OBSERVACIONES AL PROYECTO DE LEY DEL AS. BYRON MALDONADO  (DISPOSICIONES TRANSITORIAS)</a:t>
            </a:r>
            <a:endParaRPr lang="es-EC" sz="2000" b="1" dirty="0"/>
          </a:p>
        </p:txBody>
      </p:sp>
    </p:spTree>
    <p:extLst>
      <p:ext uri="{BB962C8B-B14F-4D97-AF65-F5344CB8AC3E}">
        <p14:creationId xmlns:p14="http://schemas.microsoft.com/office/powerpoint/2010/main" val="3918032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9</a:t>
            </a:fld>
            <a:endParaRPr lang="es-EC" dirty="0"/>
          </a:p>
        </p:txBody>
      </p:sp>
      <p:graphicFrame>
        <p:nvGraphicFramePr>
          <p:cNvPr id="3" name="Diagrama 2">
            <a:extLst>
              <a:ext uri="{FF2B5EF4-FFF2-40B4-BE49-F238E27FC236}">
                <a16:creationId xmlns:a16="http://schemas.microsoft.com/office/drawing/2014/main" id="{C9792870-8D0A-4504-B3AA-035FEEFF17EB}"/>
              </a:ext>
            </a:extLst>
          </p:cNvPr>
          <p:cNvGraphicFramePr/>
          <p:nvPr>
            <p:extLst>
              <p:ext uri="{D42A27DB-BD31-4B8C-83A1-F6EECF244321}">
                <p14:modId xmlns:p14="http://schemas.microsoft.com/office/powerpoint/2010/main" val="2473589"/>
              </p:ext>
            </p:extLst>
          </p:nvPr>
        </p:nvGraphicFramePr>
        <p:xfrm>
          <a:off x="760412" y="1489612"/>
          <a:ext cx="9869488" cy="4866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a:extLst>
              <a:ext uri="{FF2B5EF4-FFF2-40B4-BE49-F238E27FC236}">
                <a16:creationId xmlns:a16="http://schemas.microsoft.com/office/drawing/2014/main" id="{EADE26AC-AE0A-4F38-9B32-B4CF832011B3}"/>
              </a:ext>
            </a:extLst>
          </p:cNvPr>
          <p:cNvSpPr txBox="1"/>
          <p:nvPr/>
        </p:nvSpPr>
        <p:spPr>
          <a:xfrm>
            <a:off x="3529011" y="592277"/>
            <a:ext cx="7372352"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000" b="1" dirty="0"/>
              <a:t>PROPUESTAS Y OBSERVACIONES AL PROYECTO DE LEY DEL AS. BYRON MALDONADO  (DISPOSICIONES TRANSITORIAS)</a:t>
            </a:r>
            <a:endParaRPr lang="es-EC" sz="2000" b="1" dirty="0"/>
          </a:p>
        </p:txBody>
      </p:sp>
    </p:spTree>
    <p:extLst>
      <p:ext uri="{BB962C8B-B14F-4D97-AF65-F5344CB8AC3E}">
        <p14:creationId xmlns:p14="http://schemas.microsoft.com/office/powerpoint/2010/main" val="31210213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lantilla CONGOPE [solo lectura]" id="{35D79337-08EF-4E6D-A07D-B8583DD5A919}" vid="{DE210592-152F-4D3F-9A5E-CC05F0DB5E0B}"/>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CONGOPE</Template>
  <TotalTime>27779</TotalTime>
  <Words>1638</Words>
  <Application>Microsoft Office PowerPoint</Application>
  <PresentationFormat>Panorámica</PresentationFormat>
  <Paragraphs>290</Paragraphs>
  <Slides>20</Slides>
  <Notes>11</Notes>
  <HiddenSlides>1</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Arial</vt:lpstr>
      <vt:lpstr>Arial Narrow</vt:lpstr>
      <vt:lpstr>Calibri</vt:lpstr>
      <vt:lpstr>Proxima Nova</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Para la construcción del Criterio Vial se requiere tomar en cuenta el peso de este criterio en la fórmula integral del MET</vt:lpstr>
      <vt:lpstr>Se plantearon 4 posibles pesos para el Criterio Vial </vt:lpstr>
      <vt:lpstr>Se plantearon 3 escenarios según la modificación de los criterios</vt:lpstr>
      <vt:lpstr>Se identificaron 11 posibles variables de 4 fuentes de información en talleres de trabajo con diferentes instituciones </vt:lpstr>
      <vt:lpstr> Quememos roma</vt:lpstr>
      <vt:lpstr>Variables utilizadas</vt:lpstr>
      <vt:lpstr> Se plantean 2 fórmulas finales para el análisis del Criterio Vial</vt:lpstr>
      <vt:lpstr>Se utilizaron 2 enfoques de equidad para el escenario sugerido </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Política</dc:title>
  <dc:creator>Marcela del Rocio Andino Ramos</dc:creator>
  <cp:lastModifiedBy>Jaime Salazar</cp:lastModifiedBy>
  <cp:revision>1413</cp:revision>
  <cp:lastPrinted>2021-02-25T13:58:04Z</cp:lastPrinted>
  <dcterms:created xsi:type="dcterms:W3CDTF">2017-07-20T22:35:52Z</dcterms:created>
  <dcterms:modified xsi:type="dcterms:W3CDTF">2022-03-07T21:28:18Z</dcterms:modified>
</cp:coreProperties>
</file>