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6" r:id="rId2"/>
    <p:sldId id="760" r:id="rId3"/>
    <p:sldId id="761" r:id="rId4"/>
    <p:sldId id="762" r:id="rId5"/>
    <p:sldId id="763" r:id="rId6"/>
    <p:sldId id="764" r:id="rId7"/>
    <p:sldId id="765" r:id="rId8"/>
    <p:sldId id="766" r:id="rId9"/>
    <p:sldId id="767" r:id="rId10"/>
  </p:sldIdLst>
  <p:sldSz cx="12192000" cy="6858000"/>
  <p:notesSz cx="7010400" cy="92964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a Elizabeth Cadena Ortuno" initials="PECO" lastIdx="2" clrIdx="0">
    <p:extLst>
      <p:ext uri="{19B8F6BF-5375-455C-9EA6-DF929625EA0E}">
        <p15:presenceInfo xmlns:p15="http://schemas.microsoft.com/office/powerpoint/2012/main" userId="S::PCadena@congope.gob.ec::0fe0c823-c7b9-4699-92fc-0f50497835b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002" autoAdjust="0"/>
  </p:normalViewPr>
  <p:slideViewPr>
    <p:cSldViewPr snapToGrid="0">
      <p:cViewPr varScale="1">
        <p:scale>
          <a:sx n="67" d="100"/>
          <a:sy n="67" d="100"/>
        </p:scale>
        <p:origin x="858" y="66"/>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54" d="100"/>
          <a:sy n="54" d="100"/>
        </p:scale>
        <p:origin x="285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ata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ata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ata6.xml.rels><?xml version="1.0" encoding="UTF-8" standalone="yes"?>
<Relationships xmlns="http://schemas.openxmlformats.org/package/2006/relationships"><Relationship Id="rId2" Type="http://schemas.openxmlformats.org/officeDocument/2006/relationships/image" Target="../media/image21.svg"/><Relationship Id="rId1" Type="http://schemas.openxmlformats.org/officeDocument/2006/relationships/image" Target="../media/image2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6.xml.rels><?xml version="1.0" encoding="UTF-8" standalone="yes"?>
<Relationships xmlns="http://schemas.openxmlformats.org/package/2006/relationships"><Relationship Id="rId2" Type="http://schemas.openxmlformats.org/officeDocument/2006/relationships/image" Target="../media/image21.svg"/><Relationship Id="rId1" Type="http://schemas.openxmlformats.org/officeDocument/2006/relationships/image" Target="../media/image2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accent1_2" csCatId="accent1" phldr="1"/>
      <dgm:spPr/>
    </dgm:pt>
    <dgm:pt modelId="{3704C672-C61F-4F1F-A994-58ED17AF921A}">
      <dgm:prSet phldrT="[Texto]" custT="1"/>
      <dgm:spPr/>
      <dgm:t>
        <a:bodyPr/>
        <a:lstStyle/>
        <a:p>
          <a:r>
            <a:rPr lang="es-ES" sz="1600" dirty="0"/>
            <a:t>En el R.O No. 337 de 25 de enero de 2021 se publicó la enmienda constitucional al Art. 272 de la Constitución de la república.</a:t>
          </a:r>
          <a:endParaRPr lang="es-EC" sz="1600" dirty="0"/>
        </a:p>
      </dgm:t>
    </dgm:pt>
    <dgm:pt modelId="{B95BA49D-CDE7-4ABA-A7BE-7C490E624619}" type="parTrans" cxnId="{F6796C25-3DBF-4D48-8D3C-2ADBC3A45A1A}">
      <dgm:prSet/>
      <dgm:spPr/>
      <dgm:t>
        <a:bodyPr/>
        <a:lstStyle/>
        <a:p>
          <a:endParaRPr lang="es-EC"/>
        </a:p>
      </dgm:t>
    </dgm:pt>
    <dgm:pt modelId="{F2FE2F9C-6FF8-4FB8-882F-00F7A14B2F21}" type="sibTrans" cxnId="{F6796C25-3DBF-4D48-8D3C-2ADBC3A45A1A}">
      <dgm:prSet/>
      <dgm:spPr/>
      <dgm:t>
        <a:bodyPr/>
        <a:lstStyle/>
        <a:p>
          <a:endParaRPr lang="es-EC"/>
        </a:p>
      </dgm:t>
    </dgm:pt>
    <dgm:pt modelId="{607DEDA9-09EC-48EC-93A2-3B752E848B94}">
      <dgm:prSet phldrT="[Texto]" custT="1"/>
      <dgm:spPr/>
      <dgm:t>
        <a:bodyPr/>
        <a:lstStyle/>
        <a:p>
          <a:r>
            <a:rPr lang="es-ES" sz="1600" dirty="0"/>
            <a:t>En la Disposición Transitoria Única de la enmienda se prevé que la Legislatura realice las reformas necesarias a fin de que se implemente un nuevo criterio de distribución.</a:t>
          </a:r>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2ECEB398-9CD0-46DA-8D3F-75C063C90F78}">
      <dgm:prSet phldrT="[Texto]" custT="1"/>
      <dgm:spPr/>
      <dgm:t>
        <a:bodyPr/>
        <a:lstStyle/>
        <a:p>
          <a:pPr algn="just"/>
          <a:r>
            <a:rPr lang="es-ES" sz="1800" dirty="0"/>
            <a:t>Cualquier fórmula que se plantee debe responder a la superación de inequidades territoriales y promover el equilibrio de las finanzas de los GAD.  </a:t>
          </a:r>
          <a:endParaRPr lang="es-EC" sz="1800" dirty="0"/>
        </a:p>
      </dgm:t>
    </dgm:pt>
    <dgm:pt modelId="{709CDD77-5D30-4AD6-B0BE-071F0F9C8719}" type="parTrans" cxnId="{C4285808-0946-4154-BC38-2CD6310D2A97}">
      <dgm:prSet/>
      <dgm:spPr/>
      <dgm:t>
        <a:bodyPr/>
        <a:lstStyle/>
        <a:p>
          <a:endParaRPr lang="es-EC"/>
        </a:p>
      </dgm:t>
    </dgm:pt>
    <dgm:pt modelId="{F1FFD1C9-3E96-4277-808D-ABF2BF3097D6}" type="sibTrans" cxnId="{C4285808-0946-4154-BC38-2CD6310D2A97}">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35F4CC7C-B54E-4AF0-A126-938F19478FCC}" type="pres">
      <dgm:prSet presAssocID="{3704C672-C61F-4F1F-A994-58ED17AF921A}" presName="composite" presStyleCnt="0"/>
      <dgm:spPr/>
    </dgm:pt>
    <dgm:pt modelId="{D12FD3F9-0A8F-47F6-B6FD-C9EF1A189374}" type="pres">
      <dgm:prSet presAssocID="{3704C672-C61F-4F1F-A994-58ED17AF921A}" presName="imgShp"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esos desiguales con relleno sólido"/>
        </a:ext>
      </dgm:extLst>
    </dgm:pt>
    <dgm:pt modelId="{32190C22-3B94-43C2-907B-8489C382CDAB}" type="pres">
      <dgm:prSet presAssocID="{3704C672-C61F-4F1F-A994-58ED17AF921A}" presName="txShp" presStyleLbl="node1" presStyleIdx="0" presStyleCnt="3">
        <dgm:presLayoutVars>
          <dgm:bulletEnabled val="1"/>
        </dgm:presLayoutVars>
      </dgm:prSet>
      <dgm:spPr/>
    </dgm:pt>
    <dgm:pt modelId="{40F0951E-1951-402D-9284-0336471B18AA}" type="pres">
      <dgm:prSet presAssocID="{F2FE2F9C-6FF8-4FB8-882F-00F7A14B2F21}" presName="spacing" presStyleCnt="0"/>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Filantropía con relleno sólido"/>
        </a:ext>
      </dgm:extLst>
    </dgm:pt>
    <dgm:pt modelId="{6B5D6F31-FE48-4402-AFEF-517480F21171}" type="pres">
      <dgm:prSet presAssocID="{607DEDA9-09EC-48EC-93A2-3B752E848B94}" presName="txShp" presStyleLbl="node1" presStyleIdx="1" presStyleCnt="3">
        <dgm:presLayoutVars>
          <dgm:bulletEnabled val="1"/>
        </dgm:presLayoutVars>
      </dgm:prSet>
      <dgm:spPr/>
    </dgm:pt>
    <dgm:pt modelId="{935FC437-D43F-4C66-9C09-77A9CFC67F5D}" type="pres">
      <dgm:prSet presAssocID="{7BD0C01A-1448-4129-A741-094C8E2BC5E1}" presName="spacing" presStyleCnt="0"/>
      <dgm:spPr/>
    </dgm:pt>
    <dgm:pt modelId="{D92D4D6F-89FA-480C-889A-B95E6E0D9881}" type="pres">
      <dgm:prSet presAssocID="{2ECEB398-9CD0-46DA-8D3F-75C063C90F78}" presName="composite" presStyleCnt="0"/>
      <dgm:spPr/>
    </dgm:pt>
    <dgm:pt modelId="{2B1AF7D5-4FA2-4FF3-AD06-D3FE10423BB6}" type="pres">
      <dgm:prSet presAssocID="{2ECEB398-9CD0-46DA-8D3F-75C063C90F78}" presName="imgShp"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ausa y efecto con relleno sólido"/>
        </a:ext>
      </dgm:extLst>
    </dgm:pt>
    <dgm:pt modelId="{E0FAB87A-B8DE-4858-A576-7ADE60D18E1C}" type="pres">
      <dgm:prSet presAssocID="{2ECEB398-9CD0-46DA-8D3F-75C063C90F78}" presName="txShp" presStyleLbl="node1" presStyleIdx="2" presStyleCnt="3">
        <dgm:presLayoutVars>
          <dgm:bulletEnabled val="1"/>
        </dgm:presLayoutVars>
      </dgm:prSet>
      <dgm:spPr/>
    </dgm:pt>
  </dgm:ptLst>
  <dgm:cxnLst>
    <dgm:cxn modelId="{0AF60B03-6C71-40F5-8BAF-2460547A5279}" type="presOf" srcId="{2ECEB398-9CD0-46DA-8D3F-75C063C90F78}" destId="{E0FAB87A-B8DE-4858-A576-7ADE60D18E1C}" srcOrd="0" destOrd="0" presId="urn:microsoft.com/office/officeart/2005/8/layout/vList3"/>
    <dgm:cxn modelId="{C4285808-0946-4154-BC38-2CD6310D2A97}" srcId="{CC599B8F-0674-4DE2-BC6B-8B057E0AD40C}" destId="{2ECEB398-9CD0-46DA-8D3F-75C063C90F78}" srcOrd="2" destOrd="0" parTransId="{709CDD77-5D30-4AD6-B0BE-071F0F9C8719}" sibTransId="{F1FFD1C9-3E96-4277-808D-ABF2BF3097D6}"/>
    <dgm:cxn modelId="{8C6A810D-252F-4724-AC3D-D636B23B585A}" srcId="{CC599B8F-0674-4DE2-BC6B-8B057E0AD40C}" destId="{607DEDA9-09EC-48EC-93A2-3B752E848B94}" srcOrd="1" destOrd="0" parTransId="{E84375D9-4D55-4835-AF82-B2600BAE64DD}" sibTransId="{7BD0C01A-1448-4129-A741-094C8E2BC5E1}"/>
    <dgm:cxn modelId="{C5B5741C-476F-4E0A-8B70-A7864E839DEC}" type="presOf" srcId="{3704C672-C61F-4F1F-A994-58ED17AF921A}" destId="{32190C22-3B94-43C2-907B-8489C382CDAB}" srcOrd="0" destOrd="0" presId="urn:microsoft.com/office/officeart/2005/8/layout/vList3"/>
    <dgm:cxn modelId="{F6796C25-3DBF-4D48-8D3C-2ADBC3A45A1A}" srcId="{CC599B8F-0674-4DE2-BC6B-8B057E0AD40C}" destId="{3704C672-C61F-4F1F-A994-58ED17AF921A}" srcOrd="0" destOrd="0" parTransId="{B95BA49D-CDE7-4ABA-A7BE-7C490E624619}" sibTransId="{F2FE2F9C-6FF8-4FB8-882F-00F7A14B2F2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7391763E-D941-449C-8BBB-E0FCBB89CF7B}" type="presParOf" srcId="{F7809FF7-86ED-4168-8BBC-AC928626E929}" destId="{35F4CC7C-B54E-4AF0-A126-938F19478FCC}" srcOrd="0" destOrd="0" presId="urn:microsoft.com/office/officeart/2005/8/layout/vList3"/>
    <dgm:cxn modelId="{4CCBE882-3BDE-412F-868E-D84FE54755D5}" type="presParOf" srcId="{35F4CC7C-B54E-4AF0-A126-938F19478FCC}" destId="{D12FD3F9-0A8F-47F6-B6FD-C9EF1A189374}" srcOrd="0" destOrd="0" presId="urn:microsoft.com/office/officeart/2005/8/layout/vList3"/>
    <dgm:cxn modelId="{043381AD-0839-44DD-AD22-4EF12B31F987}" type="presParOf" srcId="{35F4CC7C-B54E-4AF0-A126-938F19478FCC}" destId="{32190C22-3B94-43C2-907B-8489C382CDAB}" srcOrd="1" destOrd="0" presId="urn:microsoft.com/office/officeart/2005/8/layout/vList3"/>
    <dgm:cxn modelId="{AB33AA16-4E34-4786-B39A-EF5B4FDB5B19}" type="presParOf" srcId="{F7809FF7-86ED-4168-8BBC-AC928626E929}" destId="{40F0951E-1951-402D-9284-0336471B18AA}" srcOrd="1" destOrd="0" presId="urn:microsoft.com/office/officeart/2005/8/layout/vList3"/>
    <dgm:cxn modelId="{E9C573D7-3DFF-4FE2-91CA-EE8CA8661C5A}" type="presParOf" srcId="{F7809FF7-86ED-4168-8BBC-AC928626E929}" destId="{F2E7E304-1873-41C7-AE65-888D2D9AC1B9}" srcOrd="2"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 modelId="{842D5F93-7674-49B3-8233-CC99EE240FC1}" type="presParOf" srcId="{F7809FF7-86ED-4168-8BBC-AC928626E929}" destId="{935FC437-D43F-4C66-9C09-77A9CFC67F5D}" srcOrd="3" destOrd="0" presId="urn:microsoft.com/office/officeart/2005/8/layout/vList3"/>
    <dgm:cxn modelId="{9D932262-9A0B-4AE2-909E-7401BC6946EC}" type="presParOf" srcId="{F7809FF7-86ED-4168-8BBC-AC928626E929}" destId="{D92D4D6F-89FA-480C-889A-B95E6E0D9881}" srcOrd="4" destOrd="0" presId="urn:microsoft.com/office/officeart/2005/8/layout/vList3"/>
    <dgm:cxn modelId="{CC5BE035-6F6C-48FF-807B-FC5DC29876A8}" type="presParOf" srcId="{D92D4D6F-89FA-480C-889A-B95E6E0D9881}" destId="{2B1AF7D5-4FA2-4FF3-AD06-D3FE10423BB6}" srcOrd="0" destOrd="0" presId="urn:microsoft.com/office/officeart/2005/8/layout/vList3"/>
    <dgm:cxn modelId="{67DF149E-52E6-4C37-A79B-5F9E4A839BDE}" type="presParOf" srcId="{D92D4D6F-89FA-480C-889A-B95E6E0D9881}" destId="{E0FAB87A-B8DE-4858-A576-7ADE60D18E1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F2E8E6-B170-4328-84F9-724BBE0C4EBA}" type="doc">
      <dgm:prSet loTypeId="urn:microsoft.com/office/officeart/2009/layout/ReverseList" loCatId="relationship" qsTypeId="urn:microsoft.com/office/officeart/2005/8/quickstyle/simple1" qsCatId="simple" csTypeId="urn:microsoft.com/office/officeart/2005/8/colors/accent0_1" csCatId="mainScheme" phldr="1"/>
      <dgm:spPr/>
      <dgm:t>
        <a:bodyPr/>
        <a:lstStyle/>
        <a:p>
          <a:endParaRPr lang="es-EC"/>
        </a:p>
      </dgm:t>
    </dgm:pt>
    <dgm:pt modelId="{2F4CA09C-9641-40C3-BB73-83629ABBD56D}">
      <dgm:prSet phldrT="[Texto]" custT="1"/>
      <dgm:spPr/>
      <dgm:t>
        <a:bodyPr/>
        <a:lstStyle/>
        <a:p>
          <a:pPr algn="ctr"/>
          <a:endParaRPr lang="es-ES" sz="2800" dirty="0"/>
        </a:p>
        <a:p>
          <a:pPr algn="ctr"/>
          <a:r>
            <a:rPr lang="es-ES" sz="2800" dirty="0"/>
            <a:t>En el artículo tercero de la propuesta de reforma se plantea la fórmula, CONGOPE trae a colación una que ha sido trabajada con equipos técnicos y que se explicará a continuación.</a:t>
          </a:r>
          <a:endParaRPr lang="es-EC" sz="6500" dirty="0"/>
        </a:p>
      </dgm:t>
    </dgm:pt>
    <dgm:pt modelId="{5C7464EB-4310-4D6C-A1A1-621FF0A52C44}" type="parTrans" cxnId="{CDFEA448-95DD-4BE5-AB01-D64CDEFF8FE9}">
      <dgm:prSet/>
      <dgm:spPr/>
      <dgm:t>
        <a:bodyPr/>
        <a:lstStyle/>
        <a:p>
          <a:endParaRPr lang="es-EC"/>
        </a:p>
      </dgm:t>
    </dgm:pt>
    <dgm:pt modelId="{5D1FD82C-DCC6-46B0-A685-E6A22CB03285}" type="sibTrans" cxnId="{CDFEA448-95DD-4BE5-AB01-D64CDEFF8FE9}">
      <dgm:prSet/>
      <dgm:spPr/>
      <dgm:t>
        <a:bodyPr/>
        <a:lstStyle/>
        <a:p>
          <a:endParaRPr lang="es-EC"/>
        </a:p>
      </dgm:t>
    </dgm:pt>
    <dgm:pt modelId="{EB39696A-87ED-4074-998B-3C348DE62B37}" type="pres">
      <dgm:prSet presAssocID="{2DF2E8E6-B170-4328-84F9-724BBE0C4EBA}" presName="Name0" presStyleCnt="0">
        <dgm:presLayoutVars>
          <dgm:chMax val="2"/>
          <dgm:chPref val="2"/>
          <dgm:animLvl val="lvl"/>
        </dgm:presLayoutVars>
      </dgm:prSet>
      <dgm:spPr/>
    </dgm:pt>
    <dgm:pt modelId="{D97A7B27-7355-483A-9168-6C81DA6BA39A}" type="pres">
      <dgm:prSet presAssocID="{2DF2E8E6-B170-4328-84F9-724BBE0C4EBA}" presName="LeftText" presStyleLbl="revTx" presStyleIdx="0" presStyleCnt="0">
        <dgm:presLayoutVars>
          <dgm:bulletEnabled val="1"/>
        </dgm:presLayoutVars>
      </dgm:prSet>
      <dgm:spPr/>
    </dgm:pt>
    <dgm:pt modelId="{1B81DD51-EAAA-4EDF-9501-E6B9A0F60C0B}" type="pres">
      <dgm:prSet presAssocID="{2DF2E8E6-B170-4328-84F9-724BBE0C4EBA}" presName="LeftNode" presStyleLbl="bgImgPlace1" presStyleIdx="0" presStyleCnt="1" custScaleX="227386" custScaleY="79629">
        <dgm:presLayoutVars>
          <dgm:chMax val="2"/>
          <dgm:chPref val="2"/>
        </dgm:presLayoutVars>
      </dgm:prSet>
      <dgm:spPr/>
    </dgm:pt>
  </dgm:ptLst>
  <dgm:cxnLst>
    <dgm:cxn modelId="{0CDB3535-A9A7-489D-8FA8-204DEAD13BD2}" type="presOf" srcId="{2F4CA09C-9641-40C3-BB73-83629ABBD56D}" destId="{D97A7B27-7355-483A-9168-6C81DA6BA39A}" srcOrd="0" destOrd="0" presId="urn:microsoft.com/office/officeart/2009/layout/ReverseList"/>
    <dgm:cxn modelId="{29E7AB38-C176-4544-BE66-E71A7B18488A}" type="presOf" srcId="{2DF2E8E6-B170-4328-84F9-724BBE0C4EBA}" destId="{EB39696A-87ED-4074-998B-3C348DE62B37}" srcOrd="0" destOrd="0" presId="urn:microsoft.com/office/officeart/2009/layout/ReverseList"/>
    <dgm:cxn modelId="{CDFEA448-95DD-4BE5-AB01-D64CDEFF8FE9}" srcId="{2DF2E8E6-B170-4328-84F9-724BBE0C4EBA}" destId="{2F4CA09C-9641-40C3-BB73-83629ABBD56D}" srcOrd="0" destOrd="0" parTransId="{5C7464EB-4310-4D6C-A1A1-621FF0A52C44}" sibTransId="{5D1FD82C-DCC6-46B0-A685-E6A22CB03285}"/>
    <dgm:cxn modelId="{ABE04EC6-5DFD-4F47-95DA-AF6C228A7C93}" type="presOf" srcId="{2F4CA09C-9641-40C3-BB73-83629ABBD56D}" destId="{1B81DD51-EAAA-4EDF-9501-E6B9A0F60C0B}" srcOrd="1" destOrd="0" presId="urn:microsoft.com/office/officeart/2009/layout/ReverseList"/>
    <dgm:cxn modelId="{582CF2E1-9F80-4DBB-B6AE-419A597D58E2}" type="presParOf" srcId="{EB39696A-87ED-4074-998B-3C348DE62B37}" destId="{D97A7B27-7355-483A-9168-6C81DA6BA39A}" srcOrd="0" destOrd="0" presId="urn:microsoft.com/office/officeart/2009/layout/ReverseList"/>
    <dgm:cxn modelId="{C69F800B-44D7-4414-87DF-5AA51F6F4D8F}" type="presParOf" srcId="{EB39696A-87ED-4074-998B-3C348DE62B37}" destId="{1B81DD51-EAAA-4EDF-9501-E6B9A0F60C0B}" srcOrd="1"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colorful2" csCatId="colorful" phldr="1"/>
      <dgm:spPr/>
    </dgm:pt>
    <dgm:pt modelId="{3704C672-C61F-4F1F-A994-58ED17AF921A}">
      <dgm:prSet phldrT="[Texto]" custT="1"/>
      <dgm:spPr/>
      <dgm:t>
        <a:bodyPr/>
        <a:lstStyle/>
        <a:p>
          <a:r>
            <a:rPr lang="es-ES" sz="1600" dirty="0"/>
            <a:t>El proyecto de Ley Reformatoria, en la Disposición  Transitoria Primera, establece que el CNC, en un plazo de 90 días, actualice los ponderadores.</a:t>
          </a:r>
          <a:endParaRPr lang="es-EC" sz="1600" dirty="0"/>
        </a:p>
      </dgm:t>
    </dgm:pt>
    <dgm:pt modelId="{B95BA49D-CDE7-4ABA-A7BE-7C490E624619}" type="parTrans" cxnId="{F6796C25-3DBF-4D48-8D3C-2ADBC3A45A1A}">
      <dgm:prSet/>
      <dgm:spPr/>
      <dgm:t>
        <a:bodyPr/>
        <a:lstStyle/>
        <a:p>
          <a:endParaRPr lang="es-EC"/>
        </a:p>
      </dgm:t>
    </dgm:pt>
    <dgm:pt modelId="{F2FE2F9C-6FF8-4FB8-882F-00F7A14B2F21}" type="sibTrans" cxnId="{F6796C25-3DBF-4D48-8D3C-2ADBC3A45A1A}">
      <dgm:prSet/>
      <dgm:spPr/>
      <dgm:t>
        <a:bodyPr/>
        <a:lstStyle/>
        <a:p>
          <a:endParaRPr lang="es-EC"/>
        </a:p>
      </dgm:t>
    </dgm:pt>
    <dgm:pt modelId="{607DEDA9-09EC-48EC-93A2-3B752E848B94}">
      <dgm:prSet phldrT="[Texto]" custT="1"/>
      <dgm:spPr/>
      <dgm:t>
        <a:bodyPr/>
        <a:lstStyle/>
        <a:p>
          <a:r>
            <a:rPr lang="es-ES" sz="1600" dirty="0"/>
            <a:t>El plazo considerado en la Disposición Transitoria Primera, para que articule el Consejo Nacional de Competencias es el adecuado, podría acortarse ya que no reviste de gran complejidad.</a:t>
          </a:r>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35F4CC7C-B54E-4AF0-A126-938F19478FCC}" type="pres">
      <dgm:prSet presAssocID="{3704C672-C61F-4F1F-A994-58ED17AF921A}" presName="composite" presStyleCnt="0"/>
      <dgm:spPr/>
    </dgm:pt>
    <dgm:pt modelId="{D12FD3F9-0A8F-47F6-B6FD-C9EF1A189374}" type="pres">
      <dgm:prSet presAssocID="{3704C672-C61F-4F1F-A994-58ED17AF921A}" presName="imgShp"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Diagrama de flujo circular con relleno sólido"/>
        </a:ext>
      </dgm:extLst>
    </dgm:pt>
    <dgm:pt modelId="{32190C22-3B94-43C2-907B-8489C382CDAB}" type="pres">
      <dgm:prSet presAssocID="{3704C672-C61F-4F1F-A994-58ED17AF921A}" presName="txShp" presStyleLbl="node1" presStyleIdx="0" presStyleCnt="2">
        <dgm:presLayoutVars>
          <dgm:bulletEnabled val="1"/>
        </dgm:presLayoutVars>
      </dgm:prSet>
      <dgm:spPr/>
    </dgm:pt>
    <dgm:pt modelId="{40F0951E-1951-402D-9284-0336471B18AA}" type="pres">
      <dgm:prSet presAssocID="{F2FE2F9C-6FF8-4FB8-882F-00F7A14B2F21}" presName="spacing" presStyleCnt="0"/>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Filantropía con relleno sólido"/>
        </a:ext>
      </dgm:extLst>
    </dgm:pt>
    <dgm:pt modelId="{6B5D6F31-FE48-4402-AFEF-517480F21171}" type="pres">
      <dgm:prSet presAssocID="{607DEDA9-09EC-48EC-93A2-3B752E848B94}" presName="txShp" presStyleLbl="node1" presStyleIdx="1" presStyleCnt="2" custLinFactNeighborY="-2702">
        <dgm:presLayoutVars>
          <dgm:bulletEnabled val="1"/>
        </dgm:presLayoutVars>
      </dgm:prSet>
      <dgm:spPr/>
    </dgm:pt>
  </dgm:ptLst>
  <dgm:cxnLst>
    <dgm:cxn modelId="{8C6A810D-252F-4724-AC3D-D636B23B585A}" srcId="{CC599B8F-0674-4DE2-BC6B-8B057E0AD40C}" destId="{607DEDA9-09EC-48EC-93A2-3B752E848B94}" srcOrd="1" destOrd="0" parTransId="{E84375D9-4D55-4835-AF82-B2600BAE64DD}" sibTransId="{7BD0C01A-1448-4129-A741-094C8E2BC5E1}"/>
    <dgm:cxn modelId="{C5B5741C-476F-4E0A-8B70-A7864E839DEC}" type="presOf" srcId="{3704C672-C61F-4F1F-A994-58ED17AF921A}" destId="{32190C22-3B94-43C2-907B-8489C382CDAB}" srcOrd="0" destOrd="0" presId="urn:microsoft.com/office/officeart/2005/8/layout/vList3"/>
    <dgm:cxn modelId="{F6796C25-3DBF-4D48-8D3C-2ADBC3A45A1A}" srcId="{CC599B8F-0674-4DE2-BC6B-8B057E0AD40C}" destId="{3704C672-C61F-4F1F-A994-58ED17AF921A}" srcOrd="0" destOrd="0" parTransId="{B95BA49D-CDE7-4ABA-A7BE-7C490E624619}" sibTransId="{F2FE2F9C-6FF8-4FB8-882F-00F7A14B2F2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7391763E-D941-449C-8BBB-E0FCBB89CF7B}" type="presParOf" srcId="{F7809FF7-86ED-4168-8BBC-AC928626E929}" destId="{35F4CC7C-B54E-4AF0-A126-938F19478FCC}" srcOrd="0" destOrd="0" presId="urn:microsoft.com/office/officeart/2005/8/layout/vList3"/>
    <dgm:cxn modelId="{4CCBE882-3BDE-412F-868E-D84FE54755D5}" type="presParOf" srcId="{35F4CC7C-B54E-4AF0-A126-938F19478FCC}" destId="{D12FD3F9-0A8F-47F6-B6FD-C9EF1A189374}" srcOrd="0" destOrd="0" presId="urn:microsoft.com/office/officeart/2005/8/layout/vList3"/>
    <dgm:cxn modelId="{043381AD-0839-44DD-AD22-4EF12B31F987}" type="presParOf" srcId="{35F4CC7C-B54E-4AF0-A126-938F19478FCC}" destId="{32190C22-3B94-43C2-907B-8489C382CDAB}" srcOrd="1" destOrd="0" presId="urn:microsoft.com/office/officeart/2005/8/layout/vList3"/>
    <dgm:cxn modelId="{AB33AA16-4E34-4786-B39A-EF5B4FDB5B19}" type="presParOf" srcId="{F7809FF7-86ED-4168-8BBC-AC928626E929}" destId="{40F0951E-1951-402D-9284-0336471B18AA}" srcOrd="1" destOrd="0" presId="urn:microsoft.com/office/officeart/2005/8/layout/vList3"/>
    <dgm:cxn modelId="{E9C573D7-3DFF-4FE2-91CA-EE8CA8661C5A}" type="presParOf" srcId="{F7809FF7-86ED-4168-8BBC-AC928626E929}" destId="{F2E7E304-1873-41C7-AE65-888D2D9AC1B9}" srcOrd="2"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colorful2" csCatId="colorful" phldr="1"/>
      <dgm:spPr/>
    </dgm:pt>
    <dgm:pt modelId="{3704C672-C61F-4F1F-A994-58ED17AF921A}">
      <dgm:prSet phldrT="[Texto]" custT="1"/>
      <dgm:spPr/>
      <dgm:t>
        <a:bodyPr/>
        <a:lstStyle/>
        <a:p>
          <a:r>
            <a:rPr lang="es-ES" sz="1600" dirty="0"/>
            <a:t>La segunda Disposición Transitoria de la reforma propuesta establece que en un plazo de 90 días el ente rector de la vialidad publicará los valores correspondientes a las variables de la fórmula de los kilómetros de las vías rurales.</a:t>
          </a:r>
          <a:endParaRPr lang="es-EC" sz="1600" dirty="0"/>
        </a:p>
      </dgm:t>
    </dgm:pt>
    <dgm:pt modelId="{B95BA49D-CDE7-4ABA-A7BE-7C490E624619}" type="parTrans" cxnId="{F6796C25-3DBF-4D48-8D3C-2ADBC3A45A1A}">
      <dgm:prSet/>
      <dgm:spPr/>
      <dgm:t>
        <a:bodyPr/>
        <a:lstStyle/>
        <a:p>
          <a:endParaRPr lang="es-EC"/>
        </a:p>
      </dgm:t>
    </dgm:pt>
    <dgm:pt modelId="{F2FE2F9C-6FF8-4FB8-882F-00F7A14B2F21}" type="sibTrans" cxnId="{F6796C25-3DBF-4D48-8D3C-2ADBC3A45A1A}">
      <dgm:prSet/>
      <dgm:spPr/>
      <dgm:t>
        <a:bodyPr/>
        <a:lstStyle/>
        <a:p>
          <a:endParaRPr lang="es-EC"/>
        </a:p>
      </dgm:t>
    </dgm:pt>
    <dgm:pt modelId="{607DEDA9-09EC-48EC-93A2-3B752E848B94}">
      <dgm:prSet phldrT="[Texto]" custT="1"/>
      <dgm:spPr/>
      <dgm:t>
        <a:bodyPr/>
        <a:lstStyle/>
        <a:p>
          <a:r>
            <a:rPr lang="es-ES" sz="1600" dirty="0"/>
            <a:t>Observaciones</a:t>
          </a:r>
          <a:r>
            <a:rPr lang="es-ES" sz="1600" baseline="0" dirty="0"/>
            <a:t> y Propuesta:</a:t>
          </a:r>
        </a:p>
        <a:p>
          <a:r>
            <a:rPr lang="es-EC" sz="1600" dirty="0"/>
            <a:t>La actualización de los inventarios viales provinciales (72.223 Km) se la realizó en un tiempo estimado de un año con cuatro consultoras para los 23 GADP.</a:t>
          </a:r>
        </a:p>
        <a:p>
          <a:r>
            <a:rPr lang="es-EC" sz="1600" dirty="0"/>
            <a:t>Por lo tanto se propone que para el cálculo de los primeros años los GAD provinciales remitirán la información que conste en sus inventarios.</a:t>
          </a:r>
        </a:p>
        <a:p>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35F4CC7C-B54E-4AF0-A126-938F19478FCC}" type="pres">
      <dgm:prSet presAssocID="{3704C672-C61F-4F1F-A994-58ED17AF921A}" presName="composite" presStyleCnt="0"/>
      <dgm:spPr/>
    </dgm:pt>
    <dgm:pt modelId="{D12FD3F9-0A8F-47F6-B6FD-C9EF1A189374}" type="pres">
      <dgm:prSet presAssocID="{3704C672-C61F-4F1F-A994-58ED17AF921A}" presName="imgShp"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recimiento empresarial con relleno sólido"/>
        </a:ext>
      </dgm:extLst>
    </dgm:pt>
    <dgm:pt modelId="{32190C22-3B94-43C2-907B-8489C382CDAB}" type="pres">
      <dgm:prSet presAssocID="{3704C672-C61F-4F1F-A994-58ED17AF921A}" presName="txShp" presStyleLbl="node1" presStyleIdx="0" presStyleCnt="2">
        <dgm:presLayoutVars>
          <dgm:bulletEnabled val="1"/>
        </dgm:presLayoutVars>
      </dgm:prSet>
      <dgm:spPr/>
    </dgm:pt>
    <dgm:pt modelId="{40F0951E-1951-402D-9284-0336471B18AA}" type="pres">
      <dgm:prSet presAssocID="{F2FE2F9C-6FF8-4FB8-882F-00F7A14B2F21}" presName="spacing" presStyleCnt="0"/>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Desbloquear con relleno sólido"/>
        </a:ext>
      </dgm:extLst>
    </dgm:pt>
    <dgm:pt modelId="{6B5D6F31-FE48-4402-AFEF-517480F21171}" type="pres">
      <dgm:prSet presAssocID="{607DEDA9-09EC-48EC-93A2-3B752E848B94}" presName="txShp" presStyleLbl="node1" presStyleIdx="1" presStyleCnt="2" custLinFactNeighborX="1088" custLinFactNeighborY="-2026">
        <dgm:presLayoutVars>
          <dgm:bulletEnabled val="1"/>
        </dgm:presLayoutVars>
      </dgm:prSet>
      <dgm:spPr/>
    </dgm:pt>
  </dgm:ptLst>
  <dgm:cxnLst>
    <dgm:cxn modelId="{8C6A810D-252F-4724-AC3D-D636B23B585A}" srcId="{CC599B8F-0674-4DE2-BC6B-8B057E0AD40C}" destId="{607DEDA9-09EC-48EC-93A2-3B752E848B94}" srcOrd="1" destOrd="0" parTransId="{E84375D9-4D55-4835-AF82-B2600BAE64DD}" sibTransId="{7BD0C01A-1448-4129-A741-094C8E2BC5E1}"/>
    <dgm:cxn modelId="{C5B5741C-476F-4E0A-8B70-A7864E839DEC}" type="presOf" srcId="{3704C672-C61F-4F1F-A994-58ED17AF921A}" destId="{32190C22-3B94-43C2-907B-8489C382CDAB}" srcOrd="0" destOrd="0" presId="urn:microsoft.com/office/officeart/2005/8/layout/vList3"/>
    <dgm:cxn modelId="{F6796C25-3DBF-4D48-8D3C-2ADBC3A45A1A}" srcId="{CC599B8F-0674-4DE2-BC6B-8B057E0AD40C}" destId="{3704C672-C61F-4F1F-A994-58ED17AF921A}" srcOrd="0" destOrd="0" parTransId="{B95BA49D-CDE7-4ABA-A7BE-7C490E624619}" sibTransId="{F2FE2F9C-6FF8-4FB8-882F-00F7A14B2F2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7391763E-D941-449C-8BBB-E0FCBB89CF7B}" type="presParOf" srcId="{F7809FF7-86ED-4168-8BBC-AC928626E929}" destId="{35F4CC7C-B54E-4AF0-A126-938F19478FCC}" srcOrd="0" destOrd="0" presId="urn:microsoft.com/office/officeart/2005/8/layout/vList3"/>
    <dgm:cxn modelId="{4CCBE882-3BDE-412F-868E-D84FE54755D5}" type="presParOf" srcId="{35F4CC7C-B54E-4AF0-A126-938F19478FCC}" destId="{D12FD3F9-0A8F-47F6-B6FD-C9EF1A189374}" srcOrd="0" destOrd="0" presId="urn:microsoft.com/office/officeart/2005/8/layout/vList3"/>
    <dgm:cxn modelId="{043381AD-0839-44DD-AD22-4EF12B31F987}" type="presParOf" srcId="{35F4CC7C-B54E-4AF0-A126-938F19478FCC}" destId="{32190C22-3B94-43C2-907B-8489C382CDAB}" srcOrd="1" destOrd="0" presId="urn:microsoft.com/office/officeart/2005/8/layout/vList3"/>
    <dgm:cxn modelId="{AB33AA16-4E34-4786-B39A-EF5B4FDB5B19}" type="presParOf" srcId="{F7809FF7-86ED-4168-8BBC-AC928626E929}" destId="{40F0951E-1951-402D-9284-0336471B18AA}" srcOrd="1" destOrd="0" presId="urn:microsoft.com/office/officeart/2005/8/layout/vList3"/>
    <dgm:cxn modelId="{E9C573D7-3DFF-4FE2-91CA-EE8CA8661C5A}" type="presParOf" srcId="{F7809FF7-86ED-4168-8BBC-AC928626E929}" destId="{F2E7E304-1873-41C7-AE65-888D2D9AC1B9}" srcOrd="2"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colorful2" csCatId="colorful" phldr="1"/>
      <dgm:spPr/>
      <dgm:t>
        <a:bodyPr/>
        <a:lstStyle/>
        <a:p>
          <a:endParaRPr lang="es-EC"/>
        </a:p>
      </dgm:t>
    </dgm:pt>
    <dgm:pt modelId="{3704C672-C61F-4F1F-A994-58ED17AF921A}">
      <dgm:prSet phldrT="[Texto]" custT="1"/>
      <dgm:spPr/>
      <dgm:t>
        <a:bodyPr/>
        <a:lstStyle/>
        <a:p>
          <a:r>
            <a:rPr lang="es-ES" sz="1600" dirty="0"/>
            <a:t>La tercera Disposición Transitoria de la reforma propuesta establece que una vez que el ente rector de las Finanzas Públicas cuente con los ponderadores y con las variables necesarias, recalculará los valores a asignar a los gobiernos provinciales. </a:t>
          </a:r>
        </a:p>
      </dgm:t>
    </dgm:pt>
    <dgm:pt modelId="{B95BA49D-CDE7-4ABA-A7BE-7C490E624619}" type="parTrans" cxnId="{F6796C25-3DBF-4D48-8D3C-2ADBC3A45A1A}">
      <dgm:prSet/>
      <dgm:spPr/>
      <dgm:t>
        <a:bodyPr/>
        <a:lstStyle/>
        <a:p>
          <a:endParaRPr lang="es-EC"/>
        </a:p>
      </dgm:t>
    </dgm:pt>
    <dgm:pt modelId="{F2FE2F9C-6FF8-4FB8-882F-00F7A14B2F21}" type="sibTrans" cxnId="{F6796C25-3DBF-4D48-8D3C-2ADBC3A45A1A}">
      <dgm:prSet/>
      <dgm:spPr/>
      <dgm:t>
        <a:bodyPr/>
        <a:lstStyle/>
        <a:p>
          <a:endParaRPr lang="es-EC"/>
        </a:p>
      </dgm:t>
    </dgm:pt>
    <dgm:pt modelId="{607DEDA9-09EC-48EC-93A2-3B752E848B94}">
      <dgm:prSet phldrT="[Texto]" custT="1"/>
      <dgm:spPr/>
      <dgm:t>
        <a:bodyPr/>
        <a:lstStyle/>
        <a:p>
          <a:r>
            <a:rPr lang="es-ES" sz="1600" dirty="0"/>
            <a:t>Observaciones</a:t>
          </a:r>
          <a:r>
            <a:rPr lang="es-ES" sz="1600" baseline="0" dirty="0"/>
            <a:t> y Propuesta:</a:t>
          </a:r>
        </a:p>
        <a:p>
          <a:r>
            <a:rPr lang="es-ES" sz="1600" baseline="0" dirty="0"/>
            <a:t>Se propone que una vez que el ente rector de las finanzas públicas cuente con los ponderadores y variables de la formula, emitirá el acto normativo necesario para incorporar la reforma que deberá ser aplicada dentro de la liquidación cuatrimestral más próxima en el marco de asignación de cuota del MET.</a:t>
          </a:r>
        </a:p>
        <a:p>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35F4CC7C-B54E-4AF0-A126-938F19478FCC}" type="pres">
      <dgm:prSet presAssocID="{3704C672-C61F-4F1F-A994-58ED17AF921A}" presName="composite" presStyleCnt="0"/>
      <dgm:spPr/>
    </dgm:pt>
    <dgm:pt modelId="{D12FD3F9-0A8F-47F6-B6FD-C9EF1A189374}" type="pres">
      <dgm:prSet presAssocID="{3704C672-C61F-4F1F-A994-58ED17AF921A}" presName="imgShp"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clismo en compañía con relleno sólido"/>
        </a:ext>
      </dgm:extLst>
    </dgm:pt>
    <dgm:pt modelId="{32190C22-3B94-43C2-907B-8489C382CDAB}" type="pres">
      <dgm:prSet presAssocID="{3704C672-C61F-4F1F-A994-58ED17AF921A}" presName="txShp" presStyleLbl="node1" presStyleIdx="0" presStyleCnt="2">
        <dgm:presLayoutVars>
          <dgm:bulletEnabled val="1"/>
        </dgm:presLayoutVars>
      </dgm:prSet>
      <dgm:spPr/>
    </dgm:pt>
    <dgm:pt modelId="{40F0951E-1951-402D-9284-0336471B18AA}" type="pres">
      <dgm:prSet presAssocID="{F2FE2F9C-6FF8-4FB8-882F-00F7A14B2F21}" presName="spacing" presStyleCnt="0"/>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uena idea contorno"/>
        </a:ext>
      </dgm:extLst>
    </dgm:pt>
    <dgm:pt modelId="{6B5D6F31-FE48-4402-AFEF-517480F21171}" type="pres">
      <dgm:prSet presAssocID="{607DEDA9-09EC-48EC-93A2-3B752E848B94}" presName="txShp" presStyleLbl="node1" presStyleIdx="1" presStyleCnt="2" custLinFactNeighborX="1088" custLinFactNeighborY="-2026">
        <dgm:presLayoutVars>
          <dgm:bulletEnabled val="1"/>
        </dgm:presLayoutVars>
      </dgm:prSet>
      <dgm:spPr/>
    </dgm:pt>
  </dgm:ptLst>
  <dgm:cxnLst>
    <dgm:cxn modelId="{8C6A810D-252F-4724-AC3D-D636B23B585A}" srcId="{CC599B8F-0674-4DE2-BC6B-8B057E0AD40C}" destId="{607DEDA9-09EC-48EC-93A2-3B752E848B94}" srcOrd="1" destOrd="0" parTransId="{E84375D9-4D55-4835-AF82-B2600BAE64DD}" sibTransId="{7BD0C01A-1448-4129-A741-094C8E2BC5E1}"/>
    <dgm:cxn modelId="{C5B5741C-476F-4E0A-8B70-A7864E839DEC}" type="presOf" srcId="{3704C672-C61F-4F1F-A994-58ED17AF921A}" destId="{32190C22-3B94-43C2-907B-8489C382CDAB}" srcOrd="0" destOrd="0" presId="urn:microsoft.com/office/officeart/2005/8/layout/vList3"/>
    <dgm:cxn modelId="{F6796C25-3DBF-4D48-8D3C-2ADBC3A45A1A}" srcId="{CC599B8F-0674-4DE2-BC6B-8B057E0AD40C}" destId="{3704C672-C61F-4F1F-A994-58ED17AF921A}" srcOrd="0" destOrd="0" parTransId="{B95BA49D-CDE7-4ABA-A7BE-7C490E624619}" sibTransId="{F2FE2F9C-6FF8-4FB8-882F-00F7A14B2F2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7391763E-D941-449C-8BBB-E0FCBB89CF7B}" type="presParOf" srcId="{F7809FF7-86ED-4168-8BBC-AC928626E929}" destId="{35F4CC7C-B54E-4AF0-A126-938F19478FCC}" srcOrd="0" destOrd="0" presId="urn:microsoft.com/office/officeart/2005/8/layout/vList3"/>
    <dgm:cxn modelId="{4CCBE882-3BDE-412F-868E-D84FE54755D5}" type="presParOf" srcId="{35F4CC7C-B54E-4AF0-A126-938F19478FCC}" destId="{D12FD3F9-0A8F-47F6-B6FD-C9EF1A189374}" srcOrd="0" destOrd="0" presId="urn:microsoft.com/office/officeart/2005/8/layout/vList3"/>
    <dgm:cxn modelId="{043381AD-0839-44DD-AD22-4EF12B31F987}" type="presParOf" srcId="{35F4CC7C-B54E-4AF0-A126-938F19478FCC}" destId="{32190C22-3B94-43C2-907B-8489C382CDAB}" srcOrd="1" destOrd="0" presId="urn:microsoft.com/office/officeart/2005/8/layout/vList3"/>
    <dgm:cxn modelId="{AB33AA16-4E34-4786-B39A-EF5B4FDB5B19}" type="presParOf" srcId="{F7809FF7-86ED-4168-8BBC-AC928626E929}" destId="{40F0951E-1951-402D-9284-0336471B18AA}" srcOrd="1" destOrd="0" presId="urn:microsoft.com/office/officeart/2005/8/layout/vList3"/>
    <dgm:cxn modelId="{E9C573D7-3DFF-4FE2-91CA-EE8CA8661C5A}" type="presParOf" srcId="{F7809FF7-86ED-4168-8BBC-AC928626E929}" destId="{F2E7E304-1873-41C7-AE65-888D2D9AC1B9}" srcOrd="2"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C599B8F-0674-4DE2-BC6B-8B057E0AD40C}" type="doc">
      <dgm:prSet loTypeId="urn:microsoft.com/office/officeart/2005/8/layout/vList3" loCatId="list" qsTypeId="urn:microsoft.com/office/officeart/2005/8/quickstyle/simple2" qsCatId="simple" csTypeId="urn:microsoft.com/office/officeart/2005/8/colors/colorful2" csCatId="colorful" phldr="1"/>
      <dgm:spPr/>
      <dgm:t>
        <a:bodyPr/>
        <a:lstStyle/>
        <a:p>
          <a:endParaRPr lang="es-EC"/>
        </a:p>
      </dgm:t>
    </dgm:pt>
    <dgm:pt modelId="{607DEDA9-09EC-48EC-93A2-3B752E848B94}">
      <dgm:prSet phldrT="[Texto]" custT="1"/>
      <dgm:spPr/>
      <dgm:t>
        <a:bodyPr/>
        <a:lstStyle/>
        <a:p>
          <a:r>
            <a:rPr lang="es-ES" sz="1600" baseline="0" dirty="0"/>
            <a:t>Por último se propone una disposición transitoria adicional en la que se indique que el ente rector de la vialidad establecerá los mecanismos de cálculo de los kilómetros planificados y proyectados, además de la presentación de los puntos críticos y mejoras viales.</a:t>
          </a:r>
        </a:p>
        <a:p>
          <a:endParaRPr lang="es-EC" sz="1600" dirty="0"/>
        </a:p>
      </dgm:t>
    </dgm:pt>
    <dgm:pt modelId="{E84375D9-4D55-4835-AF82-B2600BAE64DD}" type="parTrans" cxnId="{8C6A810D-252F-4724-AC3D-D636B23B585A}">
      <dgm:prSet/>
      <dgm:spPr/>
      <dgm:t>
        <a:bodyPr/>
        <a:lstStyle/>
        <a:p>
          <a:endParaRPr lang="es-EC"/>
        </a:p>
      </dgm:t>
    </dgm:pt>
    <dgm:pt modelId="{7BD0C01A-1448-4129-A741-094C8E2BC5E1}" type="sibTrans" cxnId="{8C6A810D-252F-4724-AC3D-D636B23B585A}">
      <dgm:prSet/>
      <dgm:spPr/>
      <dgm:t>
        <a:bodyPr/>
        <a:lstStyle/>
        <a:p>
          <a:endParaRPr lang="es-EC"/>
        </a:p>
      </dgm:t>
    </dgm:pt>
    <dgm:pt modelId="{F7809FF7-86ED-4168-8BBC-AC928626E929}" type="pres">
      <dgm:prSet presAssocID="{CC599B8F-0674-4DE2-BC6B-8B057E0AD40C}" presName="linearFlow" presStyleCnt="0">
        <dgm:presLayoutVars>
          <dgm:dir/>
          <dgm:resizeHandles val="exact"/>
        </dgm:presLayoutVars>
      </dgm:prSet>
      <dgm:spPr/>
    </dgm:pt>
    <dgm:pt modelId="{F2E7E304-1873-41C7-AE65-888D2D9AC1B9}" type="pres">
      <dgm:prSet presAssocID="{607DEDA9-09EC-48EC-93A2-3B752E848B94}" presName="composite" presStyleCnt="0"/>
      <dgm:spPr/>
    </dgm:pt>
    <dgm:pt modelId="{60B5675F-D4ED-4A27-81A6-EEEB8614D0D7}" type="pres">
      <dgm:prSet presAssocID="{607DEDA9-09EC-48EC-93A2-3B752E848B94}" presName="imgShp" presStyleLbl="fgImgPlace1" presStyleIdx="0" presStyleCnt="1"/>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nco con relleno sólido"/>
        </a:ext>
      </dgm:extLst>
    </dgm:pt>
    <dgm:pt modelId="{6B5D6F31-FE48-4402-AFEF-517480F21171}" type="pres">
      <dgm:prSet presAssocID="{607DEDA9-09EC-48EC-93A2-3B752E848B94}" presName="txShp" presStyleLbl="node1" presStyleIdx="0" presStyleCnt="1" custLinFactNeighborX="1088" custLinFactNeighborY="-2026">
        <dgm:presLayoutVars>
          <dgm:bulletEnabled val="1"/>
        </dgm:presLayoutVars>
      </dgm:prSet>
      <dgm:spPr/>
    </dgm:pt>
  </dgm:ptLst>
  <dgm:cxnLst>
    <dgm:cxn modelId="{8C6A810D-252F-4724-AC3D-D636B23B585A}" srcId="{CC599B8F-0674-4DE2-BC6B-8B057E0AD40C}" destId="{607DEDA9-09EC-48EC-93A2-3B752E848B94}" srcOrd="0" destOrd="0" parTransId="{E84375D9-4D55-4835-AF82-B2600BAE64DD}" sibTransId="{7BD0C01A-1448-4129-A741-094C8E2BC5E1}"/>
    <dgm:cxn modelId="{ECCFA13A-29D9-4876-88B0-0F3C87EF2602}" type="presOf" srcId="{607DEDA9-09EC-48EC-93A2-3B752E848B94}" destId="{6B5D6F31-FE48-4402-AFEF-517480F21171}" srcOrd="0" destOrd="0" presId="urn:microsoft.com/office/officeart/2005/8/layout/vList3"/>
    <dgm:cxn modelId="{1D5DC541-91D1-47FA-8301-77772A837716}" type="presOf" srcId="{CC599B8F-0674-4DE2-BC6B-8B057E0AD40C}" destId="{F7809FF7-86ED-4168-8BBC-AC928626E929}" srcOrd="0" destOrd="0" presId="urn:microsoft.com/office/officeart/2005/8/layout/vList3"/>
    <dgm:cxn modelId="{E9C573D7-3DFF-4FE2-91CA-EE8CA8661C5A}" type="presParOf" srcId="{F7809FF7-86ED-4168-8BBC-AC928626E929}" destId="{F2E7E304-1873-41C7-AE65-888D2D9AC1B9}" srcOrd="0" destOrd="0" presId="urn:microsoft.com/office/officeart/2005/8/layout/vList3"/>
    <dgm:cxn modelId="{E4CFE673-1C14-4E1E-B827-C8CC09C2A518}" type="presParOf" srcId="{F2E7E304-1873-41C7-AE65-888D2D9AC1B9}" destId="{60B5675F-D4ED-4A27-81A6-EEEB8614D0D7}" srcOrd="0" destOrd="0" presId="urn:microsoft.com/office/officeart/2005/8/layout/vList3"/>
    <dgm:cxn modelId="{C7D11B9B-C265-4E37-A22F-453920DD2B55}" type="presParOf" srcId="{F2E7E304-1873-41C7-AE65-888D2D9AC1B9}" destId="{6B5D6F31-FE48-4402-AFEF-517480F2117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0C22-3B94-43C2-907B-8489C382CDAB}">
      <dsp:nvSpPr>
        <dsp:cNvPr id="0" name=""/>
        <dsp:cNvSpPr/>
      </dsp:nvSpPr>
      <dsp:spPr>
        <a:xfrm rot="10800000">
          <a:off x="1991354" y="240"/>
          <a:ext cx="6563209" cy="1352861"/>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96575"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En el R.O No. 337 de 25 de enero de 2021 se publicó la enmienda constitucional al Art. 272 de la Constitución de la república.</a:t>
          </a:r>
          <a:endParaRPr lang="es-EC" sz="1600" kern="1200" dirty="0"/>
        </a:p>
      </dsp:txBody>
      <dsp:txXfrm rot="10800000">
        <a:off x="2329569" y="240"/>
        <a:ext cx="6224994" cy="1352861"/>
      </dsp:txXfrm>
    </dsp:sp>
    <dsp:sp modelId="{D12FD3F9-0A8F-47F6-B6FD-C9EF1A189374}">
      <dsp:nvSpPr>
        <dsp:cNvPr id="0" name=""/>
        <dsp:cNvSpPr/>
      </dsp:nvSpPr>
      <dsp:spPr>
        <a:xfrm>
          <a:off x="1314923" y="240"/>
          <a:ext cx="1352861" cy="1352861"/>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6B5D6F31-FE48-4402-AFEF-517480F21171}">
      <dsp:nvSpPr>
        <dsp:cNvPr id="0" name=""/>
        <dsp:cNvSpPr/>
      </dsp:nvSpPr>
      <dsp:spPr>
        <a:xfrm rot="10800000">
          <a:off x="1991354" y="1756941"/>
          <a:ext cx="6563209" cy="1352861"/>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96575"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En la Disposición Transitoria Única de la enmienda se prevé que la Legislatura realice las reformas necesarias a fin de que se implemente un nuevo criterio de distribución.</a:t>
          </a:r>
          <a:endParaRPr lang="es-EC" sz="1600" kern="1200" dirty="0"/>
        </a:p>
      </dsp:txBody>
      <dsp:txXfrm rot="10800000">
        <a:off x="2329569" y="1756941"/>
        <a:ext cx="6224994" cy="1352861"/>
      </dsp:txXfrm>
    </dsp:sp>
    <dsp:sp modelId="{60B5675F-D4ED-4A27-81A6-EEEB8614D0D7}">
      <dsp:nvSpPr>
        <dsp:cNvPr id="0" name=""/>
        <dsp:cNvSpPr/>
      </dsp:nvSpPr>
      <dsp:spPr>
        <a:xfrm>
          <a:off x="1314923" y="1756941"/>
          <a:ext cx="1352861" cy="1352861"/>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E0FAB87A-B8DE-4858-A576-7ADE60D18E1C}">
      <dsp:nvSpPr>
        <dsp:cNvPr id="0" name=""/>
        <dsp:cNvSpPr/>
      </dsp:nvSpPr>
      <dsp:spPr>
        <a:xfrm rot="10800000">
          <a:off x="1991354" y="3513642"/>
          <a:ext cx="6563209" cy="1352861"/>
        </a:xfrm>
        <a:prstGeom prst="homePlat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96575" tIns="68580" rIns="128016" bIns="68580" numCol="1" spcCol="1270" anchor="ctr" anchorCtr="0">
          <a:noAutofit/>
        </a:bodyPr>
        <a:lstStyle/>
        <a:p>
          <a:pPr marL="0" lvl="0" indent="0" algn="just" defTabSz="800100">
            <a:lnSpc>
              <a:spcPct val="90000"/>
            </a:lnSpc>
            <a:spcBef>
              <a:spcPct val="0"/>
            </a:spcBef>
            <a:spcAft>
              <a:spcPct val="35000"/>
            </a:spcAft>
            <a:buNone/>
          </a:pPr>
          <a:r>
            <a:rPr lang="es-ES" sz="1800" kern="1200" dirty="0"/>
            <a:t>Cualquier fórmula que se plantee debe responder a la superación de inequidades territoriales y promover el equilibrio de las finanzas de los GAD.  </a:t>
          </a:r>
          <a:endParaRPr lang="es-EC" sz="1800" kern="1200" dirty="0"/>
        </a:p>
      </dsp:txBody>
      <dsp:txXfrm rot="10800000">
        <a:off x="2329569" y="3513642"/>
        <a:ext cx="6224994" cy="1352861"/>
      </dsp:txXfrm>
    </dsp:sp>
    <dsp:sp modelId="{2B1AF7D5-4FA2-4FF3-AD06-D3FE10423BB6}">
      <dsp:nvSpPr>
        <dsp:cNvPr id="0" name=""/>
        <dsp:cNvSpPr/>
      </dsp:nvSpPr>
      <dsp:spPr>
        <a:xfrm>
          <a:off x="1314923" y="3513642"/>
          <a:ext cx="1352861" cy="1352861"/>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81DD51-EAAA-4EDF-9501-E6B9A0F60C0B}">
      <dsp:nvSpPr>
        <dsp:cNvPr id="0" name=""/>
        <dsp:cNvSpPr/>
      </dsp:nvSpPr>
      <dsp:spPr>
        <a:xfrm>
          <a:off x="549271" y="551918"/>
          <a:ext cx="6156332" cy="4314830"/>
        </a:xfrm>
        <a:prstGeom prst="roundRect">
          <a:avLst>
            <a:gd name="adj" fmla="val 16670"/>
          </a:avLst>
        </a:prstGeom>
        <a:solidFill>
          <a:schemeClr val="dk1">
            <a:tint val="4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77800" rIns="106680" bIns="177800" numCol="1" spcCol="1270" anchor="t" anchorCtr="0">
          <a:noAutofit/>
        </a:bodyPr>
        <a:lstStyle/>
        <a:p>
          <a:pPr marL="0" lvl="0" indent="0" algn="ctr" defTabSz="1244600">
            <a:lnSpc>
              <a:spcPct val="90000"/>
            </a:lnSpc>
            <a:spcBef>
              <a:spcPct val="0"/>
            </a:spcBef>
            <a:spcAft>
              <a:spcPct val="35000"/>
            </a:spcAft>
            <a:buNone/>
          </a:pPr>
          <a:endParaRPr lang="es-ES" sz="2800" kern="1200" dirty="0"/>
        </a:p>
        <a:p>
          <a:pPr marL="0" lvl="0" indent="0" algn="ctr" defTabSz="1244600">
            <a:lnSpc>
              <a:spcPct val="90000"/>
            </a:lnSpc>
            <a:spcBef>
              <a:spcPct val="0"/>
            </a:spcBef>
            <a:spcAft>
              <a:spcPct val="35000"/>
            </a:spcAft>
            <a:buNone/>
          </a:pPr>
          <a:r>
            <a:rPr lang="es-ES" sz="2800" kern="1200" dirty="0"/>
            <a:t>En el artículo tercero de la propuesta de reforma se plantea la fórmula, CONGOPE trae a colación una que ha sido trabajada con equipos técnicos y que se explicará a continuación.</a:t>
          </a:r>
          <a:endParaRPr lang="es-EC" sz="6500" kern="1200" dirty="0"/>
        </a:p>
      </dsp:txBody>
      <dsp:txXfrm>
        <a:off x="759942" y="762589"/>
        <a:ext cx="5734990" cy="38934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0C22-3B94-43C2-907B-8489C382CDAB}">
      <dsp:nvSpPr>
        <dsp:cNvPr id="0" name=""/>
        <dsp:cNvSpPr/>
      </dsp:nvSpPr>
      <dsp:spPr>
        <a:xfrm rot="10800000">
          <a:off x="2181853" y="2866"/>
          <a:ext cx="6563209" cy="2114855"/>
        </a:xfrm>
        <a:prstGeom prst="homePlat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El proyecto de Ley Reformatoria, en la Disposición  Transitoria Primera, establece que el CNC, en un plazo de 90 días, actualice los ponderadores.</a:t>
          </a:r>
          <a:endParaRPr lang="es-EC" sz="1600" kern="1200" dirty="0"/>
        </a:p>
      </dsp:txBody>
      <dsp:txXfrm rot="10800000">
        <a:off x="2710567" y="2866"/>
        <a:ext cx="6034495" cy="2114855"/>
      </dsp:txXfrm>
    </dsp:sp>
    <dsp:sp modelId="{D12FD3F9-0A8F-47F6-B6FD-C9EF1A189374}">
      <dsp:nvSpPr>
        <dsp:cNvPr id="0" name=""/>
        <dsp:cNvSpPr/>
      </dsp:nvSpPr>
      <dsp:spPr>
        <a:xfrm>
          <a:off x="1124425" y="2866"/>
          <a:ext cx="2114855" cy="2114855"/>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6B5D6F31-FE48-4402-AFEF-517480F21171}">
      <dsp:nvSpPr>
        <dsp:cNvPr id="0" name=""/>
        <dsp:cNvSpPr/>
      </dsp:nvSpPr>
      <dsp:spPr>
        <a:xfrm rot="10800000">
          <a:off x="2181853" y="2691879"/>
          <a:ext cx="6563209" cy="2114855"/>
        </a:xfrm>
        <a:prstGeom prst="homePlate">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El plazo considerado en la Disposición Transitoria Primera, para que articule el Consejo Nacional de Competencias es el adecuado, podría acortarse ya que no reviste de gran complejidad.</a:t>
          </a:r>
          <a:endParaRPr lang="es-EC" sz="1600" kern="1200" dirty="0"/>
        </a:p>
      </dsp:txBody>
      <dsp:txXfrm rot="10800000">
        <a:off x="2710567" y="2691879"/>
        <a:ext cx="6034495" cy="2114855"/>
      </dsp:txXfrm>
    </dsp:sp>
    <dsp:sp modelId="{60B5675F-D4ED-4A27-81A6-EEEB8614D0D7}">
      <dsp:nvSpPr>
        <dsp:cNvPr id="0" name=""/>
        <dsp:cNvSpPr/>
      </dsp:nvSpPr>
      <dsp:spPr>
        <a:xfrm>
          <a:off x="1124425" y="2749022"/>
          <a:ext cx="2114855" cy="211485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0C22-3B94-43C2-907B-8489C382CDAB}">
      <dsp:nvSpPr>
        <dsp:cNvPr id="0" name=""/>
        <dsp:cNvSpPr/>
      </dsp:nvSpPr>
      <dsp:spPr>
        <a:xfrm rot="10800000">
          <a:off x="2181853" y="2866"/>
          <a:ext cx="6563209" cy="2114855"/>
        </a:xfrm>
        <a:prstGeom prst="homePlat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La segunda Disposición Transitoria de la reforma propuesta establece que en un plazo de 90 días el ente rector de la vialidad publicará los valores correspondientes a las variables de la fórmula de los kilómetros de las vías rurales.</a:t>
          </a:r>
          <a:endParaRPr lang="es-EC" sz="1600" kern="1200" dirty="0"/>
        </a:p>
      </dsp:txBody>
      <dsp:txXfrm rot="10800000">
        <a:off x="2710567" y="2866"/>
        <a:ext cx="6034495" cy="2114855"/>
      </dsp:txXfrm>
    </dsp:sp>
    <dsp:sp modelId="{D12FD3F9-0A8F-47F6-B6FD-C9EF1A189374}">
      <dsp:nvSpPr>
        <dsp:cNvPr id="0" name=""/>
        <dsp:cNvSpPr/>
      </dsp:nvSpPr>
      <dsp:spPr>
        <a:xfrm>
          <a:off x="1124425" y="2866"/>
          <a:ext cx="2114855" cy="211485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6B5D6F31-FE48-4402-AFEF-517480F21171}">
      <dsp:nvSpPr>
        <dsp:cNvPr id="0" name=""/>
        <dsp:cNvSpPr/>
      </dsp:nvSpPr>
      <dsp:spPr>
        <a:xfrm rot="10800000">
          <a:off x="2253260" y="2706175"/>
          <a:ext cx="6563209" cy="2114855"/>
        </a:xfrm>
        <a:prstGeom prst="homePlate">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Observaciones</a:t>
          </a:r>
          <a:r>
            <a:rPr lang="es-ES" sz="1600" kern="1200" baseline="0" dirty="0"/>
            <a:t> y Propuesta:</a:t>
          </a:r>
        </a:p>
        <a:p>
          <a:pPr marL="0" lvl="0" indent="0" algn="ctr" defTabSz="711200">
            <a:lnSpc>
              <a:spcPct val="90000"/>
            </a:lnSpc>
            <a:spcBef>
              <a:spcPct val="0"/>
            </a:spcBef>
            <a:spcAft>
              <a:spcPct val="35000"/>
            </a:spcAft>
            <a:buNone/>
          </a:pPr>
          <a:r>
            <a:rPr lang="es-EC" sz="1600" kern="1200" dirty="0"/>
            <a:t>La actualización de los inventarios viales provinciales (72.223 Km) se la realizó en un tiempo estimado de un año con cuatro consultoras para los 23 GADP.</a:t>
          </a:r>
        </a:p>
        <a:p>
          <a:pPr marL="0" lvl="0" indent="0" algn="ctr" defTabSz="711200">
            <a:lnSpc>
              <a:spcPct val="90000"/>
            </a:lnSpc>
            <a:spcBef>
              <a:spcPct val="0"/>
            </a:spcBef>
            <a:spcAft>
              <a:spcPct val="35000"/>
            </a:spcAft>
            <a:buNone/>
          </a:pPr>
          <a:r>
            <a:rPr lang="es-EC" sz="1600" kern="1200" dirty="0"/>
            <a:t>Por lo tanto se propone que para el cálculo de los primeros años los GAD provinciales remitirán la información que conste en sus inventarios.</a:t>
          </a:r>
        </a:p>
        <a:p>
          <a:pPr marL="0" lvl="0" indent="0" algn="ctr" defTabSz="711200">
            <a:lnSpc>
              <a:spcPct val="90000"/>
            </a:lnSpc>
            <a:spcBef>
              <a:spcPct val="0"/>
            </a:spcBef>
            <a:spcAft>
              <a:spcPct val="35000"/>
            </a:spcAft>
            <a:buNone/>
          </a:pPr>
          <a:endParaRPr lang="es-EC" sz="1600" kern="1200" dirty="0"/>
        </a:p>
      </dsp:txBody>
      <dsp:txXfrm rot="10800000">
        <a:off x="2781974" y="2706175"/>
        <a:ext cx="6034495" cy="2114855"/>
      </dsp:txXfrm>
    </dsp:sp>
    <dsp:sp modelId="{60B5675F-D4ED-4A27-81A6-EEEB8614D0D7}">
      <dsp:nvSpPr>
        <dsp:cNvPr id="0" name=""/>
        <dsp:cNvSpPr/>
      </dsp:nvSpPr>
      <dsp:spPr>
        <a:xfrm>
          <a:off x="1124425" y="2749022"/>
          <a:ext cx="2114855" cy="211485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90C22-3B94-43C2-907B-8489C382CDAB}">
      <dsp:nvSpPr>
        <dsp:cNvPr id="0" name=""/>
        <dsp:cNvSpPr/>
      </dsp:nvSpPr>
      <dsp:spPr>
        <a:xfrm rot="10800000">
          <a:off x="2181853" y="2866"/>
          <a:ext cx="6563209" cy="2114855"/>
        </a:xfrm>
        <a:prstGeom prst="homePlat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La tercera Disposición Transitoria de la reforma propuesta establece que una vez que el ente rector de las Finanzas Públicas cuente con los ponderadores y con las variables necesarias, recalculará los valores a asignar a los gobiernos provinciales. </a:t>
          </a:r>
        </a:p>
      </dsp:txBody>
      <dsp:txXfrm rot="10800000">
        <a:off x="2710567" y="2866"/>
        <a:ext cx="6034495" cy="2114855"/>
      </dsp:txXfrm>
    </dsp:sp>
    <dsp:sp modelId="{D12FD3F9-0A8F-47F6-B6FD-C9EF1A189374}">
      <dsp:nvSpPr>
        <dsp:cNvPr id="0" name=""/>
        <dsp:cNvSpPr/>
      </dsp:nvSpPr>
      <dsp:spPr>
        <a:xfrm>
          <a:off x="1124425" y="2866"/>
          <a:ext cx="2114855" cy="2114855"/>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6B5D6F31-FE48-4402-AFEF-517480F21171}">
      <dsp:nvSpPr>
        <dsp:cNvPr id="0" name=""/>
        <dsp:cNvSpPr/>
      </dsp:nvSpPr>
      <dsp:spPr>
        <a:xfrm rot="10800000">
          <a:off x="2253260" y="2706175"/>
          <a:ext cx="6563209" cy="2114855"/>
        </a:xfrm>
        <a:prstGeom prst="homePlate">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32593"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dirty="0"/>
            <a:t>Observaciones</a:t>
          </a:r>
          <a:r>
            <a:rPr lang="es-ES" sz="1600" kern="1200" baseline="0" dirty="0"/>
            <a:t> y Propuesta:</a:t>
          </a:r>
        </a:p>
        <a:p>
          <a:pPr marL="0" lvl="0" indent="0" algn="ctr" defTabSz="711200">
            <a:lnSpc>
              <a:spcPct val="90000"/>
            </a:lnSpc>
            <a:spcBef>
              <a:spcPct val="0"/>
            </a:spcBef>
            <a:spcAft>
              <a:spcPct val="35000"/>
            </a:spcAft>
            <a:buNone/>
          </a:pPr>
          <a:r>
            <a:rPr lang="es-ES" sz="1600" kern="1200" baseline="0" dirty="0"/>
            <a:t>Se propone que una vez que el ente rector de las finanzas públicas cuente con los ponderadores y variables de la formula, emitirá el acto normativo necesario para incorporar la reforma que deberá ser aplicada dentro de la liquidación cuatrimestral más próxima en el marco de asignación de cuota del MET.</a:t>
          </a:r>
        </a:p>
        <a:p>
          <a:pPr marL="0" lvl="0" indent="0" algn="ctr" defTabSz="711200">
            <a:lnSpc>
              <a:spcPct val="90000"/>
            </a:lnSpc>
            <a:spcBef>
              <a:spcPct val="0"/>
            </a:spcBef>
            <a:spcAft>
              <a:spcPct val="35000"/>
            </a:spcAft>
            <a:buNone/>
          </a:pPr>
          <a:endParaRPr lang="es-EC" sz="1600" kern="1200" dirty="0"/>
        </a:p>
      </dsp:txBody>
      <dsp:txXfrm rot="10800000">
        <a:off x="2781974" y="2706175"/>
        <a:ext cx="6034495" cy="2114855"/>
      </dsp:txXfrm>
    </dsp:sp>
    <dsp:sp modelId="{60B5675F-D4ED-4A27-81A6-EEEB8614D0D7}">
      <dsp:nvSpPr>
        <dsp:cNvPr id="0" name=""/>
        <dsp:cNvSpPr/>
      </dsp:nvSpPr>
      <dsp:spPr>
        <a:xfrm>
          <a:off x="1124425" y="2749022"/>
          <a:ext cx="2114855" cy="2114855"/>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D6F31-FE48-4402-AFEF-517480F21171}">
      <dsp:nvSpPr>
        <dsp:cNvPr id="0" name=""/>
        <dsp:cNvSpPr/>
      </dsp:nvSpPr>
      <dsp:spPr>
        <a:xfrm rot="10800000">
          <a:off x="2551116" y="713248"/>
          <a:ext cx="6563209" cy="3306278"/>
        </a:xfrm>
        <a:prstGeom prst="homePlat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57977"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kern="1200" baseline="0" dirty="0"/>
            <a:t>Por último se propone una disposición transitoria adicional en la que se indique que el ente rector de la vialidad establecerá los mecanismos de cálculo de los kilómetros planificados y proyectados, además de la presentación de los puntos críticos y mejoras viales.</a:t>
          </a:r>
        </a:p>
        <a:p>
          <a:pPr marL="0" lvl="0" indent="0" algn="ctr" defTabSz="711200">
            <a:lnSpc>
              <a:spcPct val="90000"/>
            </a:lnSpc>
            <a:spcBef>
              <a:spcPct val="0"/>
            </a:spcBef>
            <a:spcAft>
              <a:spcPct val="35000"/>
            </a:spcAft>
            <a:buNone/>
          </a:pPr>
          <a:endParaRPr lang="es-EC" sz="1600" kern="1200" dirty="0"/>
        </a:p>
      </dsp:txBody>
      <dsp:txXfrm rot="10800000">
        <a:off x="3377685" y="713248"/>
        <a:ext cx="5736640" cy="3306278"/>
      </dsp:txXfrm>
    </dsp:sp>
    <dsp:sp modelId="{60B5675F-D4ED-4A27-81A6-EEEB8614D0D7}">
      <dsp:nvSpPr>
        <dsp:cNvPr id="0" name=""/>
        <dsp:cNvSpPr/>
      </dsp:nvSpPr>
      <dsp:spPr>
        <a:xfrm>
          <a:off x="826569" y="780233"/>
          <a:ext cx="3306278" cy="330627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2"/>
            <a:ext cx="3038604" cy="465340"/>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970159" y="2"/>
            <a:ext cx="3038604" cy="465340"/>
          </a:xfrm>
          <a:prstGeom prst="rect">
            <a:avLst/>
          </a:prstGeom>
        </p:spPr>
        <p:txBody>
          <a:bodyPr vert="horz" lIns="91440" tIns="45720" rIns="91440" bIns="45720" rtlCol="0"/>
          <a:lstStyle>
            <a:lvl1pPr algn="r">
              <a:defRPr sz="1200"/>
            </a:lvl1pPr>
          </a:lstStyle>
          <a:p>
            <a:fld id="{767DA39C-89A8-4105-916F-A258935D15EC}" type="datetimeFigureOut">
              <a:rPr lang="es-EC" smtClean="0"/>
              <a:t>3/3/2022</a:t>
            </a:fld>
            <a:endParaRPr lang="es-EC"/>
          </a:p>
        </p:txBody>
      </p:sp>
      <p:sp>
        <p:nvSpPr>
          <p:cNvPr id="4" name="Marcador de imagen de diapositiva 3"/>
          <p:cNvSpPr>
            <a:spLocks noGrp="1" noRot="1" noChangeAspect="1"/>
          </p:cNvSpPr>
          <p:nvPr>
            <p:ph type="sldImg" idx="2"/>
          </p:nvPr>
        </p:nvSpPr>
        <p:spPr>
          <a:xfrm>
            <a:off x="717550" y="1163638"/>
            <a:ext cx="5575300" cy="31369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700716" y="4473514"/>
            <a:ext cx="5608975" cy="3660281"/>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831063"/>
            <a:ext cx="3038604" cy="465340"/>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970159" y="8831063"/>
            <a:ext cx="3038604" cy="465340"/>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DEDB608-7CFE-4AC7-A5D7-EE74E78E9348}"/>
              </a:ext>
            </a:extLst>
          </p:cNvPr>
          <p:cNvSpPr txBox="1"/>
          <p:nvPr/>
        </p:nvSpPr>
        <p:spPr>
          <a:xfrm>
            <a:off x="1620336" y="1720840"/>
            <a:ext cx="8951327" cy="3416320"/>
          </a:xfrm>
          <a:prstGeom prst="rect">
            <a:avLst/>
          </a:prstGeom>
          <a:noFill/>
        </p:spPr>
        <p:txBody>
          <a:bodyPr wrap="square" rtlCol="0">
            <a:spAutoFit/>
          </a:bodyPr>
          <a:lstStyle/>
          <a:p>
            <a:pPr algn="ctr"/>
            <a:r>
              <a:rPr lang="es-ES" sz="3600" dirty="0">
                <a:solidFill>
                  <a:srgbClr val="002060"/>
                </a:solidFill>
              </a:rPr>
              <a:t>PROPUESTA PARA LA REGULACIÓN DE LA DISTRIBUCIÓN DE RECURSOS A LOS GOBIERNOS PROVINCIALES, DE ACUERDO AL ARTÍCULO 272 NUMERAL 4 DE LA CONSTITUCIÓN DE LA REPÚBLICA</a:t>
            </a:r>
          </a:p>
          <a:p>
            <a:pPr algn="ctr"/>
            <a:r>
              <a:rPr lang="es-ES" sz="3600" dirty="0">
                <a:solidFill>
                  <a:srgbClr val="002060"/>
                </a:solidFill>
              </a:rPr>
              <a:t>(IMPLEMENTACIÓN DEL CRITERIO VIAL)</a:t>
            </a:r>
            <a:endParaRPr lang="es-EC" sz="3600" dirty="0">
              <a:solidFill>
                <a:srgbClr val="002060"/>
              </a:solidFill>
            </a:endParaRPr>
          </a:p>
        </p:txBody>
      </p:sp>
    </p:spTree>
    <p:extLst>
      <p:ext uri="{BB962C8B-B14F-4D97-AF65-F5344CB8AC3E}">
        <p14:creationId xmlns:p14="http://schemas.microsoft.com/office/powerpoint/2010/main" val="2559763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2</a:t>
            </a:fld>
            <a:endParaRPr lang="es-EC" dirty="0"/>
          </a:p>
        </p:txBody>
      </p:sp>
      <p:sp>
        <p:nvSpPr>
          <p:cNvPr id="2" name="CuadroTexto 1">
            <a:extLst>
              <a:ext uri="{FF2B5EF4-FFF2-40B4-BE49-F238E27FC236}">
                <a16:creationId xmlns:a16="http://schemas.microsoft.com/office/drawing/2014/main" id="{7998E66F-7084-458E-9B8C-C08E86078F10}"/>
              </a:ext>
            </a:extLst>
          </p:cNvPr>
          <p:cNvSpPr txBox="1"/>
          <p:nvPr/>
        </p:nvSpPr>
        <p:spPr>
          <a:xfrm>
            <a:off x="4794249" y="488546"/>
            <a:ext cx="2820987"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ES" sz="3200" b="1" dirty="0"/>
              <a:t>ANTECEDENTES</a:t>
            </a:r>
            <a:endParaRPr lang="es-EC" sz="3200" b="1"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3721936280"/>
              </p:ext>
            </p:extLst>
          </p:nvPr>
        </p:nvGraphicFramePr>
        <p:xfrm>
          <a:off x="1161256"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457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998E66F-7084-458E-9B8C-C08E86078F10}"/>
              </a:ext>
            </a:extLst>
          </p:cNvPr>
          <p:cNvSpPr txBox="1"/>
          <p:nvPr/>
        </p:nvSpPr>
        <p:spPr>
          <a:xfrm>
            <a:off x="3120900" y="784097"/>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1.- PROPUESTAS Y OBSERVACIONES AL PROYECTO DE LEY DEL AS. BYRON MALDONADO</a:t>
            </a:r>
            <a:endParaRPr lang="es-EC" sz="2000" b="1" dirty="0"/>
          </a:p>
        </p:txBody>
      </p:sp>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3</a:t>
            </a:fld>
            <a:endParaRPr lang="es-EC" dirty="0"/>
          </a:p>
        </p:txBody>
      </p:sp>
      <p:grpSp>
        <p:nvGrpSpPr>
          <p:cNvPr id="9" name="Grupo 8">
            <a:extLst>
              <a:ext uri="{FF2B5EF4-FFF2-40B4-BE49-F238E27FC236}">
                <a16:creationId xmlns:a16="http://schemas.microsoft.com/office/drawing/2014/main" id="{BFDAA41C-C17A-42DB-90C0-C9D09A287032}"/>
              </a:ext>
            </a:extLst>
          </p:cNvPr>
          <p:cNvGrpSpPr/>
          <p:nvPr/>
        </p:nvGrpSpPr>
        <p:grpSpPr>
          <a:xfrm>
            <a:off x="2126726" y="1833597"/>
            <a:ext cx="7635288" cy="2095578"/>
            <a:chOff x="2046912" y="927"/>
            <a:chExt cx="6893141" cy="1333652"/>
          </a:xfrm>
        </p:grpSpPr>
        <p:sp>
          <p:nvSpPr>
            <p:cNvPr id="10" name="Flecha: pentágono 9">
              <a:extLst>
                <a:ext uri="{FF2B5EF4-FFF2-40B4-BE49-F238E27FC236}">
                  <a16:creationId xmlns:a16="http://schemas.microsoft.com/office/drawing/2014/main" id="{914301A0-32A4-4C00-812D-0DE57C1AFF10}"/>
                </a:ext>
              </a:extLst>
            </p:cNvPr>
            <p:cNvSpPr/>
            <p:nvPr/>
          </p:nvSpPr>
          <p:spPr>
            <a:xfrm rot="10800000">
              <a:off x="2046912" y="927"/>
              <a:ext cx="6802849" cy="1333651"/>
            </a:xfrm>
            <a:prstGeom prst="homePlate">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1" name="Flecha: pentágono 4">
              <a:extLst>
                <a:ext uri="{FF2B5EF4-FFF2-40B4-BE49-F238E27FC236}">
                  <a16:creationId xmlns:a16="http://schemas.microsoft.com/office/drawing/2014/main" id="{B7E32D38-264C-4E13-8558-1F0756DC3CAD}"/>
                </a:ext>
              </a:extLst>
            </p:cNvPr>
            <p:cNvSpPr txBox="1"/>
            <p:nvPr/>
          </p:nvSpPr>
          <p:spPr>
            <a:xfrm>
              <a:off x="2470617" y="928"/>
              <a:ext cx="6469436" cy="13336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88103" tIns="60960" rIns="113792" bIns="60960" numCol="1" spcCol="1270" anchor="ctr" anchorCtr="0">
              <a:noAutofit/>
            </a:bodyPr>
            <a:lstStyle/>
            <a:p>
              <a:pPr marL="0" lvl="0" indent="0" algn="ctr" defTabSz="711200">
                <a:lnSpc>
                  <a:spcPct val="90000"/>
                </a:lnSpc>
                <a:spcBef>
                  <a:spcPct val="0"/>
                </a:spcBef>
                <a:spcAft>
                  <a:spcPct val="35000"/>
                </a:spcAft>
                <a:buNone/>
              </a:pPr>
              <a:endParaRPr lang="es-ES" sz="2400" dirty="0"/>
            </a:p>
            <a:p>
              <a:pPr marL="0" lvl="0" indent="0" algn="ctr" defTabSz="711200">
                <a:lnSpc>
                  <a:spcPct val="90000"/>
                </a:lnSpc>
                <a:spcBef>
                  <a:spcPct val="0"/>
                </a:spcBef>
                <a:spcAft>
                  <a:spcPct val="35000"/>
                </a:spcAft>
                <a:buNone/>
              </a:pPr>
              <a:r>
                <a:rPr lang="es-ES" sz="2400" dirty="0"/>
                <a:t>El primer artículo de la reforma establece que en el Art. 192 se  agregue un inciso que hace viable la distribución de los recursos para los GAD provinciales, considerando el número de kilómetros.</a:t>
              </a:r>
            </a:p>
            <a:p>
              <a:pPr marL="0" lvl="0" indent="0" algn="ctr" defTabSz="711200">
                <a:lnSpc>
                  <a:spcPct val="90000"/>
                </a:lnSpc>
                <a:spcBef>
                  <a:spcPct val="0"/>
                </a:spcBef>
                <a:spcAft>
                  <a:spcPct val="35000"/>
                </a:spcAft>
                <a:buNone/>
              </a:pPr>
              <a:endParaRPr lang="es-EC" sz="1600" kern="1200" dirty="0"/>
            </a:p>
          </p:txBody>
        </p:sp>
      </p:grpSp>
      <p:grpSp>
        <p:nvGrpSpPr>
          <p:cNvPr id="12" name="Grupo 11">
            <a:extLst>
              <a:ext uri="{FF2B5EF4-FFF2-40B4-BE49-F238E27FC236}">
                <a16:creationId xmlns:a16="http://schemas.microsoft.com/office/drawing/2014/main" id="{6A4AB6B7-377E-466B-8400-33B30869D8EB}"/>
              </a:ext>
            </a:extLst>
          </p:cNvPr>
          <p:cNvGrpSpPr/>
          <p:nvPr/>
        </p:nvGrpSpPr>
        <p:grpSpPr>
          <a:xfrm>
            <a:off x="2126726" y="4270789"/>
            <a:ext cx="7424198" cy="2085566"/>
            <a:chOff x="1991354" y="1756941"/>
            <a:chExt cx="6563209" cy="1352861"/>
          </a:xfrm>
        </p:grpSpPr>
        <p:sp>
          <p:nvSpPr>
            <p:cNvPr id="13" name="Flecha: pentágono 12">
              <a:extLst>
                <a:ext uri="{FF2B5EF4-FFF2-40B4-BE49-F238E27FC236}">
                  <a16:creationId xmlns:a16="http://schemas.microsoft.com/office/drawing/2014/main" id="{F13E7732-07DD-4EAA-947D-60884458FE82}"/>
                </a:ext>
              </a:extLst>
            </p:cNvPr>
            <p:cNvSpPr/>
            <p:nvPr/>
          </p:nvSpPr>
          <p:spPr>
            <a:xfrm rot="10800000">
              <a:off x="1991354" y="1756941"/>
              <a:ext cx="6563209" cy="1352861"/>
            </a:xfrm>
            <a:prstGeom prst="homePlate">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14" name="Flecha: pentágono 4">
              <a:extLst>
                <a:ext uri="{FF2B5EF4-FFF2-40B4-BE49-F238E27FC236}">
                  <a16:creationId xmlns:a16="http://schemas.microsoft.com/office/drawing/2014/main" id="{BA520794-9215-4DAC-9517-5CBC31CC6AB2}"/>
                </a:ext>
              </a:extLst>
            </p:cNvPr>
            <p:cNvSpPr txBox="1"/>
            <p:nvPr/>
          </p:nvSpPr>
          <p:spPr>
            <a:xfrm rot="21600000">
              <a:off x="2329569" y="1756941"/>
              <a:ext cx="6224994" cy="13528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575" tIns="60960" rIns="113792" bIns="60960" numCol="1" spcCol="1270" anchor="ctr" anchorCtr="0">
              <a:noAutofit/>
            </a:bodyPr>
            <a:lstStyle/>
            <a:p>
              <a:pPr marL="0" lvl="0" indent="0" algn="ctr" defTabSz="711200">
                <a:lnSpc>
                  <a:spcPct val="90000"/>
                </a:lnSpc>
                <a:spcBef>
                  <a:spcPct val="0"/>
                </a:spcBef>
                <a:spcAft>
                  <a:spcPct val="35000"/>
                </a:spcAft>
                <a:buNone/>
              </a:pPr>
              <a:r>
                <a:rPr lang="es-ES" sz="2200" dirty="0"/>
                <a:t>Observación y Propuesta.</a:t>
              </a:r>
            </a:p>
            <a:p>
              <a:pPr marL="0" lvl="0" indent="0" algn="ctr" defTabSz="711200">
                <a:lnSpc>
                  <a:spcPct val="90000"/>
                </a:lnSpc>
                <a:spcBef>
                  <a:spcPct val="0"/>
                </a:spcBef>
                <a:spcAft>
                  <a:spcPct val="35000"/>
                </a:spcAft>
                <a:buNone/>
              </a:pPr>
              <a:r>
                <a:rPr lang="es-ES" sz="2200" dirty="0"/>
                <a:t>La inclusión del artículo es correcta. Se debe tomar en cuenta, sin embargo, lo que la enmienda menciona, que esta distribución será solo para las provincias excluyendo al régimen especial de Galápagos</a:t>
              </a:r>
              <a:endParaRPr lang="es-EC" sz="2200" kern="1200" dirty="0"/>
            </a:p>
          </p:txBody>
        </p:sp>
      </p:grpSp>
    </p:spTree>
    <p:extLst>
      <p:ext uri="{BB962C8B-B14F-4D97-AF65-F5344CB8AC3E}">
        <p14:creationId xmlns:p14="http://schemas.microsoft.com/office/powerpoint/2010/main" val="2107618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4</a:t>
            </a:fld>
            <a:endParaRPr lang="es-EC" dirty="0"/>
          </a:p>
        </p:txBody>
      </p:sp>
      <p:sp>
        <p:nvSpPr>
          <p:cNvPr id="2" name="CuadroTexto 1">
            <a:extLst>
              <a:ext uri="{FF2B5EF4-FFF2-40B4-BE49-F238E27FC236}">
                <a16:creationId xmlns:a16="http://schemas.microsoft.com/office/drawing/2014/main" id="{7998E66F-7084-458E-9B8C-C08E86078F10}"/>
              </a:ext>
            </a:extLst>
          </p:cNvPr>
          <p:cNvSpPr txBox="1"/>
          <p:nvPr/>
        </p:nvSpPr>
        <p:spPr>
          <a:xfrm>
            <a:off x="3629023" y="491452"/>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2.- PROPUESTAS Y OBSERVACIONES AL PROYECTO DE LEY DEL AS. BYRON MALDONADO</a:t>
            </a:r>
            <a:endParaRPr lang="es-EC" sz="2000" b="1" dirty="0"/>
          </a:p>
        </p:txBody>
      </p:sp>
      <p:grpSp>
        <p:nvGrpSpPr>
          <p:cNvPr id="9" name="Grupo 8">
            <a:extLst>
              <a:ext uri="{FF2B5EF4-FFF2-40B4-BE49-F238E27FC236}">
                <a16:creationId xmlns:a16="http://schemas.microsoft.com/office/drawing/2014/main" id="{BFDAA41C-C17A-42DB-90C0-C9D09A287032}"/>
              </a:ext>
            </a:extLst>
          </p:cNvPr>
          <p:cNvGrpSpPr/>
          <p:nvPr/>
        </p:nvGrpSpPr>
        <p:grpSpPr>
          <a:xfrm>
            <a:off x="1788112" y="1425148"/>
            <a:ext cx="7535275" cy="2216204"/>
            <a:chOff x="2046912" y="-75842"/>
            <a:chExt cx="6802849" cy="1410420"/>
          </a:xfrm>
        </p:grpSpPr>
        <p:sp>
          <p:nvSpPr>
            <p:cNvPr id="10" name="Flecha: pentágono 9">
              <a:extLst>
                <a:ext uri="{FF2B5EF4-FFF2-40B4-BE49-F238E27FC236}">
                  <a16:creationId xmlns:a16="http://schemas.microsoft.com/office/drawing/2014/main" id="{914301A0-32A4-4C00-812D-0DE57C1AFF10}"/>
                </a:ext>
              </a:extLst>
            </p:cNvPr>
            <p:cNvSpPr/>
            <p:nvPr/>
          </p:nvSpPr>
          <p:spPr>
            <a:xfrm rot="10800000">
              <a:off x="2046912" y="927"/>
              <a:ext cx="6802849" cy="1333651"/>
            </a:xfrm>
            <a:prstGeom prst="homePlate">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1" name="Flecha: pentágono 4">
              <a:extLst>
                <a:ext uri="{FF2B5EF4-FFF2-40B4-BE49-F238E27FC236}">
                  <a16:creationId xmlns:a16="http://schemas.microsoft.com/office/drawing/2014/main" id="{B7E32D38-264C-4E13-8558-1F0756DC3CAD}"/>
                </a:ext>
              </a:extLst>
            </p:cNvPr>
            <p:cNvSpPr txBox="1"/>
            <p:nvPr/>
          </p:nvSpPr>
          <p:spPr>
            <a:xfrm>
              <a:off x="2341619" y="-75842"/>
              <a:ext cx="6469436" cy="13336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88103" tIns="60960" rIns="113792" bIns="60960" numCol="1" spcCol="1270" anchor="ctr" anchorCtr="0">
              <a:noAutofit/>
            </a:bodyPr>
            <a:lstStyle/>
            <a:p>
              <a:pPr marL="0" lvl="0" indent="0" algn="ctr" defTabSz="711200">
                <a:lnSpc>
                  <a:spcPct val="90000"/>
                </a:lnSpc>
                <a:spcBef>
                  <a:spcPct val="0"/>
                </a:spcBef>
                <a:spcAft>
                  <a:spcPct val="35000"/>
                </a:spcAft>
                <a:buNone/>
              </a:pPr>
              <a:r>
                <a:rPr lang="es-ES" sz="2400" kern="1200" dirty="0"/>
                <a:t>En el segundo artículo se agrega un inciso al 194 del COOTAD, en el que adecua la enmienda para contar con la fórmula del criterio vial como componente.</a:t>
              </a:r>
              <a:endParaRPr lang="es-EC" sz="2400" kern="1200" dirty="0"/>
            </a:p>
          </p:txBody>
        </p:sp>
      </p:grpSp>
      <p:sp>
        <p:nvSpPr>
          <p:cNvPr id="13" name="Flecha: pentágono 12">
            <a:extLst>
              <a:ext uri="{FF2B5EF4-FFF2-40B4-BE49-F238E27FC236}">
                <a16:creationId xmlns:a16="http://schemas.microsoft.com/office/drawing/2014/main" id="{F13E7732-07DD-4EAA-947D-60884458FE82}"/>
              </a:ext>
            </a:extLst>
          </p:cNvPr>
          <p:cNvSpPr/>
          <p:nvPr/>
        </p:nvSpPr>
        <p:spPr>
          <a:xfrm>
            <a:off x="2624725" y="4038612"/>
            <a:ext cx="7535275" cy="2309693"/>
          </a:xfrm>
          <a:prstGeom prst="homePlate">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pPr algn="ctr"/>
            <a:r>
              <a:rPr lang="es-ES" sz="2400" dirty="0"/>
              <a:t>Observación y Propuesta.</a:t>
            </a:r>
          </a:p>
          <a:p>
            <a:pPr algn="ctr"/>
            <a:endParaRPr lang="es-ES" sz="2400" dirty="0"/>
          </a:p>
          <a:p>
            <a:pPr algn="ctr"/>
            <a:r>
              <a:rPr lang="es-ES" sz="2400" dirty="0"/>
              <a:t>El mismo razonamiento del artículo 1 respecto a que debe puntualizarse que la provincia de Galápagos, al constituir un régimen especial, se someterá a su propia norma. </a:t>
            </a:r>
            <a:endParaRPr lang="es-EC" sz="2400" dirty="0"/>
          </a:p>
        </p:txBody>
      </p:sp>
    </p:spTree>
    <p:extLst>
      <p:ext uri="{BB962C8B-B14F-4D97-AF65-F5344CB8AC3E}">
        <p14:creationId xmlns:p14="http://schemas.microsoft.com/office/powerpoint/2010/main" val="4234141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5</a:t>
            </a:fld>
            <a:endParaRPr lang="es-EC" dirty="0"/>
          </a:p>
        </p:txBody>
      </p:sp>
      <p:sp>
        <p:nvSpPr>
          <p:cNvPr id="2" name="CuadroTexto 1">
            <a:extLst>
              <a:ext uri="{FF2B5EF4-FFF2-40B4-BE49-F238E27FC236}">
                <a16:creationId xmlns:a16="http://schemas.microsoft.com/office/drawing/2014/main" id="{7998E66F-7084-458E-9B8C-C08E86078F10}"/>
              </a:ext>
            </a:extLst>
          </p:cNvPr>
          <p:cNvSpPr txBox="1"/>
          <p:nvPr/>
        </p:nvSpPr>
        <p:spPr>
          <a:xfrm>
            <a:off x="3454401" y="583747"/>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3.- PROPUESTAS Y OBSERVACIONES AL PROYECTO DE LEY DEL AS. BYRON MALDONADO</a:t>
            </a:r>
            <a:endParaRPr lang="es-EC" sz="2000" b="1" dirty="0"/>
          </a:p>
        </p:txBody>
      </p:sp>
      <p:graphicFrame>
        <p:nvGraphicFramePr>
          <p:cNvPr id="6" name="Diagrama 5">
            <a:extLst>
              <a:ext uri="{FF2B5EF4-FFF2-40B4-BE49-F238E27FC236}">
                <a16:creationId xmlns:a16="http://schemas.microsoft.com/office/drawing/2014/main" id="{014ED516-125F-4F9E-9032-2D33011D8FAF}"/>
              </a:ext>
            </a:extLst>
          </p:cNvPr>
          <p:cNvGraphicFramePr/>
          <p:nvPr>
            <p:extLst>
              <p:ext uri="{D42A27DB-BD31-4B8C-83A1-F6EECF244321}">
                <p14:modId xmlns:p14="http://schemas.microsoft.com/office/powerpoint/2010/main" val="1805278673"/>
              </p:ext>
            </p:extLst>
          </p:nvPr>
        </p:nvGraphicFramePr>
        <p:xfrm>
          <a:off x="2468562" y="1120252"/>
          <a:ext cx="725487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5703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6</a:t>
            </a:fld>
            <a:endParaRPr lang="es-EC"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3449545657"/>
              </p:ext>
            </p:extLst>
          </p:nvPr>
        </p:nvGraphicFramePr>
        <p:xfrm>
          <a:off x="974725"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EADE26AC-AE0A-4F38-9B32-B4CF832011B3}"/>
              </a:ext>
            </a:extLst>
          </p:cNvPr>
          <p:cNvSpPr txBox="1"/>
          <p:nvPr/>
        </p:nvSpPr>
        <p:spPr>
          <a:xfrm>
            <a:off x="3471861" y="551461"/>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4.- PROPUESTAS Y OBSERVACIONES AL PROYECTO DE LEY DEL AS. BYRON MALDONADO  (DISPOSICIONES TRANSITORIAS)</a:t>
            </a:r>
            <a:endParaRPr lang="es-EC" sz="2000" b="1" dirty="0"/>
          </a:p>
        </p:txBody>
      </p:sp>
    </p:spTree>
    <p:extLst>
      <p:ext uri="{BB962C8B-B14F-4D97-AF65-F5344CB8AC3E}">
        <p14:creationId xmlns:p14="http://schemas.microsoft.com/office/powerpoint/2010/main" val="123995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7</a:t>
            </a:fld>
            <a:endParaRPr lang="es-EC"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2163852457"/>
              </p:ext>
            </p:extLst>
          </p:nvPr>
        </p:nvGraphicFramePr>
        <p:xfrm>
          <a:off x="1331912"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EADE26AC-AE0A-4F38-9B32-B4CF832011B3}"/>
              </a:ext>
            </a:extLst>
          </p:cNvPr>
          <p:cNvSpPr txBox="1"/>
          <p:nvPr/>
        </p:nvSpPr>
        <p:spPr>
          <a:xfrm>
            <a:off x="3471861" y="501643"/>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PROPUESTAS Y OBSERVACIONES AL PROYECTO DE LEY DEL AS. BYRON MALDONADO  (DISPOSICIONES TRANSITORIAS)</a:t>
            </a:r>
            <a:endParaRPr lang="es-EC" sz="2000" b="1" dirty="0"/>
          </a:p>
        </p:txBody>
      </p:sp>
    </p:spTree>
    <p:extLst>
      <p:ext uri="{BB962C8B-B14F-4D97-AF65-F5344CB8AC3E}">
        <p14:creationId xmlns:p14="http://schemas.microsoft.com/office/powerpoint/2010/main" val="3676601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8</a:t>
            </a:fld>
            <a:endParaRPr lang="es-EC"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3635488104"/>
              </p:ext>
            </p:extLst>
          </p:nvPr>
        </p:nvGraphicFramePr>
        <p:xfrm>
          <a:off x="1161256"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EADE26AC-AE0A-4F38-9B32-B4CF832011B3}"/>
              </a:ext>
            </a:extLst>
          </p:cNvPr>
          <p:cNvSpPr txBox="1"/>
          <p:nvPr/>
        </p:nvSpPr>
        <p:spPr>
          <a:xfrm>
            <a:off x="3386136" y="501643"/>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PROPUESTAS Y OBSERVACIONES AL PROYECTO DE LEY DEL AS. BYRON MALDONADO  (DISPOSICIONES TRANSITORIAS)</a:t>
            </a:r>
            <a:endParaRPr lang="es-EC" sz="2000" b="1" dirty="0"/>
          </a:p>
        </p:txBody>
      </p:sp>
    </p:spTree>
    <p:extLst>
      <p:ext uri="{BB962C8B-B14F-4D97-AF65-F5344CB8AC3E}">
        <p14:creationId xmlns:p14="http://schemas.microsoft.com/office/powerpoint/2010/main" val="391803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9</a:t>
            </a:fld>
            <a:endParaRPr lang="es-EC" dirty="0"/>
          </a:p>
        </p:txBody>
      </p:sp>
      <p:graphicFrame>
        <p:nvGraphicFramePr>
          <p:cNvPr id="3" name="Diagrama 2">
            <a:extLst>
              <a:ext uri="{FF2B5EF4-FFF2-40B4-BE49-F238E27FC236}">
                <a16:creationId xmlns:a16="http://schemas.microsoft.com/office/drawing/2014/main" id="{C9792870-8D0A-4504-B3AA-035FEEFF17EB}"/>
              </a:ext>
            </a:extLst>
          </p:cNvPr>
          <p:cNvGraphicFramePr/>
          <p:nvPr>
            <p:extLst>
              <p:ext uri="{D42A27DB-BD31-4B8C-83A1-F6EECF244321}">
                <p14:modId xmlns:p14="http://schemas.microsoft.com/office/powerpoint/2010/main" val="368893636"/>
              </p:ext>
            </p:extLst>
          </p:nvPr>
        </p:nvGraphicFramePr>
        <p:xfrm>
          <a:off x="760412" y="1489612"/>
          <a:ext cx="9869488" cy="486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EADE26AC-AE0A-4F38-9B32-B4CF832011B3}"/>
              </a:ext>
            </a:extLst>
          </p:cNvPr>
          <p:cNvSpPr txBox="1"/>
          <p:nvPr/>
        </p:nvSpPr>
        <p:spPr>
          <a:xfrm>
            <a:off x="3529011" y="592277"/>
            <a:ext cx="7372352"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000" b="1" dirty="0"/>
              <a:t>PROPUESTAS Y OBSERVACIONES AL PROYECTO DE LEY DEL AS. BYRON MALDONADO  (DISPOSICIONES TRANSITORIAS)</a:t>
            </a:r>
            <a:endParaRPr lang="es-EC" sz="2000" b="1" dirty="0"/>
          </a:p>
        </p:txBody>
      </p:sp>
    </p:spTree>
    <p:extLst>
      <p:ext uri="{BB962C8B-B14F-4D97-AF65-F5344CB8AC3E}">
        <p14:creationId xmlns:p14="http://schemas.microsoft.com/office/powerpoint/2010/main" val="31210213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27764</TotalTime>
  <Words>704</Words>
  <Application>Microsoft Office PowerPoint</Application>
  <PresentationFormat>Panorámica</PresentationFormat>
  <Paragraphs>41</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Jaime Salazar</cp:lastModifiedBy>
  <cp:revision>1412</cp:revision>
  <cp:lastPrinted>2021-02-25T13:58:04Z</cp:lastPrinted>
  <dcterms:created xsi:type="dcterms:W3CDTF">2017-07-20T22:35:52Z</dcterms:created>
  <dcterms:modified xsi:type="dcterms:W3CDTF">2022-03-03T21:31:48Z</dcterms:modified>
</cp:coreProperties>
</file>