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92" r:id="rId2"/>
    <p:sldId id="793" r:id="rId3"/>
    <p:sldId id="794" r:id="rId4"/>
    <p:sldId id="795" r:id="rId5"/>
    <p:sldId id="796" r:id="rId6"/>
    <p:sldId id="797" r:id="rId7"/>
    <p:sldId id="798" r:id="rId8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12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0CE12-512B-4884-9123-F5D06A255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D7C236-ADC7-47A9-A969-EB2EA9DB9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30FB4-C1AC-415B-B9B4-D172989F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B02D37-6D24-45B2-B075-C7A190D46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BE7D60-2492-4F7C-8F8B-2D3A85CA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7674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5BCA3C-8782-4503-BDFD-294B5B244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5CAA19-9BF4-4453-B969-BF8C81425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106962-6F17-4D08-9AE6-FC6810B8B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69A12-E2F5-413C-9BF1-66DD648FF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49DDB8-A485-4E4A-997D-A0A552B08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380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7D86D2-236D-4A3C-ADD9-1235C2BED1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D3D3B4-7516-4F30-A56E-B03958270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705C0F-FAFE-40EE-A325-910B1CC4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096B17-C1C4-4AF0-8899-4C63431B0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566D80-3A46-43B6-BC8C-4F2FD409E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33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3AEF1-8535-46D0-91A7-BDB4051BF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88002F-F929-427D-933F-207D58273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DCB236-CB82-46D9-B194-61268F26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773742-7CC7-4198-98BD-0A9BDAB1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B45ADD-2D7F-4C10-A68B-B5D42D85A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989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7578C-02C7-4B64-BD4D-A3B30A88D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A5E87E-41D0-454C-A7EE-D07CC049F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58830-15E4-41E0-B5AE-FAECD43CB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29753C-856A-4BFA-AFA0-9C335E7C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7683F3-0D01-457E-BA59-76A8324E6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705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66E96-838A-4A4E-8E8C-5C2AED99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3DAF94-31BB-40A9-8518-0DBE11F873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E9E9498-A22E-49AF-9283-03EB68FF34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40C4C2-1E4C-4E83-ADB8-1D7736E54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C40969-94E5-4B71-BD4C-E64C0E2B8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748688-8AE3-4255-8834-1A1C391F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892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1E4C6-DB01-4010-9810-AC8FDC374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8725F0-DC9E-4A17-9D71-BC62E3F6F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AE9D9F3-78F1-49F5-AA15-1D2A65078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A5312C-5AB9-4148-B428-990D99838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193712-0945-45F2-88C3-49DBFE2AEC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4A42FD2-37DA-473E-A67A-33F32483D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C7BBE3-93DE-4F6E-930B-7FB20591C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7038ED-FAA5-47F1-A5C7-4C7B9C31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6329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A3442C-4404-414A-8AAA-2269DD9FA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DCF78DB-E623-4934-B893-21463AA6B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793AEC-0368-4744-85A9-FE5D9C9BE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DB88A5-2C36-4504-AD9E-423DDFC72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8579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7789421-CF19-4067-9C07-C7D316ED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6BC264-ECC2-4E36-B7AF-9C451175F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110CB96-4306-4403-A3A3-4BFB21F8E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341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C077DA-4F7F-457C-88E4-6C898702B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2AB73E-77FF-4ED5-8667-369FF41DB8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A44758-B709-4A40-8197-CE69A9CFD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E6D795-A579-4C66-B23B-B0ED59C4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ED2996D-17CA-463F-9F53-78CF0C663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30054D-8365-4805-80E9-1242C928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5972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EA3F1-65F6-48CB-BEEC-3769CEB78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9CDA76-5F81-4E05-B294-12BC16E67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94988E-1251-4BDB-8690-15148267A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93FF6C-8D38-493A-816E-E5CE869DF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0DBFAE-9B2A-43D7-91E2-A4D4115A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AAB271-F78D-439D-897A-EFB8D78A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5842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26279B0-7757-4746-975A-42447B580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A253D8-7D69-44FF-A2D8-775BBDC6ED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2865D63-F2E5-4DFA-9E6F-4CF5C29A1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CAC4-A26A-4358-8D61-0415F35E483D}" type="datetimeFigureOut">
              <a:rPr lang="es-EC" smtClean="0"/>
              <a:t>3/8/2022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6512AF-20DE-48A2-A8BA-D8D751E96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4B0FAF-4A1E-4953-94EF-15BDF196C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DE3A8-ED35-4FCF-9E95-E7F6E50A747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3383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49338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BANCADAS Y REPRESENTANTES 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1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50962"/>
              </p:ext>
            </p:extLst>
          </p:nvPr>
        </p:nvGraphicFramePr>
        <p:xfrm>
          <a:off x="609600" y="2340965"/>
          <a:ext cx="10972801" cy="3781044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BANCADAS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COORDINADORES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ACUERDO NACIONAL BAN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FERNANDO FLORES ARROYO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PSC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TORRES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MARLON CADENA 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PK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800" b="0" i="0" u="none" strike="noStrike" dirty="0">
                          <a:effectLst/>
                          <a:latin typeface="Arial" panose="020B0604020202020204" pitchFamily="34" charset="0"/>
                        </a:rPr>
                        <a:t>SALVADOR QUISHPE</a:t>
                      </a:r>
                      <a:endParaRPr lang="es-EC" sz="2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UNES</a:t>
                      </a:r>
                      <a:endParaRPr lang="es-EC" sz="5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MARCELA HOLGUÍN</a:t>
                      </a:r>
                      <a:endParaRPr lang="es-EC" sz="5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67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64491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COMISIONES PERMANENTES Y PRESIDENTES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2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485508"/>
              </p:ext>
            </p:extLst>
          </p:nvPr>
        </p:nvGraphicFramePr>
        <p:xfrm>
          <a:off x="609600" y="1812765"/>
          <a:ext cx="10972801" cy="4213352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dirty="0">
                          <a:effectLst/>
                          <a:latin typeface="Arial" panose="020B0604020202020204" pitchFamily="34" charset="0"/>
                        </a:rPr>
                        <a:t>COMISIÓN </a:t>
                      </a:r>
                      <a:r>
                        <a:rPr lang="es-EC" sz="53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PRESIDENTES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GAD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JOSÉ CELESTINO CHUMPI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 GARANTÍAS CONSTITUCIONALES</a:t>
                      </a:r>
                      <a:endParaRPr lang="es-EC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JOSÉ CABASCANGO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  <a:tr h="597995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 LA BIODIVERSIDAD</a:t>
                      </a:r>
                      <a:endParaRPr lang="es-EC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WASHINGTONG VARELA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027225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SOBERANÍA Y SEGURIDAD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RAMIRO NARVAÉZ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7310012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COMISIÓN DE TRANSPARENCIA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FERDINAND ALVAREZ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543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061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83BB263-ECFD-452B-A0CF-14EFD814A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10652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COMISIONES PERMANENTES Y PRESIDENTES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3</a:t>
            </a:fld>
            <a:endParaRPr lang="es-EC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88F22B-AA8C-49DE-9C33-6065F11C06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888815"/>
              </p:ext>
            </p:extLst>
          </p:nvPr>
        </p:nvGraphicFramePr>
        <p:xfrm>
          <a:off x="609599" y="2654419"/>
          <a:ext cx="10972801" cy="2355009"/>
        </p:xfrm>
        <a:graphic>
          <a:graphicData uri="http://schemas.openxmlformats.org/drawingml/2006/table">
            <a:tbl>
              <a:tblPr/>
              <a:tblGrid>
                <a:gridCol w="4835821">
                  <a:extLst>
                    <a:ext uri="{9D8B030D-6E8A-4147-A177-3AD203B41FA5}">
                      <a16:colId xmlns:a16="http://schemas.microsoft.com/office/drawing/2014/main" val="1581779234"/>
                    </a:ext>
                  </a:extLst>
                </a:gridCol>
                <a:gridCol w="6136980">
                  <a:extLst>
                    <a:ext uri="{9D8B030D-6E8A-4147-A177-3AD203B41FA5}">
                      <a16:colId xmlns:a16="http://schemas.microsoft.com/office/drawing/2014/main" val="2452059309"/>
                    </a:ext>
                  </a:extLst>
                </a:gridCol>
              </a:tblGrid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1" i="0" u="none" strike="noStrike" dirty="0">
                          <a:effectLst/>
                          <a:latin typeface="Arial" panose="020B0604020202020204" pitchFamily="34" charset="0"/>
                        </a:rPr>
                        <a:t>COMISIÓN </a:t>
                      </a:r>
                      <a:r>
                        <a:rPr lang="es-EC" sz="5300" b="1" i="0" u="none" strike="noStrike" dirty="0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PRESIDENTES</a:t>
                      </a:r>
                      <a:endParaRPr lang="es-EC" sz="5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23981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DESARROLLO ECONÓMICO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DANIEL NOBOA AZIN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1814033"/>
                  </a:ext>
                </a:extLst>
              </a:tr>
              <a:tr h="630174"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400" b="0" i="0" u="none" strike="noStrike" dirty="0">
                          <a:effectLst/>
                          <a:latin typeface="Arial" panose="020B0604020202020204" pitchFamily="34" charset="0"/>
                        </a:rPr>
                        <a:t>COMISIÓN DE RÉGIMEN ECONÓMICO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C" sz="2800" b="0" i="0" u="none" strike="noStrike" dirty="0">
                          <a:effectLst/>
                          <a:latin typeface="Arial" panose="020B0604020202020204" pitchFamily="34" charset="0"/>
                        </a:rPr>
                        <a:t>MIREYA PAZMIÑO</a:t>
                      </a:r>
                    </a:p>
                  </a:txBody>
                  <a:tcPr marL="28083" marR="28083" marT="280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98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92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4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89833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76239"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1371358">
                <a:tc rowSpan="5"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 DE GAD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REFORMAS INTEGRALES AL COOTAD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INFORME PARA PRIMER DEBATE 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SE HA PARTICIPADO EN LA COMISIÓN.</a:t>
                      </a:r>
                    </a:p>
                    <a:p>
                      <a:pPr algn="ctr"/>
                      <a:r>
                        <a:rPr lang="es-ES" sz="1200" dirty="0"/>
                        <a:t>SE ESTÁ TRATANDO LOS TEMAS EN LAS MESAS TÉCNICAS.</a:t>
                      </a:r>
                    </a:p>
                    <a:p>
                      <a:pPr algn="ctr"/>
                      <a:r>
                        <a:rPr lang="es-ES" sz="1200" dirty="0"/>
                        <a:t>SE DEBE ENVIAR LAS OBSERVACIONES DE FORMA ESCRITA</a:t>
                      </a:r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1211444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PRIMER PAQUETE DE REFORMAS COOTAD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 PREPARANDO 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ESTAS REFORMAS CORRESPONDEN A LOS AS. MARLON CADENA, RONNY ALEAGA , YESEÑA GUAMANÍ Y PETER CALO. SE HA PARTICIPADO ACTIVAMENTE Y SE HAN PRESENTADO LAS OBSERVACIONES NECESARIAS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  <a:tr h="1586473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SEGUNDO PAQUETE DE REFORMAS AL COOTAD PARA ASEGURAR LAS ASIGNACIONES A LOS GAD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PREPARANDO INFORME PARASEGUNDO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SE HA PARTICIPADO ACTIVAMENTE, SE CONFORMARON MESAS TÉCNICAS Y SE HA ACOGIDO EN EL INFORME LAS OBSERVACIONES PRESENTADAS DESDE CONGOPE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5978"/>
                  </a:ext>
                </a:extLst>
              </a:tr>
              <a:tr h="1156243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b="1" dirty="0"/>
                        <a:t>REFORMA A LA LOOTUGS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PREPARANDO EL 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200" dirty="0"/>
                        <a:t>SE HA PARTICIPADO ACTIVAMENTE SE ESTA PREPARANDO UNA PROPUESTA CONJUNTA CON EL ÁREA DE PLANIFICACIÓN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9626"/>
                  </a:ext>
                </a:extLst>
              </a:tr>
              <a:tr h="1156243">
                <a:tc vMerge="1">
                  <a:txBody>
                    <a:bodyPr/>
                    <a:lstStyle/>
                    <a:p>
                      <a:pPr algn="ctr"/>
                      <a:endParaRPr lang="es-EC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b="1" dirty="0"/>
                        <a:t>CRITERIO VIAL</a:t>
                      </a:r>
                    </a:p>
                    <a:p>
                      <a:pPr algn="ctr"/>
                      <a:endParaRPr lang="es-EC" sz="12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dirty="0"/>
                        <a:t>PREPARANDO INFORME PARA SEGUNDO DEBATE</a:t>
                      </a:r>
                    </a:p>
                    <a:p>
                      <a:pPr algn="ctr"/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200" dirty="0"/>
                        <a:t>EN EL INFORME PARA PRIMER DEBATE SE HA APROBADO LA PROPUESTA DE CONGOPE</a:t>
                      </a:r>
                    </a:p>
                    <a:p>
                      <a:pPr algn="ctr"/>
                      <a:endParaRPr lang="es-EC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732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791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5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643193"/>
              </p:ext>
            </p:extLst>
          </p:nvPr>
        </p:nvGraphicFramePr>
        <p:xfrm>
          <a:off x="0" y="0"/>
          <a:ext cx="12192000" cy="685800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78741"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8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1826459">
                <a:tc rowSpan="4"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BIODIVERSIDAD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INTEGRAL A LA LOPICTEA </a:t>
                      </a:r>
                    </a:p>
                    <a:p>
                      <a:pPr algn="ctr"/>
                      <a:r>
                        <a:rPr lang="es-EC" sz="1400" b="1" dirty="0"/>
                        <a:t>“LEY AMAZÓNICA”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INFORME PARA PRIMER DEBATE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HA INTERVENIDO ACTIVAMENTE, SE HA ACUDIDO A  LAS MESAS TÉCNICAS EN TERRITORIO. </a:t>
                      </a:r>
                    </a:p>
                    <a:p>
                      <a:pPr algn="ctr"/>
                      <a:r>
                        <a:rPr lang="es-EC" sz="1400" dirty="0"/>
                        <a:t>SE HA TRABAJADO CONJUNTAMENTE CON EL CONGA</a:t>
                      </a:r>
                    </a:p>
                    <a:p>
                      <a:pPr algn="ctr"/>
                      <a:r>
                        <a:rPr lang="es-EC" sz="1400" dirty="0"/>
                        <a:t>SE DEBE PRESENTAR LAS PROPUESTAS PARA EL 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1397597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AL COAM “CODÍGO DEL AMBIENTE”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INFORME PARA PRIMER DEBATE</a:t>
                      </a:r>
                      <a:endParaRPr lang="es-EC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SE DEBE PRESENTAR POR ESCRITO LAS OBSERVACIONES </a:t>
                      </a:r>
                      <a:endParaRPr lang="es-EC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  <a:tr h="186214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 LA LEY DE MINERIA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PREVÉ HACER CONSULTAS PRE-LEGISLATIVAS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HA PRESENTADO EN EL PERÍODO ANTERIOR LAS PROPUESTAS RESPECTIVAS. SE DEBE ESPERAR EL CRONOGRAMA QUE PRESENTARÁ LA COMISIÓN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5978"/>
                  </a:ext>
                </a:extLst>
              </a:tr>
              <a:tr h="139306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b="1" dirty="0"/>
                        <a:t>REFORMA A LA LORUHA “LEY DEL AGUA”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SE DECLARO INCONSTITUCIONAL POR LA CORTE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400" dirty="0"/>
                        <a:t>EL PROYECTO DEBE SER ENVIADO POR EL PRESIDENTE DE LA REPÚBLICA A LA AN, SE ESTA TRABAJANDO CONJUNTAMETE CON LAS DIRECCIONES PARA ENVIAR LAS PROPUESTAS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9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99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6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19076"/>
              </p:ext>
            </p:extLst>
          </p:nvPr>
        </p:nvGraphicFramePr>
        <p:xfrm>
          <a:off x="0" y="0"/>
          <a:ext cx="12192000" cy="349178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81886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PROYECTOS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ESTADO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OBSERVACIONES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813573">
                <a:tc rowSpan="2"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GARANTÍAS CONSTITUCIONALES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DE JUVENTUDES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INFORME PARA 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HA INTERVENIDO Y SE HA PRESENTADO LAS PROPUESTAS AL PROYECTO DE LEY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2333541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REFORMA A LA LEY 047 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PREPARANDO INFORME PARASEGUNDO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PARTICIÓ EN LA COMISIÓN  DE GARANRIAS CONSTITUCIONALES. SE PRESENTÓ LAS OBSERVCIONES POR ESCRITO. SE ESTÁ COORDINANDO LA COMPARECENCIA DEL PREFECTO DE CHIMBORAZO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</a:tbl>
          </a:graphicData>
        </a:graphic>
      </p:graphicFrame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66CC96C4-2D79-2C1A-E170-163E3B41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84074"/>
              </p:ext>
            </p:extLst>
          </p:nvPr>
        </p:nvGraphicFramePr>
        <p:xfrm>
          <a:off x="0" y="3491781"/>
          <a:ext cx="12192000" cy="336621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877637">
                <a:tc rowSpan="2">
                  <a:txBody>
                    <a:bodyPr/>
                    <a:lstStyle/>
                    <a:p>
                      <a:pPr algn="ctr"/>
                      <a:r>
                        <a:rPr lang="es-EC" sz="1600" b="1" kern="1200" dirty="0">
                          <a:solidFill>
                            <a:schemeClr val="dk1"/>
                          </a:solidFill>
                        </a:rPr>
                        <a:t>COMISIÓN DE SOBERANÍA Y SEGURIDAD DEL ESTADO</a:t>
                      </a:r>
                      <a:endParaRPr lang="es-EC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LEY DE DESARROLLO FRONTERIZO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SE HA PARTICIPADO EN LA COMISIÓN. SE DEBE ENVIAR LA PROPUESTA ESCRITA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  <a:tr h="2488582"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DE SEGURIDAD INTERNA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PARTICIPÓ EN LA COMISIÓN DANDO LOS PNTOS DE VISTA. SE DEBE ENVIAR OBSERVACIONES POR ESCRITO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482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985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57799C-A2C1-4815-B427-7DED37F1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DE63F06-3C93-49E2-8547-149B7A371BF0}" type="slidenum">
              <a:rPr lang="es-EC" smtClean="0"/>
              <a:pPr>
                <a:spcAft>
                  <a:spcPts val="600"/>
                </a:spcAft>
              </a:pPr>
              <a:t>7</a:t>
            </a:fld>
            <a:endParaRPr lang="es-EC"/>
          </a:p>
        </p:txBody>
      </p:sp>
      <p:graphicFrame>
        <p:nvGraphicFramePr>
          <p:cNvPr id="8" name="Tabla 8">
            <a:extLst>
              <a:ext uri="{FF2B5EF4-FFF2-40B4-BE49-F238E27FC236}">
                <a16:creationId xmlns:a16="http://schemas.microsoft.com/office/drawing/2014/main" id="{A330C902-B552-56D2-2CD5-AE6B87DCD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191020"/>
              </p:ext>
            </p:extLst>
          </p:nvPr>
        </p:nvGraphicFramePr>
        <p:xfrm>
          <a:off x="0" y="0"/>
          <a:ext cx="12192000" cy="2489466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327757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PROYECTOS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ESTADO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OBSERVACIONES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447066"/>
                  </a:ext>
                </a:extLst>
              </a:tr>
              <a:tr h="2154186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COMISIÓN DE TRANSPARENCIA Y CONTROL SOCIAL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/>
                        <a:t>LEY ORGÁNICA DE PARTICIPACIÓN CIUDADANA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ELABORACIÓN DE INFORME PARA PRIMER DEBATE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dirty="0"/>
                        <a:t>SE HA INTERVENIDO Y SE DEBE ENVIAR LAS PROPUESTAS POR ESCRITO</a:t>
                      </a:r>
                    </a:p>
                    <a:p>
                      <a:pPr algn="ctr"/>
                      <a:r>
                        <a:rPr lang="es-EC" sz="1600" dirty="0"/>
                        <a:t>SE PARTICIÓ EN LA COMISIÓN  DE GARANRIAS CONSTITUCIONALES. SE PRESENTÓ LAS OBSERVACIONES PERTINENTES A LA COMISIÓN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  <p:graphicFrame>
        <p:nvGraphicFramePr>
          <p:cNvPr id="4" name="Tabla 8">
            <a:extLst>
              <a:ext uri="{FF2B5EF4-FFF2-40B4-BE49-F238E27FC236}">
                <a16:creationId xmlns:a16="http://schemas.microsoft.com/office/drawing/2014/main" id="{66CC96C4-2D79-2C1A-E170-163E3B41B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041888"/>
              </p:ext>
            </p:extLst>
          </p:nvPr>
        </p:nvGraphicFramePr>
        <p:xfrm>
          <a:off x="0" y="2489466"/>
          <a:ext cx="12192000" cy="217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176818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COMISIÓN DE DESARROLLO ECONÓMICO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LEY ECONÓMICO URGENTE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ARCHIVADA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SE PARTICIPÓ ACTIVAMENTE Y SE ENVIÓ PROPUESTAS DESDE CONGOPE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  <p:graphicFrame>
        <p:nvGraphicFramePr>
          <p:cNvPr id="6" name="Tabla 8">
            <a:extLst>
              <a:ext uri="{FF2B5EF4-FFF2-40B4-BE49-F238E27FC236}">
                <a16:creationId xmlns:a16="http://schemas.microsoft.com/office/drawing/2014/main" id="{422BF43B-F503-20FF-DFD6-47E73429B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972801"/>
              </p:ext>
            </p:extLst>
          </p:nvPr>
        </p:nvGraphicFramePr>
        <p:xfrm>
          <a:off x="0" y="4681182"/>
          <a:ext cx="12192000" cy="217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5083482"/>
                    </a:ext>
                  </a:extLst>
                </a:gridCol>
                <a:gridCol w="3077029">
                  <a:extLst>
                    <a:ext uri="{9D8B030D-6E8A-4147-A177-3AD203B41FA5}">
                      <a16:colId xmlns:a16="http://schemas.microsoft.com/office/drawing/2014/main" val="1015116030"/>
                    </a:ext>
                  </a:extLst>
                </a:gridCol>
                <a:gridCol w="3018971">
                  <a:extLst>
                    <a:ext uri="{9D8B030D-6E8A-4147-A177-3AD203B41FA5}">
                      <a16:colId xmlns:a16="http://schemas.microsoft.com/office/drawing/2014/main" val="212679724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56823628"/>
                    </a:ext>
                  </a:extLst>
                </a:gridCol>
              </a:tblGrid>
              <a:tr h="2176818"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COMISIÓN DE RÉGIMEN ECONÓMICO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1" dirty="0">
                          <a:solidFill>
                            <a:schemeClr val="tx1"/>
                          </a:solidFill>
                        </a:rPr>
                        <a:t>FORMACIÓN DEL PRESUPUESTO GENERAL DEL ESTADO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PUBLICADO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C" sz="1600" b="0" dirty="0">
                          <a:solidFill>
                            <a:schemeClr val="tx1"/>
                          </a:solidFill>
                        </a:rPr>
                        <a:t>SE PARTICIÓ ACTIVIAMENTE EN LA FROMACIÓN DEL PGE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230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581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595</Words>
  <Application>Microsoft Office PowerPoint</Application>
  <PresentationFormat>Panorámica</PresentationFormat>
  <Paragraphs>117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BANCADAS Y REPRESENTANTES </vt:lpstr>
      <vt:lpstr>COMISIONES PERMANENTES Y PRESIDENTES</vt:lpstr>
      <vt:lpstr>COMISIONES PERMANENTES Y PRESIDENTES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BANCADAS Y RESPRESENTANTES</dc:title>
  <dc:creator>Diego Fernando Gordillo Narváez</dc:creator>
  <cp:lastModifiedBy>Jaime Salazar</cp:lastModifiedBy>
  <cp:revision>7</cp:revision>
  <dcterms:created xsi:type="dcterms:W3CDTF">2021-11-17T22:35:32Z</dcterms:created>
  <dcterms:modified xsi:type="dcterms:W3CDTF">2022-08-03T22:35:30Z</dcterms:modified>
</cp:coreProperties>
</file>