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9"/>
  </p:notesMasterIdLst>
  <p:sldIdLst>
    <p:sldId id="738" r:id="rId2"/>
    <p:sldId id="453" r:id="rId3"/>
    <p:sldId id="780" r:id="rId4"/>
    <p:sldId id="783" r:id="rId5"/>
    <p:sldId id="784" r:id="rId6"/>
    <p:sldId id="638" r:id="rId7"/>
    <p:sldId id="265" r:id="rId8"/>
    <p:sldId id="259" r:id="rId9"/>
    <p:sldId id="266" r:id="rId10"/>
    <p:sldId id="267" r:id="rId11"/>
    <p:sldId id="262" r:id="rId12"/>
    <p:sldId id="263" r:id="rId13"/>
    <p:sldId id="268" r:id="rId14"/>
    <p:sldId id="269" r:id="rId15"/>
    <p:sldId id="271" r:id="rId16"/>
    <p:sldId id="272" r:id="rId17"/>
    <p:sldId id="273" r:id="rId18"/>
  </p:sldIdLst>
  <p:sldSz cx="12192000" cy="6858000"/>
  <p:notesSz cx="7010400" cy="92964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ola Elizabeth Cadena Ortuno" initials="PECO" lastIdx="3" clrIdx="0">
    <p:extLst>
      <p:ext uri="{19B8F6BF-5375-455C-9EA6-DF929625EA0E}">
        <p15:presenceInfo xmlns:p15="http://schemas.microsoft.com/office/powerpoint/2012/main" userId="S::PCadena@congope.gob.ec::0fe0c823-c7b9-4699-92fc-0f50497835b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002" autoAdjust="0"/>
  </p:normalViewPr>
  <p:slideViewPr>
    <p:cSldViewPr snapToGrid="0">
      <p:cViewPr varScale="1">
        <p:scale>
          <a:sx n="67" d="100"/>
          <a:sy n="67" d="100"/>
        </p:scale>
        <p:origin x="858" y="66"/>
      </p:cViewPr>
      <p:guideLst>
        <p:guide orient="horz" pos="2160"/>
        <p:guide pos="3840"/>
      </p:guideLst>
    </p:cSldViewPr>
  </p:slideViewPr>
  <p:outlineViewPr>
    <p:cViewPr>
      <p:scale>
        <a:sx n="33" d="100"/>
        <a:sy n="33" d="100"/>
      </p:scale>
      <p:origin x="0" y="-4056"/>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ime Salazar" userId="3ff5b857-8e8a-4520-8f8a-a5c0ba4e93d2" providerId="ADAL" clId="{BCC9163A-2B16-4D15-AFA0-5D7445E6C9B3}"/>
    <pc:docChg chg="delSld">
      <pc:chgData name="Jaime Salazar" userId="3ff5b857-8e8a-4520-8f8a-a5c0ba4e93d2" providerId="ADAL" clId="{BCC9163A-2B16-4D15-AFA0-5D7445E6C9B3}" dt="2022-01-11T19:09:46.621" v="0" actId="2696"/>
      <pc:docMkLst>
        <pc:docMk/>
      </pc:docMkLst>
      <pc:sldChg chg="del">
        <pc:chgData name="Jaime Salazar" userId="3ff5b857-8e8a-4520-8f8a-a5c0ba4e93d2" providerId="ADAL" clId="{BCC9163A-2B16-4D15-AFA0-5D7445E6C9B3}" dt="2022-01-11T19:09:46.621" v="0" actId="2696"/>
        <pc:sldMkLst>
          <pc:docMk/>
          <pc:sldMk cId="1892361505" sldId="325"/>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130"/>
      <c:rAngAx val="0"/>
    </c:view3D>
    <c:floor>
      <c:thickness val="0"/>
    </c:floor>
    <c:sideWall>
      <c:thickness val="0"/>
    </c:sideWall>
    <c:backWall>
      <c:thickness val="0"/>
    </c:backWall>
    <c:plotArea>
      <c:layout>
        <c:manualLayout>
          <c:layoutTarget val="inner"/>
          <c:xMode val="edge"/>
          <c:yMode val="edge"/>
          <c:x val="1.426530662051309E-3"/>
          <c:y val="1.2266217484865225E-2"/>
          <c:w val="0.97499999999999998"/>
          <c:h val="0.92592592592592504"/>
        </c:manualLayout>
      </c:layout>
      <c:pie3DChart>
        <c:varyColors val="1"/>
        <c:ser>
          <c:idx val="0"/>
          <c:order val="0"/>
          <c:dPt>
            <c:idx val="1"/>
            <c:bubble3D val="0"/>
            <c:spPr>
              <a:solidFill>
                <a:schemeClr val="accent3"/>
              </a:solidFill>
            </c:spPr>
            <c:extLst>
              <c:ext xmlns:c16="http://schemas.microsoft.com/office/drawing/2014/chart" uri="{C3380CC4-5D6E-409C-BE32-E72D297353CC}">
                <c16:uniqueId val="{00000001-2738-4993-A539-6DB5B7F7D953}"/>
              </c:ext>
            </c:extLst>
          </c:dPt>
          <c:dPt>
            <c:idx val="2"/>
            <c:bubble3D val="0"/>
            <c:spPr>
              <a:solidFill>
                <a:schemeClr val="accent6">
                  <a:lumMod val="75000"/>
                </a:schemeClr>
              </a:solidFill>
            </c:spPr>
            <c:extLst>
              <c:ext xmlns:c16="http://schemas.microsoft.com/office/drawing/2014/chart" uri="{C3380CC4-5D6E-409C-BE32-E72D297353CC}">
                <c16:uniqueId val="{00000003-2738-4993-A539-6DB5B7F7D953}"/>
              </c:ext>
            </c:extLst>
          </c:dPt>
          <c:dLbls>
            <c:dLbl>
              <c:idx val="0"/>
              <c:layout>
                <c:manualLayout>
                  <c:x val="-0.361912450399893"/>
                  <c:y val="-1.4000148739960101E-2"/>
                </c:manualLayout>
              </c:layout>
              <c:spPr/>
              <c:txPr>
                <a:bodyPr/>
                <a:lstStyle/>
                <a:p>
                  <a:pPr>
                    <a:defRPr sz="1600" b="1">
                      <a:solidFill>
                        <a:schemeClr val="accent1">
                          <a:lumMod val="75000"/>
                        </a:schemeClr>
                      </a:solidFill>
                    </a:defRPr>
                  </a:pPr>
                  <a:endParaRPr lang="es-EC"/>
                </a:p>
              </c:txPr>
              <c:showLegendKey val="0"/>
              <c:showVal val="1"/>
              <c:showCatName val="1"/>
              <c:showSerName val="0"/>
              <c:showPercent val="0"/>
              <c:showBubbleSize val="0"/>
              <c:separator>
</c:separator>
              <c:extLst>
                <c:ext xmlns:c15="http://schemas.microsoft.com/office/drawing/2012/chart" uri="{CE6537A1-D6FC-4f65-9D91-7224C49458BB}">
                  <c15:layout>
                    <c:manualLayout>
                      <c:w val="0.28313422059965399"/>
                      <c:h val="0.49751778118613299"/>
                    </c:manualLayout>
                  </c15:layout>
                </c:ext>
                <c:ext xmlns:c16="http://schemas.microsoft.com/office/drawing/2014/chart" uri="{C3380CC4-5D6E-409C-BE32-E72D297353CC}">
                  <c16:uniqueId val="{00000004-2738-4993-A539-6DB5B7F7D953}"/>
                </c:ext>
              </c:extLst>
            </c:dLbl>
            <c:dLbl>
              <c:idx val="1"/>
              <c:layout>
                <c:manualLayout>
                  <c:x val="-0.19322921141639099"/>
                  <c:y val="7.3427316383416902E-2"/>
                </c:manualLayout>
              </c:layout>
              <c:spPr/>
              <c:txPr>
                <a:bodyPr/>
                <a:lstStyle/>
                <a:p>
                  <a:pPr>
                    <a:defRPr sz="1600" b="1">
                      <a:solidFill>
                        <a:schemeClr val="tx1">
                          <a:lumMod val="75000"/>
                          <a:lumOff val="25000"/>
                        </a:schemeClr>
                      </a:solidFill>
                    </a:defRPr>
                  </a:pPr>
                  <a:endParaRPr lang="es-EC"/>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2738-4993-A539-6DB5B7F7D953}"/>
                </c:ext>
              </c:extLst>
            </c:dLbl>
            <c:dLbl>
              <c:idx val="2"/>
              <c:layout>
                <c:manualLayout>
                  <c:x val="1.6352614843741904E-2"/>
                  <c:y val="-0.20592757716126889"/>
                </c:manualLayout>
              </c:layout>
              <c:spPr/>
              <c:txPr>
                <a:bodyPr/>
                <a:lstStyle/>
                <a:p>
                  <a:pPr>
                    <a:defRPr sz="1600" b="1">
                      <a:solidFill>
                        <a:schemeClr val="accent6">
                          <a:lumMod val="75000"/>
                        </a:schemeClr>
                      </a:solidFill>
                    </a:defRPr>
                  </a:pPr>
                  <a:endParaRPr lang="es-EC"/>
                </a:p>
              </c:txPr>
              <c:showLegendKey val="0"/>
              <c:showVal val="1"/>
              <c:showCatName val="1"/>
              <c:showSerName val="0"/>
              <c:showPercent val="0"/>
              <c:showBubbleSize val="0"/>
              <c:separator>
</c:separator>
              <c:extLst>
                <c:ext xmlns:c15="http://schemas.microsoft.com/office/drawing/2012/chart" uri="{CE6537A1-D6FC-4f65-9D91-7224C49458BB}">
                  <c15:layout>
                    <c:manualLayout>
                      <c:w val="0.25950496533122602"/>
                      <c:h val="0.37773816744642502"/>
                    </c:manualLayout>
                  </c15:layout>
                </c:ext>
                <c:ext xmlns:c16="http://schemas.microsoft.com/office/drawing/2014/chart" uri="{C3380CC4-5D6E-409C-BE32-E72D297353CC}">
                  <c16:uniqueId val="{00000003-2738-4993-A539-6DB5B7F7D953}"/>
                </c:ext>
              </c:extLst>
            </c:dLbl>
            <c:spPr>
              <a:noFill/>
              <a:ln>
                <a:noFill/>
              </a:ln>
              <a:effectLst/>
            </c:spPr>
            <c:txPr>
              <a:bodyPr wrap="square" lIns="38100" tIns="19050" rIns="38100" bIns="19050" anchor="ctr">
                <a:spAutoFit/>
              </a:bodyPr>
              <a:lstStyle/>
              <a:p>
                <a:pPr>
                  <a:defRPr sz="1600">
                    <a:solidFill>
                      <a:schemeClr val="tx1"/>
                    </a:solidFill>
                  </a:defRPr>
                </a:pPr>
                <a:endParaRPr lang="es-EC"/>
              </a:p>
            </c:txPr>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Hoja1!$F$2:$F$4</c:f>
              <c:strCache>
                <c:ptCount val="3"/>
                <c:pt idx="0">
                  <c:v> Provincias</c:v>
                </c:pt>
                <c:pt idx="1">
                  <c:v>Cantones</c:v>
                </c:pt>
                <c:pt idx="2">
                  <c:v>Parroquias</c:v>
                </c:pt>
              </c:strCache>
            </c:strRef>
          </c:cat>
          <c:val>
            <c:numRef>
              <c:f>Hoja1!$E$2:$E$4</c:f>
              <c:numCache>
                <c:formatCode>0%</c:formatCode>
                <c:ptCount val="3"/>
                <c:pt idx="0">
                  <c:v>0.27</c:v>
                </c:pt>
                <c:pt idx="1">
                  <c:v>0.67000000000000204</c:v>
                </c:pt>
                <c:pt idx="2">
                  <c:v>6.0000000000000199E-2</c:v>
                </c:pt>
              </c:numCache>
            </c:numRef>
          </c:val>
          <c:extLst>
            <c:ext xmlns:c16="http://schemas.microsoft.com/office/drawing/2014/chart" uri="{C3380CC4-5D6E-409C-BE32-E72D297353CC}">
              <c16:uniqueId val="{00000005-2738-4993-A539-6DB5B7F7D953}"/>
            </c:ext>
          </c:extLst>
        </c:ser>
        <c:dLbls>
          <c:showLegendKey val="0"/>
          <c:showVal val="0"/>
          <c:showCatName val="0"/>
          <c:showSerName val="0"/>
          <c:showPercent val="0"/>
          <c:showBubbleSize val="0"/>
          <c:showLeaderLines val="0"/>
        </c:dLbls>
      </c:pie3DChart>
    </c:plotArea>
    <c:plotVisOnly val="1"/>
    <c:dispBlanksAs val="zero"/>
    <c:showDLblsOverMax val="0"/>
  </c:chart>
  <c:spPr>
    <a:ln>
      <a:noFill/>
    </a:ln>
  </c:sp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C3E1D3-97E5-4BA1-96CA-701F6F719AF0}" type="doc">
      <dgm:prSet loTypeId="urn:microsoft.com/office/officeart/2005/8/layout/hChevron3" loCatId="process" qsTypeId="urn:microsoft.com/office/officeart/2005/8/quickstyle/simple1" qsCatId="simple" csTypeId="urn:microsoft.com/office/officeart/2005/8/colors/colorful3" csCatId="colorful" phldr="1"/>
      <dgm:spPr/>
    </dgm:pt>
    <dgm:pt modelId="{D45F56CB-502D-48AA-A8FA-F8C1623A433B}" type="pres">
      <dgm:prSet presAssocID="{26C3E1D3-97E5-4BA1-96CA-701F6F719AF0}" presName="Name0" presStyleCnt="0">
        <dgm:presLayoutVars>
          <dgm:dir/>
          <dgm:resizeHandles val="exact"/>
        </dgm:presLayoutVars>
      </dgm:prSet>
      <dgm:spPr/>
    </dgm:pt>
  </dgm:ptLst>
  <dgm:cxnLst>
    <dgm:cxn modelId="{8CB7ED70-F590-4FC1-830C-402E07E2D8E2}" type="presOf" srcId="{26C3E1D3-97E5-4BA1-96CA-701F6F719AF0}" destId="{D45F56CB-502D-48AA-A8FA-F8C1623A433B}" srcOrd="0"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C3E1D3-97E5-4BA1-96CA-701F6F719AF0}" type="doc">
      <dgm:prSet loTypeId="urn:microsoft.com/office/officeart/2005/8/layout/hChevron3" loCatId="process" qsTypeId="urn:microsoft.com/office/officeart/2005/8/quickstyle/simple1" qsCatId="simple" csTypeId="urn:microsoft.com/office/officeart/2005/8/colors/colorful3" csCatId="colorful" phldr="1"/>
      <dgm:spPr/>
    </dgm:pt>
    <dgm:pt modelId="{D45F56CB-502D-48AA-A8FA-F8C1623A433B}" type="pres">
      <dgm:prSet presAssocID="{26C3E1D3-97E5-4BA1-96CA-701F6F719AF0}" presName="Name0" presStyleCnt="0">
        <dgm:presLayoutVars>
          <dgm:dir/>
          <dgm:resizeHandles val="exact"/>
        </dgm:presLayoutVars>
      </dgm:prSet>
      <dgm:spPr/>
    </dgm:pt>
  </dgm:ptLst>
  <dgm:cxnLst>
    <dgm:cxn modelId="{8CB7ED70-F590-4FC1-830C-402E07E2D8E2}" type="presOf" srcId="{26C3E1D3-97E5-4BA1-96CA-701F6F719AF0}" destId="{D45F56CB-502D-48AA-A8FA-F8C1623A433B}" srcOrd="0"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C3E1D3-97E5-4BA1-96CA-701F6F719AF0}" type="doc">
      <dgm:prSet loTypeId="urn:microsoft.com/office/officeart/2005/8/layout/hChevron3" loCatId="process" qsTypeId="urn:microsoft.com/office/officeart/2005/8/quickstyle/simple1" qsCatId="simple" csTypeId="urn:microsoft.com/office/officeart/2005/8/colors/colorful3" csCatId="colorful" phldr="1"/>
      <dgm:spPr/>
    </dgm:pt>
    <dgm:pt modelId="{D45F56CB-502D-48AA-A8FA-F8C1623A433B}" type="pres">
      <dgm:prSet presAssocID="{26C3E1D3-97E5-4BA1-96CA-701F6F719AF0}" presName="Name0" presStyleCnt="0">
        <dgm:presLayoutVars>
          <dgm:dir/>
          <dgm:resizeHandles val="exact"/>
        </dgm:presLayoutVars>
      </dgm:prSet>
      <dgm:spPr/>
    </dgm:pt>
  </dgm:ptLst>
  <dgm:cxnLst>
    <dgm:cxn modelId="{8CB7ED70-F590-4FC1-830C-402E07E2D8E2}" type="presOf" srcId="{26C3E1D3-97E5-4BA1-96CA-701F6F719AF0}" destId="{D45F56CB-502D-48AA-A8FA-F8C1623A433B}" srcOrd="0"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2"/>
            <a:ext cx="3038604" cy="465340"/>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970159" y="2"/>
            <a:ext cx="3038604" cy="465340"/>
          </a:xfrm>
          <a:prstGeom prst="rect">
            <a:avLst/>
          </a:prstGeom>
        </p:spPr>
        <p:txBody>
          <a:bodyPr vert="horz" lIns="91440" tIns="45720" rIns="91440" bIns="45720" rtlCol="0"/>
          <a:lstStyle>
            <a:lvl1pPr algn="r">
              <a:defRPr sz="1200"/>
            </a:lvl1pPr>
          </a:lstStyle>
          <a:p>
            <a:fld id="{767DA39C-89A8-4105-916F-A258935D15EC}" type="datetimeFigureOut">
              <a:rPr lang="es-EC" smtClean="0"/>
              <a:t>11/1/2022</a:t>
            </a:fld>
            <a:endParaRPr lang="es-EC"/>
          </a:p>
        </p:txBody>
      </p:sp>
      <p:sp>
        <p:nvSpPr>
          <p:cNvPr id="4" name="Marcador de imagen de diapositiva 3"/>
          <p:cNvSpPr>
            <a:spLocks noGrp="1" noRot="1" noChangeAspect="1"/>
          </p:cNvSpPr>
          <p:nvPr>
            <p:ph type="sldImg" idx="2"/>
          </p:nvPr>
        </p:nvSpPr>
        <p:spPr>
          <a:xfrm>
            <a:off x="717550" y="1163638"/>
            <a:ext cx="5575300" cy="31369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700716" y="4473514"/>
            <a:ext cx="5608975" cy="3660281"/>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831063"/>
            <a:ext cx="3038604" cy="465340"/>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970159" y="8831063"/>
            <a:ext cx="3038604" cy="465340"/>
          </a:xfrm>
          <a:prstGeom prst="rect">
            <a:avLst/>
          </a:prstGeom>
        </p:spPr>
        <p:txBody>
          <a:bodyPr vert="horz" lIns="91440" tIns="45720" rIns="91440" bIns="45720" rtlCol="0" anchor="b"/>
          <a:lstStyle>
            <a:lvl1pPr algn="r">
              <a:defRPr sz="1200"/>
            </a:lvl1pPr>
          </a:lstStyle>
          <a:p>
            <a:fld id="{8BFA0138-A757-4A68-B4EC-5BF5CD7FCCA1}" type="slidenum">
              <a:rPr lang="es-EC" smtClean="0"/>
              <a:t>‹Nº›</a:t>
            </a:fld>
            <a:endParaRPr lang="es-EC"/>
          </a:p>
        </p:txBody>
      </p:sp>
    </p:spTree>
    <p:extLst>
      <p:ext uri="{BB962C8B-B14F-4D97-AF65-F5344CB8AC3E}">
        <p14:creationId xmlns:p14="http://schemas.microsoft.com/office/powerpoint/2010/main" val="1821068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10"/>
          </p:nvPr>
        </p:nvSpPr>
        <p:spPr/>
        <p:txBody>
          <a:bodyPr/>
          <a:lstStyle/>
          <a:p>
            <a:fld id="{8BFA0138-A757-4A68-B4EC-5BF5CD7FCCA1}" type="slidenum">
              <a:rPr lang="es-EC" smtClean="0"/>
              <a:t>1</a:t>
            </a:fld>
            <a:endParaRPr lang="es-EC"/>
          </a:p>
        </p:txBody>
      </p:sp>
    </p:spTree>
    <p:extLst>
      <p:ext uri="{BB962C8B-B14F-4D97-AF65-F5344CB8AC3E}">
        <p14:creationId xmlns:p14="http://schemas.microsoft.com/office/powerpoint/2010/main" val="13290367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fa940afee0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fa940afee0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10617067d25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10617067d25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fc5598b74a_0_2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 name="Google Shape;270;gfc5598b74a_0_2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103d49065c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103d49065c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fc5598b74a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fc5598b74a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0488" y="744538"/>
            <a:ext cx="6616700" cy="3722687"/>
          </a:xfrm>
        </p:spPr>
      </p:sp>
      <p:sp>
        <p:nvSpPr>
          <p:cNvPr id="3" name="2 Marcador de notas"/>
          <p:cNvSpPr>
            <a:spLocks noGrp="1"/>
          </p:cNvSpPr>
          <p:nvPr>
            <p:ph type="body" idx="1"/>
          </p:nvPr>
        </p:nvSpPr>
        <p:spPr/>
        <p:txBody>
          <a:bodyPr/>
          <a:lstStyle/>
          <a:p>
            <a:endParaRPr lang="es-EC" dirty="0"/>
          </a:p>
        </p:txBody>
      </p:sp>
      <p:sp>
        <p:nvSpPr>
          <p:cNvPr id="4" name="3 Marcador de número de diapositiva"/>
          <p:cNvSpPr>
            <a:spLocks noGrp="1"/>
          </p:cNvSpPr>
          <p:nvPr>
            <p:ph type="sldNum" sz="quarter" idx="10"/>
          </p:nvPr>
        </p:nvSpPr>
        <p:spPr/>
        <p:txBody>
          <a:bodyPr/>
          <a:lstStyle/>
          <a:p>
            <a:fld id="{0A0C40F3-3F92-1A4F-B992-AB665D81CBA2}" type="slidenum">
              <a:rPr lang="es-ES_tradnl" smtClean="0"/>
              <a:pPr/>
              <a:t>2</a:t>
            </a:fld>
            <a:endParaRPr lang="es-ES_tradnl"/>
          </a:p>
        </p:txBody>
      </p:sp>
    </p:spTree>
    <p:extLst>
      <p:ext uri="{BB962C8B-B14F-4D97-AF65-F5344CB8AC3E}">
        <p14:creationId xmlns:p14="http://schemas.microsoft.com/office/powerpoint/2010/main" val="453310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200" kern="1200" dirty="0">
                <a:solidFill>
                  <a:schemeClr val="tx1"/>
                </a:solidFill>
                <a:effectLst/>
                <a:latin typeface="+mn-lt"/>
                <a:ea typeface="+mn-ea"/>
                <a:cs typeface="+mn-cs"/>
              </a:rPr>
              <a:t>Dimensión de la superficie territorial de la provincia; la cantidad de kilómetros de vías rurales requeridas en la provincia; no incluye la dimensión y potencial de las áreas productivas; las distancias entre polos de desarrollo, la población flotante, las áreas vulnerables y de protección; los recursos potenciales del territorio como la cantidad de agua producida, el potencial minero, la cantidad de flora y fauna, la tributación de las empresas y personas</a:t>
            </a:r>
            <a:endParaRPr lang="es-EC" dirty="0"/>
          </a:p>
          <a:p>
            <a:endParaRPr lang="es-ES_tradnl" dirty="0"/>
          </a:p>
        </p:txBody>
      </p:sp>
      <p:sp>
        <p:nvSpPr>
          <p:cNvPr id="4" name="Marcador de número de diapositiva 3"/>
          <p:cNvSpPr>
            <a:spLocks noGrp="1"/>
          </p:cNvSpPr>
          <p:nvPr>
            <p:ph type="sldNum" sz="quarter" idx="10"/>
          </p:nvPr>
        </p:nvSpPr>
        <p:spPr/>
        <p:txBody>
          <a:bodyPr/>
          <a:lstStyle/>
          <a:p>
            <a:fld id="{ACD8DD13-6EC2-D749-B990-D420469EB7BF}" type="slidenum">
              <a:rPr lang="es-ES_tradnl" smtClean="0"/>
              <a:t>6</a:t>
            </a:fld>
            <a:endParaRPr lang="es-ES_tradnl"/>
          </a:p>
        </p:txBody>
      </p:sp>
    </p:spTree>
    <p:extLst>
      <p:ext uri="{BB962C8B-B14F-4D97-AF65-F5344CB8AC3E}">
        <p14:creationId xmlns:p14="http://schemas.microsoft.com/office/powerpoint/2010/main" val="1147554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fc5598b74a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fc5598b74a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1004996d9b8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1004996d9b8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fc5598b74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 name="Google Shape;232;gfc5598b74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10617067d25_1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0" name="Google Shape;240;g10617067d25_1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fc5598b74a_0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fc5598b74a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102254b517c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102254b517c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s-ES"/>
              <a:t>Haga clic para modificar el estilo de título del patrón</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6280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609600" y="1112838"/>
            <a:ext cx="10972800" cy="1143000"/>
          </a:xfrm>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609600" y="2374900"/>
            <a:ext cx="10972800" cy="375126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2279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70000"/>
            <a:ext cx="2743200" cy="485617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600" y="1270000"/>
            <a:ext cx="8026400" cy="485617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964388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ítulo solo gráfica">
    <p:spTree>
      <p:nvGrpSpPr>
        <p:cNvPr id="1" name=""/>
        <p:cNvGrpSpPr/>
        <p:nvPr/>
      </p:nvGrpSpPr>
      <p:grpSpPr>
        <a:xfrm>
          <a:off x="0" y="0"/>
          <a:ext cx="0" cy="0"/>
          <a:chOff x="0" y="0"/>
          <a:chExt cx="0" cy="0"/>
        </a:xfrm>
      </p:grpSpPr>
      <p:sp>
        <p:nvSpPr>
          <p:cNvPr id="3" name="Marcador de fecha 2"/>
          <p:cNvSpPr>
            <a:spLocks noGrp="1"/>
          </p:cNvSpPr>
          <p:nvPr>
            <p:ph type="dt" sz="half" idx="10"/>
          </p:nvPr>
        </p:nvSpPr>
        <p:spPr/>
        <p:txBody>
          <a:bodyPr/>
          <a:lstStyle/>
          <a:p>
            <a:fld id="{B2616604-084A-4694-B933-B9D29E3BBFD7}" type="datetime1">
              <a:rPr lang="es-EC" smtClean="0"/>
              <a:pPr/>
              <a:t>11/1/2022</a:t>
            </a:fld>
            <a:endParaRPr lang="es-ES_tradnl"/>
          </a:p>
        </p:txBody>
      </p:sp>
      <p:sp>
        <p:nvSpPr>
          <p:cNvPr id="5" name="Marcador de número de diapositiva 4"/>
          <p:cNvSpPr>
            <a:spLocks noGrp="1"/>
          </p:cNvSpPr>
          <p:nvPr>
            <p:ph type="sldNum" sz="quarter" idx="12"/>
          </p:nvPr>
        </p:nvSpPr>
        <p:spPr/>
        <p:txBody>
          <a:bodyPr/>
          <a:lstStyle/>
          <a:p>
            <a:fld id="{6687DD9D-9753-364C-A4DB-16AA9D9DA303}" type="slidenum">
              <a:rPr lang="es-ES_tradnl" smtClean="0"/>
              <a:pPr/>
              <a:t>‹Nº›</a:t>
            </a:fld>
            <a:endParaRPr lang="es-ES_tradnl"/>
          </a:p>
        </p:txBody>
      </p:sp>
      <p:sp>
        <p:nvSpPr>
          <p:cNvPr id="6" name="Título 1"/>
          <p:cNvSpPr>
            <a:spLocks noGrp="1"/>
          </p:cNvSpPr>
          <p:nvPr>
            <p:ph type="title"/>
          </p:nvPr>
        </p:nvSpPr>
        <p:spPr>
          <a:xfrm>
            <a:off x="609600" y="715557"/>
            <a:ext cx="4011084" cy="1064962"/>
          </a:xfrm>
        </p:spPr>
        <p:txBody>
          <a:bodyPr anchor="b">
            <a:noAutofit/>
          </a:bodyPr>
          <a:lstStyle>
            <a:lvl1pPr algn="l">
              <a:defRPr sz="2400" b="0"/>
            </a:lvl1pPr>
          </a:lstStyle>
          <a:p>
            <a:r>
              <a:rPr lang="es-ES"/>
              <a:t>Haga clic para modificar el estilo de título del patrón</a:t>
            </a:r>
            <a:endParaRPr lang="es-ES_tradnl" dirty="0"/>
          </a:p>
        </p:txBody>
      </p:sp>
      <p:sp>
        <p:nvSpPr>
          <p:cNvPr id="8" name="Marcador de contenido 2"/>
          <p:cNvSpPr>
            <a:spLocks noGrp="1"/>
          </p:cNvSpPr>
          <p:nvPr>
            <p:ph idx="1"/>
          </p:nvPr>
        </p:nvSpPr>
        <p:spPr>
          <a:xfrm>
            <a:off x="609601" y="2280961"/>
            <a:ext cx="10972800" cy="364608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dirty="0"/>
          </a:p>
        </p:txBody>
      </p:sp>
      <p:cxnSp>
        <p:nvCxnSpPr>
          <p:cNvPr id="9" name="Conector recto 6"/>
          <p:cNvCxnSpPr/>
          <p:nvPr userDrawn="1"/>
        </p:nvCxnSpPr>
        <p:spPr>
          <a:xfrm>
            <a:off x="4" y="1877606"/>
            <a:ext cx="4620684" cy="0"/>
          </a:xfrm>
          <a:prstGeom prst="line">
            <a:avLst/>
          </a:prstGeom>
          <a:ln w="9525"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9144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8"/>
        <p:cNvGrpSpPr/>
        <p:nvPr/>
      </p:nvGrpSpPr>
      <p:grpSpPr>
        <a:xfrm>
          <a:off x="0" y="0"/>
          <a:ext cx="0" cy="0"/>
          <a:chOff x="0" y="0"/>
          <a:chExt cx="0" cy="0"/>
        </a:xfrm>
      </p:grpSpPr>
      <p:sp>
        <p:nvSpPr>
          <p:cNvPr id="19" name="Google Shape;19;p4"/>
          <p:cNvSpPr/>
          <p:nvPr/>
        </p:nvSpPr>
        <p:spPr>
          <a:xfrm>
            <a:off x="0" y="6727600"/>
            <a:ext cx="12192000" cy="1304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0" name="Google Shape;20;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1" name="Google Shape;21;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22" name="Google Shape;22;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EC" smtClean="0"/>
              <a:pPr/>
              <a:t>‹Nº›</a:t>
            </a:fld>
            <a:endParaRPr lang="es-EC"/>
          </a:p>
        </p:txBody>
      </p:sp>
    </p:spTree>
    <p:extLst>
      <p:ext uri="{BB962C8B-B14F-4D97-AF65-F5344CB8AC3E}">
        <p14:creationId xmlns:p14="http://schemas.microsoft.com/office/powerpoint/2010/main" val="3219072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49338"/>
            <a:ext cx="10972800" cy="11430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609600" y="2336800"/>
            <a:ext cx="10972800" cy="378936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3923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98803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609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6197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095542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1042979"/>
            <a:ext cx="10972800" cy="1143000"/>
          </a:xfrm>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609600" y="2416174"/>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600" y="3047999"/>
            <a:ext cx="5386917" cy="307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93372" y="2408237"/>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93372" y="3047999"/>
            <a:ext cx="5389033" cy="307816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endParaRPr lang="es-EC" dirty="0"/>
          </a:p>
        </p:txBody>
      </p:sp>
      <p:sp>
        <p:nvSpPr>
          <p:cNvPr id="8" name="Footer Placeholder 7"/>
          <p:cNvSpPr>
            <a:spLocks noGrp="1"/>
          </p:cNvSpPr>
          <p:nvPr>
            <p:ph type="ftr" sz="quarter" idx="11"/>
          </p:nvPr>
        </p:nvSpPr>
        <p:spPr/>
        <p:txBody>
          <a:bodyPr/>
          <a:lstStyle/>
          <a:p>
            <a:endParaRPr lang="es-EC" dirty="0"/>
          </a:p>
        </p:txBody>
      </p:sp>
      <p:sp>
        <p:nvSpPr>
          <p:cNvPr id="9" name="Slide Number Placeholder 8"/>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8488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endParaRPr lang="es-EC" dirty="0"/>
          </a:p>
        </p:txBody>
      </p:sp>
      <p:sp>
        <p:nvSpPr>
          <p:cNvPr id="4" name="Footer Placeholder 3"/>
          <p:cNvSpPr>
            <a:spLocks noGrp="1"/>
          </p:cNvSpPr>
          <p:nvPr>
            <p:ph type="ftr" sz="quarter" idx="11"/>
          </p:nvPr>
        </p:nvSpPr>
        <p:spPr/>
        <p:txBody>
          <a:bodyPr/>
          <a:lstStyle/>
          <a:p>
            <a:endParaRPr lang="es-EC" dirty="0"/>
          </a:p>
        </p:txBody>
      </p:sp>
      <p:sp>
        <p:nvSpPr>
          <p:cNvPr id="5" name="Slide Number Placeholder 4"/>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5042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s-EC" dirty="0"/>
          </a:p>
        </p:txBody>
      </p:sp>
      <p:sp>
        <p:nvSpPr>
          <p:cNvPr id="3" name="Footer Placeholder 2"/>
          <p:cNvSpPr>
            <a:spLocks noGrp="1"/>
          </p:cNvSpPr>
          <p:nvPr>
            <p:ph type="ftr" sz="quarter" idx="11"/>
          </p:nvPr>
        </p:nvSpPr>
        <p:spPr/>
        <p:txBody>
          <a:bodyPr/>
          <a:lstStyle/>
          <a:p>
            <a:endParaRPr lang="es-EC" dirty="0"/>
          </a:p>
        </p:txBody>
      </p:sp>
      <p:sp>
        <p:nvSpPr>
          <p:cNvPr id="4" name="Slide Number Placeholder 3"/>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283716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203325"/>
            <a:ext cx="4011084" cy="1162050"/>
          </a:xfrm>
        </p:spPr>
        <p:txBody>
          <a:bodyPr anchor="b"/>
          <a:lstStyle>
            <a:lvl1pPr algn="l">
              <a:defRPr sz="2000" b="1"/>
            </a:lvl1pPr>
          </a:lstStyle>
          <a:p>
            <a:r>
              <a:rPr lang="es-ES"/>
              <a:t>Haga clic para modificar el estilo de título del patrón</a:t>
            </a:r>
            <a:endParaRPr lang="en-US"/>
          </a:p>
        </p:txBody>
      </p:sp>
      <p:sp>
        <p:nvSpPr>
          <p:cNvPr id="3" name="Content Placeholder 2"/>
          <p:cNvSpPr>
            <a:spLocks noGrp="1"/>
          </p:cNvSpPr>
          <p:nvPr>
            <p:ph idx="1"/>
          </p:nvPr>
        </p:nvSpPr>
        <p:spPr>
          <a:xfrm>
            <a:off x="4766733" y="1203325"/>
            <a:ext cx="6815667" cy="49228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609600" y="2365376"/>
            <a:ext cx="4011084" cy="39909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16911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n-US"/>
          </a:p>
        </p:txBody>
      </p:sp>
      <p:sp>
        <p:nvSpPr>
          <p:cNvPr id="3" name="Picture Placeholder 2"/>
          <p:cNvSpPr>
            <a:spLocks noGrp="1"/>
          </p:cNvSpPr>
          <p:nvPr>
            <p:ph type="pic" idx="1"/>
          </p:nvPr>
        </p:nvSpPr>
        <p:spPr>
          <a:xfrm>
            <a:off x="2389717" y="1130299"/>
            <a:ext cx="7315200" cy="3597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98051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C" dirty="0"/>
          </a:p>
        </p:txBody>
      </p:sp>
      <p:sp>
        <p:nvSpPr>
          <p:cNvPr id="5" name="Footer Placeholder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dirty="0"/>
          </a:p>
        </p:txBody>
      </p:sp>
      <p:sp>
        <p:nvSpPr>
          <p:cNvPr id="6" name="Slide Number Placeholder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63F06-3C93-49E2-8547-149B7A371BF0}" type="slidenum">
              <a:rPr lang="es-EC" smtClean="0"/>
              <a:pPr/>
              <a:t>‹Nº›</a:t>
            </a:fld>
            <a:endParaRPr lang="es-EC" dirty="0"/>
          </a:p>
        </p:txBody>
      </p:sp>
      <p:pic>
        <p:nvPicPr>
          <p:cNvPr id="7" name="Picture 6" descr="plantilla.jpg"/>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904556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chart" Target="../charts/chart1.xml"/><Relationship Id="rId4" Type="http://schemas.openxmlformats.org/officeDocument/2006/relationships/image" Target="../media/image4.png"/><Relationship Id="rId9"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C" dirty="0"/>
              <a:t>Comunicación Política</a:t>
            </a:r>
          </a:p>
        </p:txBody>
      </p:sp>
      <p:sp>
        <p:nvSpPr>
          <p:cNvPr id="3" name="2 Subtítulo"/>
          <p:cNvSpPr>
            <a:spLocks noGrp="1"/>
          </p:cNvSpPr>
          <p:nvPr>
            <p:ph type="subTitle" idx="1"/>
          </p:nvPr>
        </p:nvSpPr>
        <p:spPr/>
        <p:txBody>
          <a:bodyPr/>
          <a:lstStyle/>
          <a:p>
            <a:r>
              <a:rPr lang="es-EC" dirty="0"/>
              <a:t>Guayaquil, 7 – 04-2016</a:t>
            </a:r>
          </a:p>
        </p:txBody>
      </p:sp>
      <p:pic>
        <p:nvPicPr>
          <p:cNvPr id="5" name="Picture 4" descr="plantilla-principal.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p:cNvSpPr txBox="1"/>
          <p:nvPr/>
        </p:nvSpPr>
        <p:spPr>
          <a:xfrm>
            <a:off x="1334855" y="2383813"/>
            <a:ext cx="9942745" cy="1569660"/>
          </a:xfrm>
          <a:prstGeom prst="rect">
            <a:avLst/>
          </a:prstGeom>
          <a:noFill/>
        </p:spPr>
        <p:txBody>
          <a:bodyPr wrap="square" rtlCol="0">
            <a:spAutoFit/>
          </a:bodyPr>
          <a:lstStyle/>
          <a:p>
            <a:pPr algn="ctr"/>
            <a:r>
              <a:rPr lang="es-EC" sz="3200" b="1" dirty="0">
                <a:latin typeface="Calibri" panose="020F0502020204030204" pitchFamily="34" charset="0"/>
                <a:cs typeface="Times New Roman" panose="02020603050405020304" pitchFamily="18" charset="0"/>
              </a:rPr>
              <a:t>PROPUESTA DE IMPLEMENTACIÓN DEL CRITERIO VIAL COMO PARTE DEL MODELO DE EQUIDAD TERRITORIAL PARA LOS GOBIERNOS PROVINCIALES</a:t>
            </a:r>
          </a:p>
        </p:txBody>
      </p:sp>
      <p:sp>
        <p:nvSpPr>
          <p:cNvPr id="4" name="Marcador de número de diapositiva 3"/>
          <p:cNvSpPr>
            <a:spLocks noGrp="1"/>
          </p:cNvSpPr>
          <p:nvPr>
            <p:ph type="sldNum" sz="quarter" idx="12"/>
          </p:nvPr>
        </p:nvSpPr>
        <p:spPr/>
        <p:txBody>
          <a:bodyPr/>
          <a:lstStyle/>
          <a:p>
            <a:fld id="{BDE63F06-3C93-49E2-8547-149B7A371BF0}" type="slidenum">
              <a:rPr lang="es-EC" smtClean="0"/>
              <a:pPr/>
              <a:t>1</a:t>
            </a:fld>
            <a:endParaRPr lang="es-EC" dirty="0"/>
          </a:p>
        </p:txBody>
      </p:sp>
    </p:spTree>
    <p:extLst>
      <p:ext uri="{BB962C8B-B14F-4D97-AF65-F5344CB8AC3E}">
        <p14:creationId xmlns:p14="http://schemas.microsoft.com/office/powerpoint/2010/main" val="180654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graphicFrame>
        <p:nvGraphicFramePr>
          <p:cNvPr id="242" name="Google Shape;242;p36"/>
          <p:cNvGraphicFramePr/>
          <p:nvPr>
            <p:extLst>
              <p:ext uri="{D42A27DB-BD31-4B8C-83A1-F6EECF244321}">
                <p14:modId xmlns:p14="http://schemas.microsoft.com/office/powerpoint/2010/main" val="2513833531"/>
              </p:ext>
            </p:extLst>
          </p:nvPr>
        </p:nvGraphicFramePr>
        <p:xfrm>
          <a:off x="526933" y="1048455"/>
          <a:ext cx="11138134" cy="5389500"/>
        </p:xfrm>
        <a:graphic>
          <a:graphicData uri="http://schemas.openxmlformats.org/drawingml/2006/table">
            <a:tbl>
              <a:tblPr>
                <a:noFill/>
              </a:tblPr>
              <a:tblGrid>
                <a:gridCol w="1385633">
                  <a:extLst>
                    <a:ext uri="{9D8B030D-6E8A-4147-A177-3AD203B41FA5}">
                      <a16:colId xmlns:a16="http://schemas.microsoft.com/office/drawing/2014/main" val="20000"/>
                    </a:ext>
                  </a:extLst>
                </a:gridCol>
                <a:gridCol w="886000">
                  <a:extLst>
                    <a:ext uri="{9D8B030D-6E8A-4147-A177-3AD203B41FA5}">
                      <a16:colId xmlns:a16="http://schemas.microsoft.com/office/drawing/2014/main" val="20001"/>
                    </a:ext>
                  </a:extLst>
                </a:gridCol>
                <a:gridCol w="1030867">
                  <a:extLst>
                    <a:ext uri="{9D8B030D-6E8A-4147-A177-3AD203B41FA5}">
                      <a16:colId xmlns:a16="http://schemas.microsoft.com/office/drawing/2014/main" val="20002"/>
                    </a:ext>
                  </a:extLst>
                </a:gridCol>
                <a:gridCol w="1200033">
                  <a:extLst>
                    <a:ext uri="{9D8B030D-6E8A-4147-A177-3AD203B41FA5}">
                      <a16:colId xmlns:a16="http://schemas.microsoft.com/office/drawing/2014/main" val="20003"/>
                    </a:ext>
                  </a:extLst>
                </a:gridCol>
                <a:gridCol w="750433">
                  <a:extLst>
                    <a:ext uri="{9D8B030D-6E8A-4147-A177-3AD203B41FA5}">
                      <a16:colId xmlns:a16="http://schemas.microsoft.com/office/drawing/2014/main" val="20004"/>
                    </a:ext>
                  </a:extLst>
                </a:gridCol>
                <a:gridCol w="1075367">
                  <a:extLst>
                    <a:ext uri="{9D8B030D-6E8A-4147-A177-3AD203B41FA5}">
                      <a16:colId xmlns:a16="http://schemas.microsoft.com/office/drawing/2014/main" val="20005"/>
                    </a:ext>
                  </a:extLst>
                </a:gridCol>
                <a:gridCol w="991167">
                  <a:extLst>
                    <a:ext uri="{9D8B030D-6E8A-4147-A177-3AD203B41FA5}">
                      <a16:colId xmlns:a16="http://schemas.microsoft.com/office/drawing/2014/main" val="20006"/>
                    </a:ext>
                  </a:extLst>
                </a:gridCol>
                <a:gridCol w="1409367">
                  <a:extLst>
                    <a:ext uri="{9D8B030D-6E8A-4147-A177-3AD203B41FA5}">
                      <a16:colId xmlns:a16="http://schemas.microsoft.com/office/drawing/2014/main" val="20007"/>
                    </a:ext>
                  </a:extLst>
                </a:gridCol>
                <a:gridCol w="1557167">
                  <a:extLst>
                    <a:ext uri="{9D8B030D-6E8A-4147-A177-3AD203B41FA5}">
                      <a16:colId xmlns:a16="http://schemas.microsoft.com/office/drawing/2014/main" val="20008"/>
                    </a:ext>
                  </a:extLst>
                </a:gridCol>
                <a:gridCol w="852100">
                  <a:extLst>
                    <a:ext uri="{9D8B030D-6E8A-4147-A177-3AD203B41FA5}">
                      <a16:colId xmlns:a16="http://schemas.microsoft.com/office/drawing/2014/main" val="20009"/>
                    </a:ext>
                  </a:extLst>
                </a:gridCol>
              </a:tblGrid>
              <a:tr h="806873">
                <a:tc rowSpan="2">
                  <a:txBody>
                    <a:bodyPr/>
                    <a:lstStyle/>
                    <a:p>
                      <a:pPr marL="0" lvl="0" indent="0" algn="ctr" rtl="0">
                        <a:lnSpc>
                          <a:spcPct val="115000"/>
                        </a:lnSpc>
                        <a:spcBef>
                          <a:spcPts val="0"/>
                        </a:spcBef>
                        <a:spcAft>
                          <a:spcPts val="0"/>
                        </a:spcAft>
                        <a:buNone/>
                      </a:pPr>
                      <a:r>
                        <a:rPr lang="en" sz="1500" b="1"/>
                        <a:t>Escenarios</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500" b="1"/>
                        <a:t>Peso</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500" b="1"/>
                        <a:t>Población</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0"/>
                        </a:spcBef>
                        <a:spcAft>
                          <a:spcPts val="0"/>
                        </a:spcAft>
                        <a:buNone/>
                      </a:pPr>
                      <a:r>
                        <a:rPr lang="en" sz="1500" b="1"/>
                        <a:t>Densidad Poblacional</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500" b="1"/>
                        <a:t>NBI</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0"/>
                        </a:spcBef>
                        <a:spcAft>
                          <a:spcPts val="0"/>
                        </a:spcAft>
                        <a:buNone/>
                      </a:pPr>
                      <a:r>
                        <a:rPr lang="en" sz="1500" b="1"/>
                        <a:t>Mejora de Niveles de Vida</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0"/>
                        </a:spcBef>
                        <a:spcAft>
                          <a:spcPts val="0"/>
                        </a:spcAft>
                        <a:buNone/>
                      </a:pPr>
                      <a:r>
                        <a:rPr lang="en" sz="1500" b="1"/>
                        <a:t>Esfuerzo fiscal</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0"/>
                        </a:spcBef>
                        <a:spcAft>
                          <a:spcPts val="0"/>
                        </a:spcAft>
                        <a:buNone/>
                      </a:pPr>
                      <a:r>
                        <a:rPr lang="en" sz="1500" b="1"/>
                        <a:t>Esfuerzo Administrativo</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0"/>
                        </a:spcBef>
                        <a:spcAft>
                          <a:spcPts val="0"/>
                        </a:spcAft>
                        <a:buNone/>
                      </a:pPr>
                      <a:r>
                        <a:rPr lang="en" sz="1500" b="1"/>
                        <a:t>Cumplimiento de Metas</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0"/>
                        </a:spcBef>
                        <a:spcAft>
                          <a:spcPts val="0"/>
                        </a:spcAft>
                        <a:buNone/>
                      </a:pPr>
                      <a:r>
                        <a:rPr lang="en" sz="1500" b="1"/>
                        <a:t>Criterio vial</a:t>
                      </a:r>
                      <a:endParaRPr sz="15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92777">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Actual</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14</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25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25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6</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a:t>
                      </a:r>
                      <a:endParaRPr sz="15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355600">
                <a:tc rowSpan="4">
                  <a:txBody>
                    <a:bodyPr/>
                    <a:lstStyle/>
                    <a:p>
                      <a:pPr marL="0" lvl="0" indent="0" algn="ctr" rtl="0">
                        <a:lnSpc>
                          <a:spcPct val="115000"/>
                        </a:lnSpc>
                        <a:spcBef>
                          <a:spcPts val="0"/>
                        </a:spcBef>
                        <a:spcAft>
                          <a:spcPts val="0"/>
                        </a:spcAft>
                        <a:buNone/>
                      </a:pPr>
                      <a:r>
                        <a:rPr lang="en" sz="1500">
                          <a:solidFill>
                            <a:srgbClr val="202729"/>
                          </a:solidFill>
                        </a:rPr>
                        <a:t>1. Modificación criterios NBI</a:t>
                      </a:r>
                      <a:endParaRPr sz="1500">
                        <a:solidFill>
                          <a:srgbClr val="202729"/>
                        </a:solidFill>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1500"/>
                        <a:t>Bajo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22</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3</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extLst>
                  <a:ext uri="{0D108BD9-81ED-4DB2-BD59-A6C34878D82A}">
                    <a16:rowId xmlns:a16="http://schemas.microsoft.com/office/drawing/2014/main" val="10002"/>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Medio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20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extLst>
                  <a:ext uri="{0D108BD9-81ED-4DB2-BD59-A6C34878D82A}">
                    <a16:rowId xmlns:a16="http://schemas.microsoft.com/office/drawing/2014/main" val="10003"/>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Alto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20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1500"/>
                        <a:t>20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extLst>
                  <a:ext uri="{0D108BD9-81ED-4DB2-BD59-A6C34878D82A}">
                    <a16:rowId xmlns:a16="http://schemas.microsoft.com/office/drawing/2014/main" val="10004"/>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Muy Alto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1500"/>
                        <a:t>20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extLst>
                  <a:ext uri="{0D108BD9-81ED-4DB2-BD59-A6C34878D82A}">
                    <a16:rowId xmlns:a16="http://schemas.microsoft.com/office/drawing/2014/main" val="10005"/>
                  </a:ext>
                </a:extLst>
              </a:tr>
              <a:tr h="355600">
                <a:tc rowSpan="4">
                  <a:txBody>
                    <a:bodyPr/>
                    <a:lstStyle/>
                    <a:p>
                      <a:pPr marL="0" lvl="0" indent="0" algn="ctr" rtl="0">
                        <a:lnSpc>
                          <a:spcPct val="115000"/>
                        </a:lnSpc>
                        <a:spcBef>
                          <a:spcPts val="0"/>
                        </a:spcBef>
                        <a:spcAft>
                          <a:spcPts val="0"/>
                        </a:spcAft>
                        <a:buNone/>
                      </a:pPr>
                      <a:r>
                        <a:rPr lang="en" sz="1500">
                          <a:solidFill>
                            <a:srgbClr val="202729"/>
                          </a:solidFill>
                        </a:rPr>
                        <a:t>2.Modificación criterios Población y NBI</a:t>
                      </a:r>
                      <a:endParaRPr sz="1500">
                        <a:solidFill>
                          <a:srgbClr val="202729"/>
                        </a:solidFill>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ctr" rtl="0">
                        <a:lnSpc>
                          <a:spcPct val="115000"/>
                        </a:lnSpc>
                        <a:spcBef>
                          <a:spcPts val="0"/>
                        </a:spcBef>
                        <a:spcAft>
                          <a:spcPts val="0"/>
                        </a:spcAft>
                        <a:buNone/>
                      </a:pPr>
                      <a:r>
                        <a:rPr lang="en" sz="1500"/>
                        <a:t>Bajo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ctr" rtl="0">
                        <a:lnSpc>
                          <a:spcPct val="115000"/>
                        </a:lnSpc>
                        <a:spcBef>
                          <a:spcPts val="0"/>
                        </a:spcBef>
                        <a:spcAft>
                          <a:spcPts val="0"/>
                        </a:spcAft>
                        <a:buNone/>
                      </a:pPr>
                      <a:r>
                        <a:rPr lang="en" sz="1500"/>
                        <a:t>7</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3</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extLst>
                  <a:ext uri="{0D108BD9-81ED-4DB2-BD59-A6C34878D82A}">
                    <a16:rowId xmlns:a16="http://schemas.microsoft.com/office/drawing/2014/main" val="10006"/>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Medio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ctr" rtl="0">
                        <a:lnSpc>
                          <a:spcPct val="115000"/>
                        </a:lnSpc>
                        <a:spcBef>
                          <a:spcPts val="0"/>
                        </a:spcBef>
                        <a:spcAft>
                          <a:spcPts val="0"/>
                        </a:spcAft>
                        <a:buNone/>
                      </a:pPr>
                      <a:r>
                        <a:rPr lang="en" sz="1500"/>
                        <a:t>7</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22</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extLst>
                  <a:ext uri="{0D108BD9-81ED-4DB2-BD59-A6C34878D82A}">
                    <a16:rowId xmlns:a16="http://schemas.microsoft.com/office/drawing/2014/main" val="10007"/>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Alto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ctr" rtl="0">
                        <a:lnSpc>
                          <a:spcPct val="115000"/>
                        </a:lnSpc>
                        <a:spcBef>
                          <a:spcPts val="0"/>
                        </a:spcBef>
                        <a:spcAft>
                          <a:spcPts val="0"/>
                        </a:spcAft>
                        <a:buNone/>
                      </a:pPr>
                      <a:r>
                        <a:rPr lang="en" sz="1500"/>
                        <a:t>7</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22</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ctr" rtl="0">
                        <a:lnSpc>
                          <a:spcPct val="115000"/>
                        </a:lnSpc>
                        <a:spcBef>
                          <a:spcPts val="0"/>
                        </a:spcBef>
                        <a:spcAft>
                          <a:spcPts val="0"/>
                        </a:spcAft>
                        <a:buNone/>
                      </a:pPr>
                      <a:r>
                        <a:rPr lang="en" sz="1500"/>
                        <a:t>20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extLst>
                  <a:ext uri="{0D108BD9-81ED-4DB2-BD59-A6C34878D82A}">
                    <a16:rowId xmlns:a16="http://schemas.microsoft.com/office/drawing/2014/main" val="10008"/>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Muy Alto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ctr" rtl="0">
                        <a:lnSpc>
                          <a:spcPct val="115000"/>
                        </a:lnSpc>
                        <a:spcBef>
                          <a:spcPts val="0"/>
                        </a:spcBef>
                        <a:spcAft>
                          <a:spcPts val="0"/>
                        </a:spcAft>
                        <a:buNone/>
                      </a:pPr>
                      <a:r>
                        <a:rPr lang="en" sz="1500"/>
                        <a:t>7</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17</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ctr" rtl="0">
                        <a:lnSpc>
                          <a:spcPct val="115000"/>
                        </a:lnSpc>
                        <a:spcBef>
                          <a:spcPts val="0"/>
                        </a:spcBef>
                        <a:spcAft>
                          <a:spcPts val="0"/>
                        </a:spcAft>
                        <a:buNone/>
                      </a:pPr>
                      <a:r>
                        <a:rPr lang="en" sz="1500"/>
                        <a:t>20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15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DE9D9"/>
                    </a:solidFill>
                  </a:tcPr>
                </a:tc>
                <a:extLst>
                  <a:ext uri="{0D108BD9-81ED-4DB2-BD59-A6C34878D82A}">
                    <a16:rowId xmlns:a16="http://schemas.microsoft.com/office/drawing/2014/main" val="10009"/>
                  </a:ext>
                </a:extLst>
              </a:tr>
              <a:tr h="355600">
                <a:tc rowSpan="4">
                  <a:txBody>
                    <a:bodyPr/>
                    <a:lstStyle/>
                    <a:p>
                      <a:pPr marL="0" lvl="0" indent="0" algn="ctr" rtl="0">
                        <a:lnSpc>
                          <a:spcPct val="115000"/>
                        </a:lnSpc>
                        <a:spcBef>
                          <a:spcPts val="0"/>
                        </a:spcBef>
                        <a:spcAft>
                          <a:spcPts val="0"/>
                        </a:spcAft>
                        <a:buNone/>
                      </a:pPr>
                      <a:r>
                        <a:rPr lang="en" sz="1500">
                          <a:solidFill>
                            <a:srgbClr val="202729"/>
                          </a:solidFill>
                        </a:rPr>
                        <a:t>3.Modificación criterios competencias GAD</a:t>
                      </a:r>
                      <a:endParaRPr sz="1500">
                        <a:solidFill>
                          <a:srgbClr val="202729"/>
                        </a:solidFill>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Bajo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dirty="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9</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9</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3</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extLst>
                  <a:ext uri="{0D108BD9-81ED-4DB2-BD59-A6C34878D82A}">
                    <a16:rowId xmlns:a16="http://schemas.microsoft.com/office/drawing/2014/main" val="10010"/>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Medio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8</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8</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extLst>
                  <a:ext uri="{0D108BD9-81ED-4DB2-BD59-A6C34878D82A}">
                    <a16:rowId xmlns:a16="http://schemas.microsoft.com/office/drawing/2014/main" val="10011"/>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Alto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6</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6</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10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extLst>
                  <a:ext uri="{0D108BD9-81ED-4DB2-BD59-A6C34878D82A}">
                    <a16:rowId xmlns:a16="http://schemas.microsoft.com/office/drawing/2014/main" val="10012"/>
                  </a:ext>
                </a:extLst>
              </a:tr>
              <a:tr h="355600">
                <a:tc vMerge="1">
                  <a:txBody>
                    <a:bodyPr/>
                    <a:lstStyle/>
                    <a:p>
                      <a:endParaRPr lang="es-EC"/>
                    </a:p>
                  </a:txBody>
                  <a:tcPr/>
                </a:tc>
                <a:tc>
                  <a:txBody>
                    <a:bodyPr/>
                    <a:lstStyle/>
                    <a:p>
                      <a:pPr marL="0" lvl="0" indent="0" algn="ctr" rtl="0">
                        <a:lnSpc>
                          <a:spcPct val="115000"/>
                        </a:lnSpc>
                        <a:spcBef>
                          <a:spcPts val="0"/>
                        </a:spcBef>
                        <a:spcAft>
                          <a:spcPts val="0"/>
                        </a:spcAft>
                        <a:buNone/>
                      </a:pPr>
                      <a:r>
                        <a:rPr lang="en" sz="1500"/>
                        <a:t>Muy Alto</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20</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l" rtl="0">
                        <a:spcBef>
                          <a:spcPts val="0"/>
                        </a:spcBef>
                        <a:spcAft>
                          <a:spcPts val="0"/>
                        </a:spcAft>
                        <a:buNone/>
                      </a:pPr>
                      <a:endParaRPr sz="20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500"/>
                        <a:t>6</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5</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a:t>6</a:t>
                      </a:r>
                      <a:endParaRPr sz="15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tc>
                  <a:txBody>
                    <a:bodyPr/>
                    <a:lstStyle/>
                    <a:p>
                      <a:pPr marL="0" lvl="0" indent="0" algn="ctr" rtl="0">
                        <a:lnSpc>
                          <a:spcPct val="115000"/>
                        </a:lnSpc>
                        <a:spcBef>
                          <a:spcPts val="0"/>
                        </a:spcBef>
                        <a:spcAft>
                          <a:spcPts val="0"/>
                        </a:spcAft>
                        <a:buNone/>
                      </a:pPr>
                      <a:r>
                        <a:rPr lang="en" sz="1500" dirty="0"/>
                        <a:t>15</a:t>
                      </a:r>
                      <a:endParaRPr sz="1500" dirty="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EAD3"/>
                    </a:solidFill>
                  </a:tcPr>
                </a:tc>
                <a:extLst>
                  <a:ext uri="{0D108BD9-81ED-4DB2-BD59-A6C34878D82A}">
                    <a16:rowId xmlns:a16="http://schemas.microsoft.com/office/drawing/2014/main" val="10013"/>
                  </a:ext>
                </a:extLst>
              </a:tr>
            </a:tbl>
          </a:graphicData>
        </a:graphic>
      </p:graphicFrame>
      <p:sp>
        <p:nvSpPr>
          <p:cNvPr id="243" name="Google Shape;243;p36"/>
          <p:cNvSpPr txBox="1">
            <a:spLocks noGrp="1"/>
          </p:cNvSpPr>
          <p:nvPr>
            <p:ph type="title"/>
          </p:nvPr>
        </p:nvSpPr>
        <p:spPr>
          <a:xfrm>
            <a:off x="3521325" y="134767"/>
            <a:ext cx="10839200" cy="670800"/>
          </a:xfrm>
          <a:prstGeom prst="rect">
            <a:avLst/>
          </a:prstGeom>
        </p:spPr>
        <p:txBody>
          <a:bodyPr spcFirstLastPara="1" vert="horz" wrap="square" lIns="121900" tIns="121900" rIns="121900" bIns="121900" rtlCol="0" anchor="t" anchorCtr="0">
            <a:normAutofit/>
          </a:bodyPr>
          <a:lstStyle/>
          <a:p>
            <a:pPr algn="l">
              <a:buSzPts val="990"/>
            </a:pPr>
            <a:r>
              <a:rPr lang="en" sz="2531">
                <a:solidFill>
                  <a:srgbClr val="134F5C"/>
                </a:solidFill>
              </a:rPr>
              <a:t>Se plantearon </a:t>
            </a:r>
            <a:r>
              <a:rPr lang="en" sz="2531" b="1">
                <a:solidFill>
                  <a:srgbClr val="134F5C"/>
                </a:solidFill>
              </a:rPr>
              <a:t>3 escenarios </a:t>
            </a:r>
            <a:r>
              <a:rPr lang="en" sz="2531">
                <a:solidFill>
                  <a:srgbClr val="134F5C"/>
                </a:solidFill>
              </a:rPr>
              <a:t>según la modificación de los criterios</a:t>
            </a:r>
            <a:endParaRPr sz="2531">
              <a:solidFill>
                <a:srgbClr val="134F5C"/>
              </a:solidFill>
            </a:endParaRPr>
          </a:p>
        </p:txBody>
      </p:sp>
      <p:sp>
        <p:nvSpPr>
          <p:cNvPr id="244" name="Google Shape;244;p36"/>
          <p:cNvSpPr/>
          <p:nvPr/>
        </p:nvSpPr>
        <p:spPr>
          <a:xfrm>
            <a:off x="1924667" y="6082355"/>
            <a:ext cx="9740400" cy="355600"/>
          </a:xfrm>
          <a:prstGeom prst="rect">
            <a:avLst/>
          </a:prstGeom>
          <a:noFill/>
          <a:ln w="28575" cap="flat" cmpd="sng">
            <a:solidFill>
              <a:srgbClr val="FF0000"/>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5" name="Google Shape;244;p36">
            <a:extLst>
              <a:ext uri="{FF2B5EF4-FFF2-40B4-BE49-F238E27FC236}">
                <a16:creationId xmlns:a16="http://schemas.microsoft.com/office/drawing/2014/main" id="{FB3202BA-6943-43EB-B3F3-EB57F0EAF6A5}"/>
              </a:ext>
            </a:extLst>
          </p:cNvPr>
          <p:cNvSpPr/>
          <p:nvPr/>
        </p:nvSpPr>
        <p:spPr>
          <a:xfrm>
            <a:off x="1924667" y="4301211"/>
            <a:ext cx="9740400" cy="355600"/>
          </a:xfrm>
          <a:prstGeom prst="rect">
            <a:avLst/>
          </a:prstGeom>
          <a:noFill/>
          <a:ln w="28575" cap="flat" cmpd="sng">
            <a:solidFill>
              <a:srgbClr val="FF0000"/>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6" name="Google Shape;244;p36">
            <a:extLst>
              <a:ext uri="{FF2B5EF4-FFF2-40B4-BE49-F238E27FC236}">
                <a16:creationId xmlns:a16="http://schemas.microsoft.com/office/drawing/2014/main" id="{D0C477B4-BBAB-4CE2-8C2B-98D8FC1A755B}"/>
              </a:ext>
            </a:extLst>
          </p:cNvPr>
          <p:cNvSpPr/>
          <p:nvPr/>
        </p:nvSpPr>
        <p:spPr>
          <a:xfrm>
            <a:off x="1924667" y="2497033"/>
            <a:ext cx="9740400" cy="355600"/>
          </a:xfrm>
          <a:prstGeom prst="rect">
            <a:avLst/>
          </a:prstGeom>
          <a:noFill/>
          <a:ln w="28575" cap="flat" cmpd="sng">
            <a:solidFill>
              <a:srgbClr val="FF0000"/>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1"/>
          <p:cNvSpPr txBox="1">
            <a:spLocks noGrp="1"/>
          </p:cNvSpPr>
          <p:nvPr>
            <p:ph type="title"/>
          </p:nvPr>
        </p:nvSpPr>
        <p:spPr>
          <a:xfrm>
            <a:off x="189233" y="790000"/>
            <a:ext cx="12084000" cy="763600"/>
          </a:xfrm>
          <a:prstGeom prst="rect">
            <a:avLst/>
          </a:prstGeom>
        </p:spPr>
        <p:txBody>
          <a:bodyPr spcFirstLastPara="1" vert="horz" wrap="square" lIns="121900" tIns="121900" rIns="121900" bIns="121900" rtlCol="0" anchor="t" anchorCtr="0">
            <a:noAutofit/>
          </a:bodyPr>
          <a:lstStyle/>
          <a:p>
            <a:pPr algn="l">
              <a:buSzPts val="990"/>
            </a:pPr>
            <a:r>
              <a:rPr lang="en" sz="2000" dirty="0">
                <a:solidFill>
                  <a:srgbClr val="134F5C"/>
                </a:solidFill>
              </a:rPr>
              <a:t>Se identificaron </a:t>
            </a:r>
            <a:r>
              <a:rPr lang="en" sz="2000" b="1" dirty="0">
                <a:solidFill>
                  <a:srgbClr val="134F5C"/>
                </a:solidFill>
              </a:rPr>
              <a:t>11 posibles variables de 4 fuentes de información en </a:t>
            </a:r>
            <a:r>
              <a:rPr lang="en" sz="2000" dirty="0">
                <a:solidFill>
                  <a:srgbClr val="134F5C"/>
                </a:solidFill>
              </a:rPr>
              <a:t>talleres de trabajo con diferentes instituciones </a:t>
            </a:r>
            <a:endParaRPr sz="2000" dirty="0">
              <a:solidFill>
                <a:srgbClr val="134F5C"/>
              </a:solidFill>
            </a:endParaRPr>
          </a:p>
        </p:txBody>
      </p:sp>
      <p:graphicFrame>
        <p:nvGraphicFramePr>
          <p:cNvPr id="203" name="Google Shape;203;p31"/>
          <p:cNvGraphicFramePr/>
          <p:nvPr/>
        </p:nvGraphicFramePr>
        <p:xfrm>
          <a:off x="189233" y="1553600"/>
          <a:ext cx="8446200" cy="4321056"/>
        </p:xfrm>
        <a:graphic>
          <a:graphicData uri="http://schemas.openxmlformats.org/drawingml/2006/table">
            <a:tbl>
              <a:tblPr>
                <a:noFill/>
              </a:tblPr>
              <a:tblGrid>
                <a:gridCol w="1773067">
                  <a:extLst>
                    <a:ext uri="{9D8B030D-6E8A-4147-A177-3AD203B41FA5}">
                      <a16:colId xmlns:a16="http://schemas.microsoft.com/office/drawing/2014/main" val="20000"/>
                    </a:ext>
                  </a:extLst>
                </a:gridCol>
                <a:gridCol w="1882033">
                  <a:extLst>
                    <a:ext uri="{9D8B030D-6E8A-4147-A177-3AD203B41FA5}">
                      <a16:colId xmlns:a16="http://schemas.microsoft.com/office/drawing/2014/main" val="20001"/>
                    </a:ext>
                  </a:extLst>
                </a:gridCol>
                <a:gridCol w="1888400">
                  <a:extLst>
                    <a:ext uri="{9D8B030D-6E8A-4147-A177-3AD203B41FA5}">
                      <a16:colId xmlns:a16="http://schemas.microsoft.com/office/drawing/2014/main" val="20002"/>
                    </a:ext>
                  </a:extLst>
                </a:gridCol>
                <a:gridCol w="1282200">
                  <a:extLst>
                    <a:ext uri="{9D8B030D-6E8A-4147-A177-3AD203B41FA5}">
                      <a16:colId xmlns:a16="http://schemas.microsoft.com/office/drawing/2014/main" val="20003"/>
                    </a:ext>
                  </a:extLst>
                </a:gridCol>
                <a:gridCol w="1620500">
                  <a:extLst>
                    <a:ext uri="{9D8B030D-6E8A-4147-A177-3AD203B41FA5}">
                      <a16:colId xmlns:a16="http://schemas.microsoft.com/office/drawing/2014/main" val="20004"/>
                    </a:ext>
                  </a:extLst>
                </a:gridCol>
              </a:tblGrid>
              <a:tr h="1685533">
                <a:tc>
                  <a:txBody>
                    <a:bodyPr/>
                    <a:lstStyle/>
                    <a:p>
                      <a:pPr marL="0" lvl="0" indent="0" algn="ctr" rtl="0">
                        <a:lnSpc>
                          <a:spcPct val="115000"/>
                        </a:lnSpc>
                        <a:spcBef>
                          <a:spcPts val="0"/>
                        </a:spcBef>
                        <a:spcAft>
                          <a:spcPts val="0"/>
                        </a:spcAft>
                        <a:buNone/>
                      </a:pPr>
                      <a:r>
                        <a:rPr lang="en" sz="1600" b="1"/>
                        <a:t>Fuente de Datos</a:t>
                      </a:r>
                      <a:endParaRPr sz="16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1600"/>
                        <a:t>Catálogo de datos viales CONGOPE</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600"/>
                        <a:t>Censo de Información Económica en GAD Provinciales</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600"/>
                        <a:t>Ministerio de Salúd Pública</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600"/>
                        <a:t>Encuesta Nacional de Salud y Nutrición – ENSANUT 2018</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875623">
                <a:tc>
                  <a:txBody>
                    <a:bodyPr/>
                    <a:lstStyle/>
                    <a:p>
                      <a:pPr marL="0" lvl="0" indent="0" algn="ctr" rtl="0">
                        <a:lnSpc>
                          <a:spcPct val="115000"/>
                        </a:lnSpc>
                        <a:spcBef>
                          <a:spcPts val="0"/>
                        </a:spcBef>
                        <a:spcAft>
                          <a:spcPts val="0"/>
                        </a:spcAft>
                        <a:buNone/>
                      </a:pPr>
                      <a:r>
                        <a:rPr lang="en" sz="1600" b="1"/>
                        <a:t>Número de variables identificadas</a:t>
                      </a:r>
                      <a:endParaRPr sz="16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1600"/>
                        <a:t>7</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2</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1</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1</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619667">
                <a:tc>
                  <a:txBody>
                    <a:bodyPr/>
                    <a:lstStyle/>
                    <a:p>
                      <a:pPr marL="0" lvl="0" indent="0" algn="ctr" rtl="0">
                        <a:lnSpc>
                          <a:spcPct val="115000"/>
                        </a:lnSpc>
                        <a:spcBef>
                          <a:spcPts val="0"/>
                        </a:spcBef>
                        <a:spcAft>
                          <a:spcPts val="0"/>
                        </a:spcAft>
                        <a:buNone/>
                      </a:pPr>
                      <a:r>
                        <a:rPr lang="en" sz="1600" b="1"/>
                        <a:t>Periodicidad</a:t>
                      </a:r>
                      <a:endParaRPr sz="16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1600"/>
                        <a:t>Se está definiendo periodicidad</a:t>
                      </a:r>
                      <a:endParaRPr sz="16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Anual</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600"/>
                        <a:t>Indefinido</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Indefinido</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1140233">
                <a:tc>
                  <a:txBody>
                    <a:bodyPr/>
                    <a:lstStyle/>
                    <a:p>
                      <a:pPr marL="0" lvl="0" indent="0" algn="ctr" rtl="0">
                        <a:lnSpc>
                          <a:spcPct val="115000"/>
                        </a:lnSpc>
                        <a:spcBef>
                          <a:spcPts val="0"/>
                        </a:spcBef>
                        <a:spcAft>
                          <a:spcPts val="0"/>
                        </a:spcAft>
                        <a:buNone/>
                      </a:pPr>
                      <a:r>
                        <a:rPr lang="en" sz="1600" b="1"/>
                        <a:t>Disponibilidad de los datos</a:t>
                      </a:r>
                      <a:endParaRPr sz="16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1600"/>
                        <a:t>Se ha realizado una vez el levantamiento, año 2017</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600"/>
                        <a:t>A partir del 2010</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600"/>
                        <a:t>Indefinido</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2012 - 2018</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204" name="Google Shape;204;p31"/>
          <p:cNvSpPr txBox="1"/>
          <p:nvPr/>
        </p:nvSpPr>
        <p:spPr>
          <a:xfrm>
            <a:off x="8702400" y="2698800"/>
            <a:ext cx="3489600" cy="3016170"/>
          </a:xfrm>
          <a:prstGeom prst="rect">
            <a:avLst/>
          </a:prstGeom>
          <a:noFill/>
          <a:ln>
            <a:noFill/>
          </a:ln>
        </p:spPr>
        <p:txBody>
          <a:bodyPr spcFirstLastPara="1" wrap="square" lIns="121900" tIns="121900" rIns="121900" bIns="121900" anchor="t" anchorCtr="0">
            <a:spAutoFit/>
          </a:bodyPr>
          <a:lstStyle/>
          <a:p>
            <a:pPr algn="ctr">
              <a:lnSpc>
                <a:spcPct val="150000"/>
              </a:lnSpc>
            </a:pPr>
            <a:r>
              <a:rPr lang="en" sz="2400" dirty="0">
                <a:solidFill>
                  <a:schemeClr val="accent3"/>
                </a:solidFill>
                <a:latin typeface="Proxima Nova"/>
                <a:ea typeface="Proxima Nova"/>
                <a:cs typeface="Proxima Nova"/>
                <a:sym typeface="Proxima Nova"/>
              </a:rPr>
              <a:t>Se requiere de fuentes confiables de datos cuya </a:t>
            </a:r>
            <a:r>
              <a:rPr lang="en" sz="2400" b="1" dirty="0">
                <a:solidFill>
                  <a:schemeClr val="accent3"/>
                </a:solidFill>
                <a:latin typeface="Proxima Nova"/>
                <a:ea typeface="Proxima Nova"/>
                <a:cs typeface="Proxima Nova"/>
                <a:sym typeface="Proxima Nova"/>
              </a:rPr>
              <a:t>periodicidad </a:t>
            </a:r>
            <a:r>
              <a:rPr lang="en" sz="2400" dirty="0">
                <a:solidFill>
                  <a:schemeClr val="accent3"/>
                </a:solidFill>
                <a:latin typeface="Proxima Nova"/>
                <a:ea typeface="Proxima Nova"/>
                <a:cs typeface="Proxima Nova"/>
                <a:sym typeface="Proxima Nova"/>
              </a:rPr>
              <a:t>pueda ser </a:t>
            </a:r>
            <a:r>
              <a:rPr lang="en" sz="2400" b="1" dirty="0">
                <a:solidFill>
                  <a:schemeClr val="accent3"/>
                </a:solidFill>
                <a:latin typeface="Proxima Nova"/>
                <a:ea typeface="Proxima Nova"/>
                <a:cs typeface="Proxima Nova"/>
                <a:sym typeface="Proxima Nova"/>
              </a:rPr>
              <a:t>actualizada </a:t>
            </a:r>
            <a:r>
              <a:rPr lang="en" sz="2400" dirty="0">
                <a:solidFill>
                  <a:schemeClr val="accent3"/>
                </a:solidFill>
                <a:latin typeface="Proxima Nova"/>
                <a:ea typeface="Proxima Nova"/>
                <a:cs typeface="Proxima Nova"/>
                <a:sym typeface="Proxima Nova"/>
              </a:rPr>
              <a:t>en el tiempo</a:t>
            </a:r>
            <a:endParaRP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2"/>
          <p:cNvSpPr txBox="1">
            <a:spLocks noGrp="1"/>
          </p:cNvSpPr>
          <p:nvPr>
            <p:ph type="title"/>
          </p:nvPr>
        </p:nvSpPr>
        <p:spPr>
          <a:xfrm>
            <a:off x="-77633" y="208033"/>
            <a:ext cx="11360800" cy="763600"/>
          </a:xfrm>
          <a:prstGeom prst="rect">
            <a:avLst/>
          </a:prstGeom>
        </p:spPr>
        <p:txBody>
          <a:bodyPr spcFirstLastPara="1" vert="horz" wrap="square" lIns="121900" tIns="121900" rIns="121900" bIns="121900" rtlCol="0" anchor="t" anchorCtr="0">
            <a:normAutofit fontScale="90000"/>
          </a:bodyPr>
          <a:lstStyle/>
          <a:p>
            <a:pPr>
              <a:lnSpc>
                <a:spcPct val="115000"/>
              </a:lnSpc>
            </a:pPr>
            <a:endParaRPr sz="1600" b="1">
              <a:latin typeface="Arial"/>
              <a:ea typeface="Arial"/>
              <a:cs typeface="Arial"/>
              <a:sym typeface="Arial"/>
            </a:endParaRPr>
          </a:p>
          <a:p>
            <a:pPr>
              <a:lnSpc>
                <a:spcPct val="115000"/>
              </a:lnSpc>
            </a:pPr>
            <a:r>
              <a:rPr lang="en" sz="1600" b="1">
                <a:solidFill>
                  <a:srgbClr val="FFFFFF"/>
                </a:solidFill>
                <a:latin typeface="Arial"/>
                <a:ea typeface="Arial"/>
                <a:cs typeface="Arial"/>
                <a:sym typeface="Arial"/>
              </a:rPr>
              <a:t>Quememos roma</a:t>
            </a:r>
            <a:endParaRPr sz="1600" b="1">
              <a:solidFill>
                <a:srgbClr val="FFFFFF"/>
              </a:solidFill>
              <a:latin typeface="Arial"/>
              <a:ea typeface="Arial"/>
              <a:cs typeface="Arial"/>
              <a:sym typeface="Arial"/>
            </a:endParaRPr>
          </a:p>
        </p:txBody>
      </p:sp>
      <p:graphicFrame>
        <p:nvGraphicFramePr>
          <p:cNvPr id="210" name="Google Shape;210;p32"/>
          <p:cNvGraphicFramePr/>
          <p:nvPr/>
        </p:nvGraphicFramePr>
        <p:xfrm>
          <a:off x="254567" y="663367"/>
          <a:ext cx="3722100" cy="5702959"/>
        </p:xfrm>
        <a:graphic>
          <a:graphicData uri="http://schemas.openxmlformats.org/drawingml/2006/table">
            <a:tbl>
              <a:tblPr>
                <a:noFill/>
              </a:tblPr>
              <a:tblGrid>
                <a:gridCol w="1124100">
                  <a:extLst>
                    <a:ext uri="{9D8B030D-6E8A-4147-A177-3AD203B41FA5}">
                      <a16:colId xmlns:a16="http://schemas.microsoft.com/office/drawing/2014/main" val="20000"/>
                    </a:ext>
                  </a:extLst>
                </a:gridCol>
                <a:gridCol w="1194800">
                  <a:extLst>
                    <a:ext uri="{9D8B030D-6E8A-4147-A177-3AD203B41FA5}">
                      <a16:colId xmlns:a16="http://schemas.microsoft.com/office/drawing/2014/main" val="20001"/>
                    </a:ext>
                  </a:extLst>
                </a:gridCol>
                <a:gridCol w="1403200">
                  <a:extLst>
                    <a:ext uri="{9D8B030D-6E8A-4147-A177-3AD203B41FA5}">
                      <a16:colId xmlns:a16="http://schemas.microsoft.com/office/drawing/2014/main" val="20002"/>
                    </a:ext>
                  </a:extLst>
                </a:gridCol>
              </a:tblGrid>
              <a:tr h="504444">
                <a:tc>
                  <a:txBody>
                    <a:bodyPr/>
                    <a:lstStyle/>
                    <a:p>
                      <a:pPr marL="0" lvl="0" indent="0" algn="ctr" rtl="0">
                        <a:lnSpc>
                          <a:spcPct val="115000"/>
                        </a:lnSpc>
                        <a:spcBef>
                          <a:spcPts val="0"/>
                        </a:spcBef>
                        <a:spcAft>
                          <a:spcPts val="0"/>
                        </a:spcAft>
                        <a:buNone/>
                      </a:pPr>
                      <a:r>
                        <a:rPr lang="en" sz="1300" b="1"/>
                        <a:t>Fuente de Datos</a:t>
                      </a:r>
                      <a:endParaRPr sz="13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gridSpan="2">
                  <a:txBody>
                    <a:bodyPr/>
                    <a:lstStyle/>
                    <a:p>
                      <a:pPr marL="0" lvl="0" indent="0" algn="ctr" rtl="0">
                        <a:lnSpc>
                          <a:spcPct val="115000"/>
                        </a:lnSpc>
                        <a:spcBef>
                          <a:spcPts val="0"/>
                        </a:spcBef>
                        <a:spcAft>
                          <a:spcPts val="0"/>
                        </a:spcAft>
                        <a:buNone/>
                      </a:pPr>
                      <a:r>
                        <a:rPr lang="en" sz="1300" b="1"/>
                        <a:t>Variables identificadas</a:t>
                      </a:r>
                      <a:endParaRPr sz="13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hMerge="1">
                  <a:txBody>
                    <a:bodyPr/>
                    <a:lstStyle/>
                    <a:p>
                      <a:endParaRPr lang="es-EC"/>
                    </a:p>
                  </a:txBody>
                  <a:tcPr/>
                </a:tc>
                <a:extLst>
                  <a:ext uri="{0D108BD9-81ED-4DB2-BD59-A6C34878D82A}">
                    <a16:rowId xmlns:a16="http://schemas.microsoft.com/office/drawing/2014/main" val="10000"/>
                  </a:ext>
                </a:extLst>
              </a:tr>
              <a:tr h="504444">
                <a:tc rowSpan="4">
                  <a:txBody>
                    <a:bodyPr/>
                    <a:lstStyle/>
                    <a:p>
                      <a:pPr marL="0" lvl="0" indent="0" algn="ctr" rtl="0">
                        <a:lnSpc>
                          <a:spcPct val="115000"/>
                        </a:lnSpc>
                        <a:spcBef>
                          <a:spcPts val="0"/>
                        </a:spcBef>
                        <a:spcAft>
                          <a:spcPts val="0"/>
                        </a:spcAft>
                        <a:buNone/>
                      </a:pPr>
                      <a:r>
                        <a:rPr lang="en" sz="1300"/>
                        <a:t>Catálogo de datos viales CONGOPE</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300"/>
                        <a:t>Longitud vial Km</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300"/>
                        <a:t>Densidad vial (km)</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82833">
                <a:tc vMerge="1">
                  <a:txBody>
                    <a:bodyPr/>
                    <a:lstStyle/>
                    <a:p>
                      <a:endParaRPr lang="es-EC"/>
                    </a:p>
                  </a:txBody>
                  <a:tcPr/>
                </a:tc>
                <a:tc>
                  <a:txBody>
                    <a:bodyPr/>
                    <a:lstStyle/>
                    <a:p>
                      <a:pPr marL="0" lvl="0" indent="0" algn="ctr" rtl="0">
                        <a:lnSpc>
                          <a:spcPct val="115000"/>
                        </a:lnSpc>
                        <a:spcBef>
                          <a:spcPts val="0"/>
                        </a:spcBef>
                        <a:spcAft>
                          <a:spcPts val="0"/>
                        </a:spcAft>
                        <a:buNone/>
                      </a:pPr>
                      <a:r>
                        <a:rPr lang="en" sz="1300"/>
                        <a:t>Puntos Críticos</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300"/>
                        <a:t>Estado de las vías</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738124">
                <a:tc vMerge="1">
                  <a:txBody>
                    <a:bodyPr/>
                    <a:lstStyle/>
                    <a:p>
                      <a:endParaRPr lang="es-EC"/>
                    </a:p>
                  </a:txBody>
                  <a:tcPr/>
                </a:tc>
                <a:tc>
                  <a:txBody>
                    <a:bodyPr/>
                    <a:lstStyle/>
                    <a:p>
                      <a:pPr marL="0" lvl="0" indent="0" algn="ctr" rtl="0">
                        <a:lnSpc>
                          <a:spcPct val="115000"/>
                        </a:lnSpc>
                        <a:spcBef>
                          <a:spcPts val="0"/>
                        </a:spcBef>
                        <a:spcAft>
                          <a:spcPts val="0"/>
                        </a:spcAft>
                        <a:buNone/>
                      </a:pPr>
                      <a:r>
                        <a:rPr lang="en" sz="1300"/>
                        <a:t>Puntos de interés asociados</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300"/>
                        <a:t>Velocidad de la vía</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82833">
                <a:tc vMerge="1">
                  <a:txBody>
                    <a:bodyPr/>
                    <a:lstStyle/>
                    <a:p>
                      <a:endParaRPr lang="es-EC"/>
                    </a:p>
                  </a:txBody>
                  <a:tcPr/>
                </a:tc>
                <a:tc gridSpan="2">
                  <a:txBody>
                    <a:bodyPr/>
                    <a:lstStyle/>
                    <a:p>
                      <a:pPr marL="0" lvl="0" indent="0" algn="ctr" rtl="0">
                        <a:lnSpc>
                          <a:spcPct val="115000"/>
                        </a:lnSpc>
                        <a:spcBef>
                          <a:spcPts val="0"/>
                        </a:spcBef>
                        <a:spcAft>
                          <a:spcPts val="0"/>
                        </a:spcAft>
                        <a:buNone/>
                      </a:pPr>
                      <a:r>
                        <a:rPr lang="en" sz="1300"/>
                        <a:t>Regularidad IRI</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s-EC"/>
                    </a:p>
                  </a:txBody>
                  <a:tcPr/>
                </a:tc>
                <a:extLst>
                  <a:ext uri="{0D108BD9-81ED-4DB2-BD59-A6C34878D82A}">
                    <a16:rowId xmlns:a16="http://schemas.microsoft.com/office/drawing/2014/main" val="10004"/>
                  </a:ext>
                </a:extLst>
              </a:tr>
              <a:tr h="1205484">
                <a:tc>
                  <a:txBody>
                    <a:bodyPr/>
                    <a:lstStyle/>
                    <a:p>
                      <a:pPr marL="0" lvl="0" indent="0" algn="ctr" rtl="0">
                        <a:lnSpc>
                          <a:spcPct val="115000"/>
                        </a:lnSpc>
                        <a:spcBef>
                          <a:spcPts val="0"/>
                        </a:spcBef>
                        <a:spcAft>
                          <a:spcPts val="0"/>
                        </a:spcAft>
                        <a:buNone/>
                      </a:pPr>
                      <a:r>
                        <a:rPr lang="en" sz="1300"/>
                        <a:t>Censo de Información Económica en GAD Provinciales</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en" sz="1300"/>
                        <a:t>Inversión en vías</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300"/>
                        <a:t>Personal Asociado</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745633">
                <a:tc>
                  <a:txBody>
                    <a:bodyPr/>
                    <a:lstStyle/>
                    <a:p>
                      <a:pPr marL="0" lvl="0" indent="0" algn="ctr" rtl="0">
                        <a:lnSpc>
                          <a:spcPct val="115000"/>
                        </a:lnSpc>
                        <a:spcBef>
                          <a:spcPts val="0"/>
                        </a:spcBef>
                        <a:spcAft>
                          <a:spcPts val="0"/>
                        </a:spcAft>
                        <a:buNone/>
                      </a:pPr>
                      <a:r>
                        <a:rPr lang="en" sz="1300"/>
                        <a:t>Geosalud/ Ministerio de Salúd Pública</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gridSpan="2">
                  <a:txBody>
                    <a:bodyPr/>
                    <a:lstStyle/>
                    <a:p>
                      <a:pPr marL="0" lvl="0" indent="0" algn="ctr" rtl="0">
                        <a:lnSpc>
                          <a:spcPct val="115000"/>
                        </a:lnSpc>
                        <a:spcBef>
                          <a:spcPts val="0"/>
                        </a:spcBef>
                        <a:spcAft>
                          <a:spcPts val="0"/>
                        </a:spcAft>
                        <a:buNone/>
                      </a:pPr>
                      <a:r>
                        <a:rPr lang="en" sz="1300"/>
                        <a:t>Accesibilidad hacia centros de salud</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s-EC"/>
                    </a:p>
                  </a:txBody>
                  <a:tcPr/>
                </a:tc>
                <a:extLst>
                  <a:ext uri="{0D108BD9-81ED-4DB2-BD59-A6C34878D82A}">
                    <a16:rowId xmlns:a16="http://schemas.microsoft.com/office/drawing/2014/main" val="10006"/>
                  </a:ext>
                </a:extLst>
              </a:tr>
              <a:tr h="1439164">
                <a:tc>
                  <a:txBody>
                    <a:bodyPr/>
                    <a:lstStyle/>
                    <a:p>
                      <a:pPr marL="0" lvl="0" indent="0" algn="ctr" rtl="0">
                        <a:lnSpc>
                          <a:spcPct val="115000"/>
                        </a:lnSpc>
                        <a:spcBef>
                          <a:spcPts val="0"/>
                        </a:spcBef>
                        <a:spcAft>
                          <a:spcPts val="0"/>
                        </a:spcAft>
                        <a:buNone/>
                      </a:pPr>
                      <a:r>
                        <a:rPr lang="en" sz="1300"/>
                        <a:t>Encuesta Nacional de Salud y Nutrición – ENSANUT 2018</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gridSpan="2">
                  <a:txBody>
                    <a:bodyPr/>
                    <a:lstStyle/>
                    <a:p>
                      <a:pPr marL="0" lvl="0" indent="0" algn="ctr" rtl="0">
                        <a:lnSpc>
                          <a:spcPct val="115000"/>
                        </a:lnSpc>
                        <a:spcBef>
                          <a:spcPts val="0"/>
                        </a:spcBef>
                        <a:spcAft>
                          <a:spcPts val="0"/>
                        </a:spcAft>
                        <a:buNone/>
                      </a:pPr>
                      <a:r>
                        <a:rPr lang="en" sz="1300"/>
                        <a:t>Tiempo en llegar a un establecimiento o proveedor de servicios de salud</a:t>
                      </a:r>
                      <a:endParaRPr sz="13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s-EC"/>
                    </a:p>
                  </a:txBody>
                  <a:tcPr/>
                </a:tc>
                <a:extLst>
                  <a:ext uri="{0D108BD9-81ED-4DB2-BD59-A6C34878D82A}">
                    <a16:rowId xmlns:a16="http://schemas.microsoft.com/office/drawing/2014/main" val="10007"/>
                  </a:ext>
                </a:extLst>
              </a:tr>
            </a:tbl>
          </a:graphicData>
        </a:graphic>
      </p:graphicFrame>
      <p:graphicFrame>
        <p:nvGraphicFramePr>
          <p:cNvPr id="211" name="Google Shape;211;p32"/>
          <p:cNvGraphicFramePr/>
          <p:nvPr/>
        </p:nvGraphicFramePr>
        <p:xfrm>
          <a:off x="4918600" y="1939167"/>
          <a:ext cx="2552733" cy="2328868"/>
        </p:xfrm>
        <a:graphic>
          <a:graphicData uri="http://schemas.openxmlformats.org/drawingml/2006/table">
            <a:tbl>
              <a:tblPr>
                <a:noFill/>
              </a:tblPr>
              <a:tblGrid>
                <a:gridCol w="2552733">
                  <a:extLst>
                    <a:ext uri="{9D8B030D-6E8A-4147-A177-3AD203B41FA5}">
                      <a16:colId xmlns:a16="http://schemas.microsoft.com/office/drawing/2014/main" val="20000"/>
                    </a:ext>
                  </a:extLst>
                </a:gridCol>
              </a:tblGrid>
              <a:tr h="341567">
                <a:tc>
                  <a:txBody>
                    <a:bodyPr/>
                    <a:lstStyle/>
                    <a:p>
                      <a:pPr marL="0" lvl="0" indent="0" algn="ctr" rtl="0">
                        <a:lnSpc>
                          <a:spcPct val="115000"/>
                        </a:lnSpc>
                        <a:spcBef>
                          <a:spcPts val="0"/>
                        </a:spcBef>
                        <a:spcAft>
                          <a:spcPts val="0"/>
                        </a:spcAft>
                        <a:buNone/>
                      </a:pPr>
                      <a:r>
                        <a:rPr lang="en" sz="1600" b="1"/>
                        <a:t>Variables utilizadas</a:t>
                      </a:r>
                      <a:endParaRPr sz="16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extLst>
                  <a:ext uri="{0D108BD9-81ED-4DB2-BD59-A6C34878D82A}">
                    <a16:rowId xmlns:a16="http://schemas.microsoft.com/office/drawing/2014/main" val="10000"/>
                  </a:ext>
                </a:extLst>
              </a:tr>
              <a:tr h="341567">
                <a:tc>
                  <a:txBody>
                    <a:bodyPr/>
                    <a:lstStyle/>
                    <a:p>
                      <a:pPr marL="0" lvl="0" indent="0" algn="ctr" rtl="0">
                        <a:lnSpc>
                          <a:spcPct val="115000"/>
                        </a:lnSpc>
                        <a:spcBef>
                          <a:spcPts val="0"/>
                        </a:spcBef>
                        <a:spcAft>
                          <a:spcPts val="0"/>
                        </a:spcAft>
                        <a:buNone/>
                      </a:pPr>
                      <a:r>
                        <a:rPr lang="en" sz="1600"/>
                        <a:t>Longitud vial Km</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341567">
                <a:tc>
                  <a:txBody>
                    <a:bodyPr/>
                    <a:lstStyle/>
                    <a:p>
                      <a:pPr marL="0" lvl="0" indent="0" algn="ctr" rtl="0">
                        <a:lnSpc>
                          <a:spcPct val="115000"/>
                        </a:lnSpc>
                        <a:spcBef>
                          <a:spcPts val="0"/>
                        </a:spcBef>
                        <a:spcAft>
                          <a:spcPts val="0"/>
                        </a:spcAft>
                        <a:buNone/>
                      </a:pPr>
                      <a:r>
                        <a:rPr lang="en" sz="1600"/>
                        <a:t>Densidad vial (por área)</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341567">
                <a:tc>
                  <a:txBody>
                    <a:bodyPr/>
                    <a:lstStyle/>
                    <a:p>
                      <a:pPr marL="0" lvl="0" indent="0" algn="ctr" rtl="0">
                        <a:lnSpc>
                          <a:spcPct val="115000"/>
                        </a:lnSpc>
                        <a:spcBef>
                          <a:spcPts val="0"/>
                        </a:spcBef>
                        <a:spcAft>
                          <a:spcPts val="0"/>
                        </a:spcAft>
                        <a:buNone/>
                      </a:pPr>
                      <a:r>
                        <a:rPr lang="en" sz="1600"/>
                        <a:t>Puntos críticos</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341567">
                <a:tc>
                  <a:txBody>
                    <a:bodyPr/>
                    <a:lstStyle/>
                    <a:p>
                      <a:pPr marL="0" lvl="0" indent="0" algn="ctr" rtl="0">
                        <a:lnSpc>
                          <a:spcPct val="115000"/>
                        </a:lnSpc>
                        <a:spcBef>
                          <a:spcPts val="0"/>
                        </a:spcBef>
                        <a:spcAft>
                          <a:spcPts val="0"/>
                        </a:spcAft>
                        <a:buNone/>
                      </a:pPr>
                      <a:r>
                        <a:rPr lang="en" sz="1600"/>
                        <a:t>Velocidad de la vía</a:t>
                      </a:r>
                      <a:endParaRPr sz="1600"/>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4"/>
                  </a:ext>
                </a:extLst>
              </a:tr>
              <a:tr h="621033">
                <a:tc>
                  <a:txBody>
                    <a:bodyPr/>
                    <a:lstStyle/>
                    <a:p>
                      <a:pPr marL="0" lvl="0" indent="0" algn="ctr" rtl="0">
                        <a:lnSpc>
                          <a:spcPct val="115000"/>
                        </a:lnSpc>
                        <a:spcBef>
                          <a:spcPts val="0"/>
                        </a:spcBef>
                        <a:spcAft>
                          <a:spcPts val="0"/>
                        </a:spcAft>
                        <a:buNone/>
                      </a:pPr>
                      <a:r>
                        <a:rPr lang="en" sz="1600"/>
                        <a:t>Accesibilidad hacia centros de salud</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graphicFrame>
        <p:nvGraphicFramePr>
          <p:cNvPr id="212" name="Google Shape;212;p32"/>
          <p:cNvGraphicFramePr/>
          <p:nvPr/>
        </p:nvGraphicFramePr>
        <p:xfrm>
          <a:off x="8480734" y="1455134"/>
          <a:ext cx="3452833" cy="4615906"/>
        </p:xfrm>
        <a:graphic>
          <a:graphicData uri="http://schemas.openxmlformats.org/drawingml/2006/table">
            <a:tbl>
              <a:tblPr>
                <a:noFill/>
              </a:tblPr>
              <a:tblGrid>
                <a:gridCol w="3452833">
                  <a:extLst>
                    <a:ext uri="{9D8B030D-6E8A-4147-A177-3AD203B41FA5}">
                      <a16:colId xmlns:a16="http://schemas.microsoft.com/office/drawing/2014/main" val="20000"/>
                    </a:ext>
                  </a:extLst>
                </a:gridCol>
              </a:tblGrid>
              <a:tr h="314791">
                <a:tc>
                  <a:txBody>
                    <a:bodyPr/>
                    <a:lstStyle/>
                    <a:p>
                      <a:pPr marL="0" lvl="0" indent="0" algn="ctr" rtl="0">
                        <a:lnSpc>
                          <a:spcPct val="115000"/>
                        </a:lnSpc>
                        <a:spcBef>
                          <a:spcPts val="0"/>
                        </a:spcBef>
                        <a:spcAft>
                          <a:spcPts val="0"/>
                        </a:spcAft>
                        <a:buNone/>
                      </a:pPr>
                      <a:r>
                        <a:rPr lang="en" sz="1600" b="1"/>
                        <a:t>Indicadores calculados</a:t>
                      </a:r>
                      <a:endParaRPr sz="1600" b="1"/>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extLst>
                  <a:ext uri="{0D108BD9-81ED-4DB2-BD59-A6C34878D82A}">
                    <a16:rowId xmlns:a16="http://schemas.microsoft.com/office/drawing/2014/main" val="10000"/>
                  </a:ext>
                </a:extLst>
              </a:tr>
              <a:tr h="314791">
                <a:tc>
                  <a:txBody>
                    <a:bodyPr/>
                    <a:lstStyle/>
                    <a:p>
                      <a:pPr marL="0" lvl="0" indent="0" algn="ctr" rtl="0">
                        <a:lnSpc>
                          <a:spcPct val="115000"/>
                        </a:lnSpc>
                        <a:spcBef>
                          <a:spcPts val="0"/>
                        </a:spcBef>
                        <a:spcAft>
                          <a:spcPts val="0"/>
                        </a:spcAft>
                        <a:buNone/>
                      </a:pPr>
                      <a:r>
                        <a:rPr lang="en" sz="1600"/>
                        <a:t>Longitud vial Km</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314791">
                <a:tc>
                  <a:txBody>
                    <a:bodyPr/>
                    <a:lstStyle/>
                    <a:p>
                      <a:pPr marL="0" lvl="0" indent="0" algn="ctr" rtl="0">
                        <a:lnSpc>
                          <a:spcPct val="115000"/>
                        </a:lnSpc>
                        <a:spcBef>
                          <a:spcPts val="0"/>
                        </a:spcBef>
                        <a:spcAft>
                          <a:spcPts val="0"/>
                        </a:spcAft>
                        <a:buNone/>
                      </a:pPr>
                      <a:r>
                        <a:rPr lang="en" sz="1600"/>
                        <a:t>Densidad vial (por área)</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539933">
                <a:tc>
                  <a:txBody>
                    <a:bodyPr/>
                    <a:lstStyle/>
                    <a:p>
                      <a:pPr marL="0" lvl="0" indent="0" algn="ctr" rtl="0">
                        <a:lnSpc>
                          <a:spcPct val="115000"/>
                        </a:lnSpc>
                        <a:spcBef>
                          <a:spcPts val="0"/>
                        </a:spcBef>
                        <a:spcAft>
                          <a:spcPts val="0"/>
                        </a:spcAft>
                        <a:buNone/>
                      </a:pPr>
                      <a:r>
                        <a:rPr lang="en" sz="1600"/>
                        <a:t>Puntos críticos solucionados (</a:t>
                      </a:r>
                      <a:r>
                        <a:rPr lang="en" sz="1600" b="1"/>
                        <a:t>teórico</a:t>
                      </a:r>
                      <a:r>
                        <a:rPr lang="en" sz="1600"/>
                        <a:t>)</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782900">
                <a:tc>
                  <a:txBody>
                    <a:bodyPr/>
                    <a:lstStyle/>
                    <a:p>
                      <a:pPr marL="0" lvl="0" indent="0" algn="ctr" rtl="0">
                        <a:lnSpc>
                          <a:spcPct val="115000"/>
                        </a:lnSpc>
                        <a:spcBef>
                          <a:spcPts val="0"/>
                        </a:spcBef>
                        <a:spcAft>
                          <a:spcPts val="0"/>
                        </a:spcAft>
                        <a:buNone/>
                      </a:pPr>
                      <a:r>
                        <a:rPr lang="en" sz="1600"/>
                        <a:t>Accesibilidad hacia establecimientos de salud (nivel II y III)</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782900">
                <a:tc>
                  <a:txBody>
                    <a:bodyPr/>
                    <a:lstStyle/>
                    <a:p>
                      <a:pPr marL="0" lvl="0" indent="0" algn="ctr" rtl="0">
                        <a:lnSpc>
                          <a:spcPct val="115000"/>
                        </a:lnSpc>
                        <a:spcBef>
                          <a:spcPts val="0"/>
                        </a:spcBef>
                        <a:spcAft>
                          <a:spcPts val="0"/>
                        </a:spcAft>
                        <a:buNone/>
                      </a:pPr>
                      <a:r>
                        <a:rPr lang="en" sz="1600"/>
                        <a:t>Porcentaje de poblados lejanos (&gt; 3 km de las vías)</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782900">
                <a:tc>
                  <a:txBody>
                    <a:bodyPr/>
                    <a:lstStyle/>
                    <a:p>
                      <a:pPr marL="0" lvl="0" indent="0" algn="ctr" rtl="0">
                        <a:lnSpc>
                          <a:spcPct val="115000"/>
                        </a:lnSpc>
                        <a:spcBef>
                          <a:spcPts val="0"/>
                        </a:spcBef>
                        <a:spcAft>
                          <a:spcPts val="0"/>
                        </a:spcAft>
                        <a:buNone/>
                      </a:pPr>
                      <a:r>
                        <a:rPr lang="en" sz="1600"/>
                        <a:t>Km planificados (</a:t>
                      </a:r>
                      <a:r>
                        <a:rPr lang="en" sz="1600" b="1"/>
                        <a:t>teórico</a:t>
                      </a:r>
                      <a:r>
                        <a:rPr lang="en" sz="1600"/>
                        <a:t>)</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782900">
                <a:tc>
                  <a:txBody>
                    <a:bodyPr/>
                    <a:lstStyle/>
                    <a:p>
                      <a:pPr marL="0" lvl="0" indent="0" algn="ctr" rtl="0">
                        <a:lnSpc>
                          <a:spcPct val="115000"/>
                        </a:lnSpc>
                        <a:spcBef>
                          <a:spcPts val="0"/>
                        </a:spcBef>
                        <a:spcAft>
                          <a:spcPts val="0"/>
                        </a:spcAft>
                        <a:buNone/>
                      </a:pPr>
                      <a:r>
                        <a:rPr lang="en" sz="1600"/>
                        <a:t>Km proyectados (</a:t>
                      </a:r>
                      <a:r>
                        <a:rPr lang="en" sz="1600" b="1"/>
                        <a:t>teórico</a:t>
                      </a:r>
                      <a:r>
                        <a:rPr lang="en" sz="1600"/>
                        <a:t>)</a:t>
                      </a:r>
                      <a:endParaRPr sz="1600"/>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cxnSp>
        <p:nvCxnSpPr>
          <p:cNvPr id="213" name="Google Shape;213;p32"/>
          <p:cNvCxnSpPr>
            <a:cxnSpLocks/>
          </p:cNvCxnSpPr>
          <p:nvPr/>
        </p:nvCxnSpPr>
        <p:spPr>
          <a:xfrm>
            <a:off x="3957638" y="3314700"/>
            <a:ext cx="961229" cy="11600"/>
          </a:xfrm>
          <a:prstGeom prst="straightConnector1">
            <a:avLst/>
          </a:prstGeom>
          <a:noFill/>
          <a:ln w="28575" cap="flat" cmpd="sng">
            <a:solidFill>
              <a:srgbClr val="538DD5"/>
            </a:solidFill>
            <a:prstDash val="solid"/>
            <a:round/>
            <a:headEnd type="none" w="med" len="med"/>
            <a:tailEnd type="triangle" w="med" len="med"/>
          </a:ln>
        </p:spPr>
      </p:cxnSp>
      <p:cxnSp>
        <p:nvCxnSpPr>
          <p:cNvPr id="214" name="Google Shape;214;p32"/>
          <p:cNvCxnSpPr>
            <a:cxnSpLocks/>
          </p:cNvCxnSpPr>
          <p:nvPr/>
        </p:nvCxnSpPr>
        <p:spPr>
          <a:xfrm>
            <a:off x="7586663" y="3281900"/>
            <a:ext cx="861804" cy="0"/>
          </a:xfrm>
          <a:prstGeom prst="straightConnector1">
            <a:avLst/>
          </a:prstGeom>
          <a:noFill/>
          <a:ln w="28575" cap="flat" cmpd="sng">
            <a:solidFill>
              <a:srgbClr val="538DD5"/>
            </a:solidFill>
            <a:prstDash val="solid"/>
            <a:round/>
            <a:headEnd type="none" w="med" len="med"/>
            <a:tailEnd type="triangle" w="med" len="med"/>
          </a:ln>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Shape 248"/>
        <p:cNvGrpSpPr/>
        <p:nvPr/>
      </p:nvGrpSpPr>
      <p:grpSpPr>
        <a:xfrm>
          <a:off x="0" y="0"/>
          <a:ext cx="0" cy="0"/>
          <a:chOff x="0" y="0"/>
          <a:chExt cx="0" cy="0"/>
        </a:xfrm>
      </p:grpSpPr>
      <p:sp>
        <p:nvSpPr>
          <p:cNvPr id="249" name="Google Shape;249;p37"/>
          <p:cNvSpPr txBox="1">
            <a:spLocks noGrp="1"/>
          </p:cNvSpPr>
          <p:nvPr>
            <p:ph type="title"/>
          </p:nvPr>
        </p:nvSpPr>
        <p:spPr>
          <a:xfrm>
            <a:off x="141033" y="-66067"/>
            <a:ext cx="11395600" cy="759600"/>
          </a:xfrm>
          <a:prstGeom prst="rect">
            <a:avLst/>
          </a:prstGeom>
        </p:spPr>
        <p:txBody>
          <a:bodyPr spcFirstLastPara="1" vert="horz" wrap="square" lIns="121900" tIns="121900" rIns="121900" bIns="121900" rtlCol="0" anchor="t" anchorCtr="0">
            <a:normAutofit/>
          </a:bodyPr>
          <a:lstStyle/>
          <a:p>
            <a:r>
              <a:rPr lang="en" sz="2960" dirty="0">
                <a:solidFill>
                  <a:srgbClr val="134F5C"/>
                </a:solidFill>
              </a:rPr>
              <a:t>Variables utilizadas</a:t>
            </a:r>
            <a:endParaRPr sz="2960" dirty="0">
              <a:solidFill>
                <a:srgbClr val="134F5C"/>
              </a:solidFill>
            </a:endParaRPr>
          </a:p>
        </p:txBody>
      </p:sp>
      <p:pic>
        <p:nvPicPr>
          <p:cNvPr id="250" name="Google Shape;250;p37"/>
          <p:cNvPicPr preferRelativeResize="0"/>
          <p:nvPr/>
        </p:nvPicPr>
        <p:blipFill>
          <a:blip r:embed="rId3">
            <a:alphaModFix/>
          </a:blip>
          <a:stretch>
            <a:fillRect/>
          </a:stretch>
        </p:blipFill>
        <p:spPr>
          <a:xfrm>
            <a:off x="1609468" y="764067"/>
            <a:ext cx="8077457" cy="5758068"/>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38"/>
          <p:cNvSpPr txBox="1">
            <a:spLocks noGrp="1"/>
          </p:cNvSpPr>
          <p:nvPr>
            <p:ph type="title"/>
          </p:nvPr>
        </p:nvSpPr>
        <p:spPr>
          <a:xfrm>
            <a:off x="1624105" y="1182101"/>
            <a:ext cx="11494800" cy="832800"/>
          </a:xfrm>
          <a:prstGeom prst="rect">
            <a:avLst/>
          </a:prstGeom>
        </p:spPr>
        <p:txBody>
          <a:bodyPr spcFirstLastPara="1" vert="horz" wrap="square" lIns="121900" tIns="121900" rIns="121900" bIns="121900" rtlCol="0" anchor="t" anchorCtr="0">
            <a:noAutofit/>
          </a:bodyPr>
          <a:lstStyle/>
          <a:p>
            <a:pPr algn="l">
              <a:buSzPts val="990"/>
            </a:pPr>
            <a:r>
              <a:rPr lang="en" sz="2467" dirty="0">
                <a:solidFill>
                  <a:srgbClr val="134F5C"/>
                </a:solidFill>
              </a:rPr>
              <a:t> Se plantean</a:t>
            </a:r>
            <a:r>
              <a:rPr lang="en" sz="2467" b="1" dirty="0">
                <a:solidFill>
                  <a:srgbClr val="134F5C"/>
                </a:solidFill>
              </a:rPr>
              <a:t> 2 fórmulas finales </a:t>
            </a:r>
            <a:r>
              <a:rPr lang="en" sz="2467" dirty="0">
                <a:solidFill>
                  <a:srgbClr val="134F5C"/>
                </a:solidFill>
              </a:rPr>
              <a:t>para el análisis del Criterio Vial</a:t>
            </a:r>
            <a:endParaRPr sz="2467" dirty="0"/>
          </a:p>
        </p:txBody>
      </p:sp>
      <p:sp>
        <p:nvSpPr>
          <p:cNvPr id="256" name="Google Shape;256;p38"/>
          <p:cNvSpPr txBox="1"/>
          <p:nvPr/>
        </p:nvSpPr>
        <p:spPr>
          <a:xfrm>
            <a:off x="0" y="6159201"/>
            <a:ext cx="13423600" cy="553957"/>
          </a:xfrm>
          <a:prstGeom prst="rect">
            <a:avLst/>
          </a:prstGeom>
          <a:noFill/>
          <a:ln>
            <a:noFill/>
          </a:ln>
        </p:spPr>
        <p:txBody>
          <a:bodyPr spcFirstLastPara="1" wrap="square" lIns="121900" tIns="121900" rIns="121900" bIns="121900" anchor="t" anchorCtr="0">
            <a:spAutoFit/>
          </a:bodyPr>
          <a:lstStyle/>
          <a:p>
            <a:r>
              <a:rPr lang="en" sz="2000">
                <a:solidFill>
                  <a:schemeClr val="dk1"/>
                </a:solidFill>
                <a:latin typeface="Proxima Nova"/>
                <a:ea typeface="Proxima Nova"/>
                <a:cs typeface="Proxima Nova"/>
                <a:sym typeface="Proxima Nova"/>
              </a:rPr>
              <a:t>Se estandarizó entre 0 y 1 a las 3 variables consideradas para poder relacionarlas entre sí</a:t>
            </a:r>
            <a:endParaRPr sz="133"/>
          </a:p>
        </p:txBody>
      </p:sp>
      <p:sp>
        <p:nvSpPr>
          <p:cNvPr id="257" name="Google Shape;257;p38"/>
          <p:cNvSpPr txBox="1"/>
          <p:nvPr/>
        </p:nvSpPr>
        <p:spPr>
          <a:xfrm>
            <a:off x="511667" y="3528800"/>
            <a:ext cx="10833600" cy="876097"/>
          </a:xfrm>
          <a:prstGeom prst="rect">
            <a:avLst/>
          </a:prstGeom>
          <a:noFill/>
          <a:ln>
            <a:noFill/>
          </a:ln>
        </p:spPr>
        <p:txBody>
          <a:bodyPr spcFirstLastPara="1" wrap="square" lIns="121900" tIns="121900" rIns="121900" bIns="121900" anchor="t" anchorCtr="0">
            <a:spAutoFit/>
          </a:bodyPr>
          <a:lstStyle/>
          <a:p>
            <a:pPr>
              <a:lnSpc>
                <a:spcPct val="115000"/>
              </a:lnSpc>
              <a:spcAft>
                <a:spcPts val="1600"/>
              </a:spcAft>
            </a:pPr>
            <a:endParaRPr sz="2400">
              <a:latin typeface="Proxima Nova"/>
              <a:ea typeface="Proxima Nova"/>
              <a:cs typeface="Proxima Nova"/>
              <a:sym typeface="Proxima Nova"/>
            </a:endParaRPr>
          </a:p>
        </p:txBody>
      </p:sp>
      <p:graphicFrame>
        <p:nvGraphicFramePr>
          <p:cNvPr id="258" name="Google Shape;258;p38"/>
          <p:cNvGraphicFramePr/>
          <p:nvPr/>
        </p:nvGraphicFramePr>
        <p:xfrm>
          <a:off x="729200" y="2241934"/>
          <a:ext cx="10694933" cy="2160800"/>
        </p:xfrm>
        <a:graphic>
          <a:graphicData uri="http://schemas.openxmlformats.org/drawingml/2006/table">
            <a:tbl>
              <a:tblPr>
                <a:noFill/>
              </a:tblPr>
              <a:tblGrid>
                <a:gridCol w="2197333">
                  <a:extLst>
                    <a:ext uri="{9D8B030D-6E8A-4147-A177-3AD203B41FA5}">
                      <a16:colId xmlns:a16="http://schemas.microsoft.com/office/drawing/2014/main" val="20000"/>
                    </a:ext>
                  </a:extLst>
                </a:gridCol>
                <a:gridCol w="3330467">
                  <a:extLst>
                    <a:ext uri="{9D8B030D-6E8A-4147-A177-3AD203B41FA5}">
                      <a16:colId xmlns:a16="http://schemas.microsoft.com/office/drawing/2014/main" val="20001"/>
                    </a:ext>
                  </a:extLst>
                </a:gridCol>
                <a:gridCol w="5167133">
                  <a:extLst>
                    <a:ext uri="{9D8B030D-6E8A-4147-A177-3AD203B41FA5}">
                      <a16:colId xmlns:a16="http://schemas.microsoft.com/office/drawing/2014/main" val="20002"/>
                    </a:ext>
                  </a:extLst>
                </a:gridCol>
              </a:tblGrid>
              <a:tr h="437727">
                <a:tc>
                  <a:txBody>
                    <a:bodyPr/>
                    <a:lstStyle/>
                    <a:p>
                      <a:pPr marL="0" lvl="0" indent="0" algn="ctr" rtl="0">
                        <a:lnSpc>
                          <a:spcPct val="115000"/>
                        </a:lnSpc>
                        <a:spcBef>
                          <a:spcPts val="0"/>
                        </a:spcBef>
                        <a:spcAft>
                          <a:spcPts val="0"/>
                        </a:spcAft>
                        <a:buNone/>
                      </a:pPr>
                      <a:r>
                        <a:rPr lang="en" sz="2400" b="1">
                          <a:latin typeface="Times New Roman"/>
                          <a:ea typeface="Times New Roman"/>
                          <a:cs typeface="Times New Roman"/>
                          <a:sym typeface="Times New Roman"/>
                        </a:rPr>
                        <a:t>Fórmula</a:t>
                      </a:r>
                      <a:endParaRPr sz="2400" b="1">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2400" b="1">
                          <a:latin typeface="Times New Roman"/>
                          <a:ea typeface="Times New Roman"/>
                          <a:cs typeface="Times New Roman"/>
                          <a:sym typeface="Times New Roman"/>
                        </a:rPr>
                        <a:t>Beneficiarios</a:t>
                      </a:r>
                      <a:endParaRPr sz="2400" b="1">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tc>
                  <a:txBody>
                    <a:bodyPr/>
                    <a:lstStyle/>
                    <a:p>
                      <a:pPr marL="0" lvl="0" indent="0" algn="ctr" rtl="0">
                        <a:lnSpc>
                          <a:spcPct val="115000"/>
                        </a:lnSpc>
                        <a:spcBef>
                          <a:spcPts val="0"/>
                        </a:spcBef>
                        <a:spcAft>
                          <a:spcPts val="0"/>
                        </a:spcAft>
                        <a:buNone/>
                      </a:pPr>
                      <a:r>
                        <a:rPr lang="en" sz="2400" b="1">
                          <a:latin typeface="Times New Roman"/>
                          <a:ea typeface="Times New Roman"/>
                          <a:cs typeface="Times New Roman"/>
                          <a:sym typeface="Times New Roman"/>
                        </a:rPr>
                        <a:t>Variables</a:t>
                      </a:r>
                      <a:endParaRPr sz="2400" b="1">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9DAF8"/>
                    </a:solidFill>
                  </a:tcPr>
                </a:tc>
                <a:extLst>
                  <a:ext uri="{0D108BD9-81ED-4DB2-BD59-A6C34878D82A}">
                    <a16:rowId xmlns:a16="http://schemas.microsoft.com/office/drawing/2014/main" val="10000"/>
                  </a:ext>
                </a:extLst>
              </a:tr>
              <a:tr h="495300">
                <a:tc>
                  <a:txBody>
                    <a:bodyPr/>
                    <a:lstStyle/>
                    <a:p>
                      <a:pPr marL="0" lvl="0" indent="0" algn="ctr" rtl="0">
                        <a:lnSpc>
                          <a:spcPct val="115000"/>
                        </a:lnSpc>
                        <a:spcBef>
                          <a:spcPts val="0"/>
                        </a:spcBef>
                        <a:spcAft>
                          <a:spcPts val="0"/>
                        </a:spcAft>
                        <a:buNone/>
                      </a:pPr>
                      <a:r>
                        <a:rPr lang="en" sz="2300" b="1">
                          <a:solidFill>
                            <a:srgbClr val="1155CC"/>
                          </a:solidFill>
                          <a:latin typeface="Times New Roman"/>
                          <a:ea typeface="Times New Roman"/>
                          <a:cs typeface="Times New Roman"/>
                          <a:sym typeface="Times New Roman"/>
                        </a:rPr>
                        <a:t>Referencial</a:t>
                      </a:r>
                      <a:endParaRPr sz="2300" b="1">
                        <a:solidFill>
                          <a:srgbClr val="1155CC"/>
                        </a:solidFill>
                        <a:latin typeface="Times New Roman"/>
                        <a:ea typeface="Times New Roman"/>
                        <a:cs typeface="Times New Roman"/>
                        <a:sym typeface="Times New Roman"/>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2300">
                          <a:latin typeface="Times New Roman"/>
                          <a:ea typeface="Times New Roman"/>
                          <a:cs typeface="Times New Roman"/>
                          <a:sym typeface="Times New Roman"/>
                        </a:rPr>
                        <a:t>Mayor longitud vial (Km)</a:t>
                      </a:r>
                      <a:endParaRPr sz="2300">
                        <a:latin typeface="Times New Roman"/>
                        <a:ea typeface="Times New Roman"/>
                        <a:cs typeface="Times New Roman"/>
                        <a:sym typeface="Times New Roman"/>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2300">
                          <a:latin typeface="Times New Roman"/>
                          <a:ea typeface="Times New Roman"/>
                          <a:cs typeface="Times New Roman"/>
                          <a:sym typeface="Times New Roman"/>
                        </a:rPr>
                        <a:t>Longitud vial (Km Totales)</a:t>
                      </a:r>
                      <a:endParaRPr sz="2300">
                        <a:latin typeface="Times New Roman"/>
                        <a:ea typeface="Times New Roman"/>
                        <a:cs typeface="Times New Roman"/>
                        <a:sym typeface="Times New Roman"/>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1210649">
                <a:tc>
                  <a:txBody>
                    <a:bodyPr/>
                    <a:lstStyle/>
                    <a:p>
                      <a:pPr marL="0" lvl="0" indent="0" algn="ctr" rtl="0">
                        <a:lnSpc>
                          <a:spcPct val="115000"/>
                        </a:lnSpc>
                        <a:spcBef>
                          <a:spcPts val="0"/>
                        </a:spcBef>
                        <a:spcAft>
                          <a:spcPts val="0"/>
                        </a:spcAft>
                        <a:buNone/>
                      </a:pPr>
                      <a:r>
                        <a:rPr lang="en" sz="2400" b="1">
                          <a:solidFill>
                            <a:srgbClr val="34A853"/>
                          </a:solidFill>
                          <a:latin typeface="Times New Roman"/>
                          <a:ea typeface="Times New Roman"/>
                          <a:cs typeface="Times New Roman"/>
                          <a:sym typeface="Times New Roman"/>
                        </a:rPr>
                        <a:t>Sugerida</a:t>
                      </a:r>
                      <a:endParaRPr sz="2400" b="1">
                        <a:solidFill>
                          <a:srgbClr val="34A853"/>
                        </a:solidFill>
                        <a:latin typeface="Times New Roman"/>
                        <a:ea typeface="Times New Roman"/>
                        <a:cs typeface="Times New Roman"/>
                        <a:sym typeface="Times New Roman"/>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2300">
                          <a:latin typeface="Times New Roman"/>
                          <a:ea typeface="Times New Roman"/>
                          <a:cs typeface="Times New Roman"/>
                          <a:sym typeface="Times New Roman"/>
                        </a:rPr>
                        <a:t>Quien tiene mayor densidad, mayor tiempo y </a:t>
                      </a:r>
                      <a:r>
                        <a:rPr lang="en" sz="2300">
                          <a:solidFill>
                            <a:schemeClr val="dk1"/>
                          </a:solidFill>
                          <a:latin typeface="Times New Roman"/>
                          <a:ea typeface="Times New Roman"/>
                          <a:cs typeface="Times New Roman"/>
                          <a:sym typeface="Times New Roman"/>
                        </a:rPr>
                        <a:t>menor</a:t>
                      </a:r>
                      <a:r>
                        <a:rPr lang="en" sz="2300">
                          <a:latin typeface="Times New Roman"/>
                          <a:ea typeface="Times New Roman"/>
                          <a:cs typeface="Times New Roman"/>
                          <a:sym typeface="Times New Roman"/>
                        </a:rPr>
                        <a:t> población NC</a:t>
                      </a:r>
                      <a:endParaRPr sz="2300">
                        <a:latin typeface="Times New Roman"/>
                        <a:ea typeface="Times New Roman"/>
                        <a:cs typeface="Times New Roman"/>
                        <a:sym typeface="Times New Roman"/>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 sz="2300">
                          <a:latin typeface="Times New Roman"/>
                          <a:ea typeface="Times New Roman"/>
                          <a:cs typeface="Times New Roman"/>
                          <a:sym typeface="Times New Roman"/>
                        </a:rPr>
                        <a:t>(Km Totales + Km ejecutados / área) + Tiempo Promedio + Poblados no considerados + Puntos Críticos</a:t>
                      </a:r>
                      <a:endParaRPr sz="2300">
                        <a:latin typeface="Times New Roman"/>
                        <a:ea typeface="Times New Roman"/>
                        <a:cs typeface="Times New Roman"/>
                        <a:sym typeface="Times New Roman"/>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40"/>
          <p:cNvSpPr txBox="1"/>
          <p:nvPr/>
        </p:nvSpPr>
        <p:spPr>
          <a:xfrm>
            <a:off x="789800" y="1821842"/>
            <a:ext cx="3392000" cy="1428043"/>
          </a:xfrm>
          <a:prstGeom prst="rect">
            <a:avLst/>
          </a:prstGeom>
          <a:noFill/>
          <a:ln w="28575" cap="flat" cmpd="sng">
            <a:solidFill>
              <a:srgbClr val="538DD5"/>
            </a:solidFill>
            <a:prstDash val="solid"/>
            <a:round/>
            <a:headEnd type="none" w="sm" len="sm"/>
            <a:tailEnd type="none" w="sm" len="sm"/>
          </a:ln>
        </p:spPr>
        <p:txBody>
          <a:bodyPr spcFirstLastPara="1" wrap="square" lIns="121900" tIns="121900" rIns="121900" bIns="121900" anchor="t" anchorCtr="0">
            <a:spAutoFit/>
          </a:bodyPr>
          <a:lstStyle/>
          <a:p>
            <a:r>
              <a:rPr lang="en" sz="2560" b="1">
                <a:solidFill>
                  <a:srgbClr val="134F5C"/>
                </a:solidFill>
                <a:latin typeface="Proxima Nova"/>
                <a:ea typeface="Proxima Nova"/>
                <a:cs typeface="Proxima Nova"/>
                <a:sym typeface="Proxima Nova"/>
              </a:rPr>
              <a:t>Primer enfoque:</a:t>
            </a:r>
            <a:r>
              <a:rPr lang="en" sz="2560">
                <a:solidFill>
                  <a:srgbClr val="134F5C"/>
                </a:solidFill>
                <a:latin typeface="Proxima Nova"/>
                <a:ea typeface="Proxima Nova"/>
                <a:cs typeface="Proxima Nova"/>
                <a:sym typeface="Proxima Nova"/>
              </a:rPr>
              <a:t> Suavización de transferencias</a:t>
            </a:r>
            <a:endParaRPr sz="2560">
              <a:solidFill>
                <a:srgbClr val="134F5C"/>
              </a:solidFill>
              <a:latin typeface="Proxima Nova"/>
              <a:ea typeface="Proxima Nova"/>
              <a:cs typeface="Proxima Nova"/>
              <a:sym typeface="Proxima Nova"/>
            </a:endParaRPr>
          </a:p>
        </p:txBody>
      </p:sp>
      <p:sp>
        <p:nvSpPr>
          <p:cNvPr id="273" name="Google Shape;273;p40"/>
          <p:cNvSpPr txBox="1"/>
          <p:nvPr/>
        </p:nvSpPr>
        <p:spPr>
          <a:xfrm>
            <a:off x="6439433" y="1859475"/>
            <a:ext cx="4208000" cy="1415540"/>
          </a:xfrm>
          <a:prstGeom prst="rect">
            <a:avLst/>
          </a:prstGeom>
          <a:noFill/>
          <a:ln w="28575" cap="flat" cmpd="sng">
            <a:solidFill>
              <a:srgbClr val="34A853"/>
            </a:solidFill>
            <a:prstDash val="solid"/>
            <a:round/>
            <a:headEnd type="none" w="sm" len="sm"/>
            <a:tailEnd type="none" w="sm" len="sm"/>
          </a:ln>
        </p:spPr>
        <p:txBody>
          <a:bodyPr spcFirstLastPara="1" wrap="square" lIns="121900" tIns="121900" rIns="121900" bIns="121900" anchor="t" anchorCtr="0">
            <a:spAutoFit/>
          </a:bodyPr>
          <a:lstStyle/>
          <a:p>
            <a:r>
              <a:rPr lang="en" sz="2533" b="1">
                <a:solidFill>
                  <a:srgbClr val="134F5C"/>
                </a:solidFill>
                <a:latin typeface="Proxima Nova"/>
                <a:ea typeface="Proxima Nova"/>
                <a:cs typeface="Proxima Nova"/>
                <a:sym typeface="Proxima Nova"/>
              </a:rPr>
              <a:t>Disminuye</a:t>
            </a:r>
            <a:r>
              <a:rPr lang="en" sz="2533">
                <a:solidFill>
                  <a:srgbClr val="134F5C"/>
                </a:solidFill>
                <a:latin typeface="Proxima Nova"/>
                <a:ea typeface="Proxima Nova"/>
                <a:cs typeface="Proxima Nova"/>
                <a:sym typeface="Proxima Nova"/>
              </a:rPr>
              <a:t> la </a:t>
            </a:r>
            <a:r>
              <a:rPr lang="en" sz="2533" b="1">
                <a:solidFill>
                  <a:srgbClr val="134F5C"/>
                </a:solidFill>
                <a:latin typeface="Proxima Nova"/>
                <a:ea typeface="Proxima Nova"/>
                <a:cs typeface="Proxima Nova"/>
                <a:sym typeface="Proxima Nova"/>
              </a:rPr>
              <a:t>magnitud</a:t>
            </a:r>
            <a:r>
              <a:rPr lang="en" sz="2533">
                <a:solidFill>
                  <a:srgbClr val="134F5C"/>
                </a:solidFill>
                <a:latin typeface="Proxima Nova"/>
                <a:ea typeface="Proxima Nova"/>
                <a:cs typeface="Proxima Nova"/>
                <a:sym typeface="Proxima Nova"/>
              </a:rPr>
              <a:t> de la transferencia de los que</a:t>
            </a:r>
            <a:r>
              <a:rPr lang="en" sz="2533" b="1">
                <a:solidFill>
                  <a:srgbClr val="134F5C"/>
                </a:solidFill>
                <a:latin typeface="Proxima Nova"/>
                <a:ea typeface="Proxima Nova"/>
                <a:cs typeface="Proxima Nova"/>
                <a:sym typeface="Proxima Nova"/>
              </a:rPr>
              <a:t> más tienen</a:t>
            </a:r>
            <a:endParaRPr sz="2533" b="1"/>
          </a:p>
        </p:txBody>
      </p:sp>
      <p:sp>
        <p:nvSpPr>
          <p:cNvPr id="274" name="Google Shape;274;p40"/>
          <p:cNvSpPr txBox="1"/>
          <p:nvPr/>
        </p:nvSpPr>
        <p:spPr>
          <a:xfrm>
            <a:off x="6381033" y="4751743"/>
            <a:ext cx="4324800" cy="1415540"/>
          </a:xfrm>
          <a:prstGeom prst="rect">
            <a:avLst/>
          </a:prstGeom>
          <a:noFill/>
          <a:ln w="28575" cap="flat" cmpd="sng">
            <a:solidFill>
              <a:srgbClr val="34A853"/>
            </a:solidFill>
            <a:prstDash val="solid"/>
            <a:round/>
            <a:headEnd type="none" w="sm" len="sm"/>
            <a:tailEnd type="none" w="sm" len="sm"/>
          </a:ln>
        </p:spPr>
        <p:txBody>
          <a:bodyPr spcFirstLastPara="1" wrap="square" lIns="121900" tIns="121900" rIns="121900" bIns="121900" anchor="t" anchorCtr="0">
            <a:spAutoFit/>
          </a:bodyPr>
          <a:lstStyle/>
          <a:p>
            <a:r>
              <a:rPr lang="en" sz="2533" b="1" dirty="0">
                <a:solidFill>
                  <a:srgbClr val="134F5C"/>
                </a:solidFill>
                <a:latin typeface="Proxima Nova"/>
                <a:ea typeface="Proxima Nova"/>
                <a:cs typeface="Proxima Nova"/>
                <a:sym typeface="Proxima Nova"/>
              </a:rPr>
              <a:t>Distribuye</a:t>
            </a:r>
            <a:r>
              <a:rPr lang="en" sz="2533" dirty="0">
                <a:solidFill>
                  <a:srgbClr val="134F5C"/>
                </a:solidFill>
                <a:latin typeface="Proxima Nova"/>
                <a:ea typeface="Proxima Nova"/>
                <a:cs typeface="Proxima Nova"/>
                <a:sym typeface="Proxima Nova"/>
              </a:rPr>
              <a:t> a los que </a:t>
            </a:r>
            <a:r>
              <a:rPr lang="en" sz="2533" b="1" dirty="0">
                <a:solidFill>
                  <a:srgbClr val="134F5C"/>
                </a:solidFill>
                <a:latin typeface="Proxima Nova"/>
                <a:ea typeface="Proxima Nova"/>
                <a:cs typeface="Proxima Nova"/>
                <a:sym typeface="Proxima Nova"/>
              </a:rPr>
              <a:t>menos reciben </a:t>
            </a:r>
            <a:r>
              <a:rPr lang="en" sz="2533" dirty="0">
                <a:solidFill>
                  <a:srgbClr val="134F5C"/>
                </a:solidFill>
                <a:latin typeface="Proxima Nova"/>
                <a:ea typeface="Proxima Nova"/>
                <a:cs typeface="Proxima Nova"/>
                <a:sym typeface="Proxima Nova"/>
              </a:rPr>
              <a:t>quitando a los que más reciben</a:t>
            </a:r>
            <a:endParaRPr sz="2533" dirty="0"/>
          </a:p>
        </p:txBody>
      </p:sp>
      <p:sp>
        <p:nvSpPr>
          <p:cNvPr id="275" name="Google Shape;275;p40"/>
          <p:cNvSpPr txBox="1"/>
          <p:nvPr/>
        </p:nvSpPr>
        <p:spPr>
          <a:xfrm>
            <a:off x="789800" y="4602510"/>
            <a:ext cx="3392000" cy="1428043"/>
          </a:xfrm>
          <a:prstGeom prst="rect">
            <a:avLst/>
          </a:prstGeom>
          <a:noFill/>
          <a:ln w="28575" cap="flat" cmpd="sng">
            <a:solidFill>
              <a:srgbClr val="538DD5"/>
            </a:solidFill>
            <a:prstDash val="solid"/>
            <a:round/>
            <a:headEnd type="none" w="sm" len="sm"/>
            <a:tailEnd type="none" w="sm" len="sm"/>
          </a:ln>
        </p:spPr>
        <p:txBody>
          <a:bodyPr spcFirstLastPara="1" wrap="square" lIns="121900" tIns="121900" rIns="121900" bIns="121900" anchor="t" anchorCtr="0">
            <a:spAutoFit/>
          </a:bodyPr>
          <a:lstStyle/>
          <a:p>
            <a:r>
              <a:rPr lang="en" sz="2560" b="1">
                <a:solidFill>
                  <a:srgbClr val="134F5C"/>
                </a:solidFill>
                <a:latin typeface="Proxima Nova"/>
                <a:ea typeface="Proxima Nova"/>
                <a:cs typeface="Proxima Nova"/>
                <a:sym typeface="Proxima Nova"/>
              </a:rPr>
              <a:t>Segundo enfoque</a:t>
            </a:r>
            <a:r>
              <a:rPr lang="en" sz="2560">
                <a:solidFill>
                  <a:srgbClr val="134F5C"/>
                </a:solidFill>
                <a:latin typeface="Proxima Nova"/>
                <a:ea typeface="Proxima Nova"/>
                <a:cs typeface="Proxima Nova"/>
                <a:sym typeface="Proxima Nova"/>
              </a:rPr>
              <a:t>: Mejorar la redistribución </a:t>
            </a:r>
            <a:endParaRPr sz="1467">
              <a:latin typeface="Proxima Nova"/>
              <a:ea typeface="Proxima Nova"/>
              <a:cs typeface="Proxima Nova"/>
              <a:sym typeface="Proxima Nova"/>
            </a:endParaRPr>
          </a:p>
        </p:txBody>
      </p:sp>
      <p:sp>
        <p:nvSpPr>
          <p:cNvPr id="276" name="Google Shape;276;p40"/>
          <p:cNvSpPr txBox="1">
            <a:spLocks noGrp="1"/>
          </p:cNvSpPr>
          <p:nvPr>
            <p:ph type="title"/>
          </p:nvPr>
        </p:nvSpPr>
        <p:spPr>
          <a:xfrm>
            <a:off x="1377200" y="895896"/>
            <a:ext cx="10814800" cy="670800"/>
          </a:xfrm>
          <a:prstGeom prst="rect">
            <a:avLst/>
          </a:prstGeom>
        </p:spPr>
        <p:txBody>
          <a:bodyPr spcFirstLastPara="1" vert="horz" wrap="square" lIns="121900" tIns="121900" rIns="121900" bIns="121900" rtlCol="0" anchor="t" anchorCtr="0">
            <a:normAutofit fontScale="90000"/>
          </a:bodyPr>
          <a:lstStyle/>
          <a:p>
            <a:pPr algn="l"/>
            <a:r>
              <a:rPr lang="en" sz="2960" dirty="0">
                <a:solidFill>
                  <a:srgbClr val="134F5C"/>
                </a:solidFill>
              </a:rPr>
              <a:t>Se utilizaron </a:t>
            </a:r>
            <a:r>
              <a:rPr lang="en" sz="2960" b="1" dirty="0">
                <a:solidFill>
                  <a:srgbClr val="134F5C"/>
                </a:solidFill>
              </a:rPr>
              <a:t>2 enfoques </a:t>
            </a:r>
            <a:r>
              <a:rPr lang="en" sz="2960" dirty="0">
                <a:solidFill>
                  <a:srgbClr val="134F5C"/>
                </a:solidFill>
              </a:rPr>
              <a:t>de equidad para el escenario sugerido </a:t>
            </a:r>
            <a:endParaRPr sz="2960" dirty="0">
              <a:solidFill>
                <a:srgbClr val="134F5C"/>
              </a:solidFill>
            </a:endParaRPr>
          </a:p>
        </p:txBody>
      </p:sp>
      <p:sp>
        <p:nvSpPr>
          <p:cNvPr id="277" name="Google Shape;277;p40"/>
          <p:cNvSpPr/>
          <p:nvPr/>
        </p:nvSpPr>
        <p:spPr>
          <a:xfrm>
            <a:off x="4351300" y="2573608"/>
            <a:ext cx="1913200" cy="275600"/>
          </a:xfrm>
          <a:prstGeom prst="rightArrow">
            <a:avLst>
              <a:gd name="adj1" fmla="val 50000"/>
              <a:gd name="adj2" fmla="val 50000"/>
            </a:avLst>
          </a:prstGeom>
          <a:solidFill>
            <a:srgbClr val="B7B7B7"/>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278" name="Google Shape;278;p40"/>
          <p:cNvSpPr/>
          <p:nvPr/>
        </p:nvSpPr>
        <p:spPr>
          <a:xfrm>
            <a:off x="4351300" y="5185143"/>
            <a:ext cx="1913200" cy="275600"/>
          </a:xfrm>
          <a:prstGeom prst="rightArrow">
            <a:avLst>
              <a:gd name="adj1" fmla="val 50000"/>
              <a:gd name="adj2" fmla="val 50000"/>
            </a:avLst>
          </a:prstGeom>
          <a:solidFill>
            <a:srgbClr val="B7B7B7"/>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graphicFrame>
        <p:nvGraphicFramePr>
          <p:cNvPr id="283" name="Google Shape;283;p41"/>
          <p:cNvGraphicFramePr/>
          <p:nvPr>
            <p:extLst>
              <p:ext uri="{D42A27DB-BD31-4B8C-83A1-F6EECF244321}">
                <p14:modId xmlns:p14="http://schemas.microsoft.com/office/powerpoint/2010/main" val="2495273289"/>
              </p:ext>
            </p:extLst>
          </p:nvPr>
        </p:nvGraphicFramePr>
        <p:xfrm>
          <a:off x="1204634" y="1713931"/>
          <a:ext cx="2794000" cy="2782584"/>
        </p:xfrm>
        <a:graphic>
          <a:graphicData uri="http://schemas.openxmlformats.org/drawingml/2006/table">
            <a:tbl>
              <a:tblPr>
                <a:noFill/>
              </a:tblPr>
              <a:tblGrid>
                <a:gridCol w="1219200">
                  <a:extLst>
                    <a:ext uri="{9D8B030D-6E8A-4147-A177-3AD203B41FA5}">
                      <a16:colId xmlns:a16="http://schemas.microsoft.com/office/drawing/2014/main" val="20000"/>
                    </a:ext>
                  </a:extLst>
                </a:gridCol>
                <a:gridCol w="1574800">
                  <a:extLst>
                    <a:ext uri="{9D8B030D-6E8A-4147-A177-3AD203B41FA5}">
                      <a16:colId xmlns:a16="http://schemas.microsoft.com/office/drawing/2014/main" val="20001"/>
                    </a:ext>
                  </a:extLst>
                </a:gridCol>
              </a:tblGrid>
              <a:tr h="463764">
                <a:tc>
                  <a:txBody>
                    <a:bodyPr/>
                    <a:lstStyle/>
                    <a:p>
                      <a:pPr marL="0" lvl="0" indent="0" algn="ctr" rtl="0">
                        <a:lnSpc>
                          <a:spcPct val="115000"/>
                        </a:lnSpc>
                        <a:spcBef>
                          <a:spcPts val="0"/>
                        </a:spcBef>
                        <a:spcAft>
                          <a:spcPts val="0"/>
                        </a:spcAft>
                        <a:buNone/>
                      </a:pPr>
                      <a:r>
                        <a:rPr lang="en" sz="1300" b="1"/>
                        <a:t>Provincia</a:t>
                      </a:r>
                      <a:endParaRPr sz="13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FE2F3"/>
                    </a:solidFill>
                  </a:tcPr>
                </a:tc>
                <a:tc>
                  <a:txBody>
                    <a:bodyPr/>
                    <a:lstStyle/>
                    <a:p>
                      <a:pPr marL="0" lvl="0" indent="0" algn="ctr" rtl="0">
                        <a:lnSpc>
                          <a:spcPct val="115000"/>
                        </a:lnSpc>
                        <a:spcBef>
                          <a:spcPts val="0"/>
                        </a:spcBef>
                        <a:spcAft>
                          <a:spcPts val="0"/>
                        </a:spcAft>
                        <a:buNone/>
                      </a:pPr>
                      <a:r>
                        <a:rPr lang="en" sz="1300" b="1"/>
                        <a:t>Monto Millones</a:t>
                      </a:r>
                      <a:endParaRPr sz="13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FE2F3"/>
                    </a:solidFill>
                  </a:tcPr>
                </a:tc>
                <a:extLst>
                  <a:ext uri="{0D108BD9-81ED-4DB2-BD59-A6C34878D82A}">
                    <a16:rowId xmlns:a16="http://schemas.microsoft.com/office/drawing/2014/main" val="10000"/>
                  </a:ext>
                </a:extLst>
              </a:tr>
              <a:tr h="463764">
                <a:tc>
                  <a:txBody>
                    <a:bodyPr/>
                    <a:lstStyle/>
                    <a:p>
                      <a:pPr marL="0" lvl="0" indent="0" algn="l" rtl="0">
                        <a:lnSpc>
                          <a:spcPct val="115000"/>
                        </a:lnSpc>
                        <a:spcBef>
                          <a:spcPts val="0"/>
                        </a:spcBef>
                        <a:spcAft>
                          <a:spcPts val="0"/>
                        </a:spcAft>
                        <a:buNone/>
                      </a:pPr>
                      <a:r>
                        <a:rPr lang="en" sz="1300"/>
                        <a:t>GUAYAS</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rowSpan="5">
                  <a:txBody>
                    <a:bodyPr/>
                    <a:lstStyle/>
                    <a:p>
                      <a:pPr marL="0" lvl="0" indent="0" algn="ctr" rtl="0">
                        <a:lnSpc>
                          <a:spcPct val="115000"/>
                        </a:lnSpc>
                        <a:spcBef>
                          <a:spcPts val="0"/>
                        </a:spcBef>
                        <a:spcAft>
                          <a:spcPts val="0"/>
                        </a:spcAft>
                        <a:buNone/>
                      </a:pPr>
                      <a:r>
                        <a:rPr lang="en" sz="2400" b="1">
                          <a:solidFill>
                            <a:srgbClr val="34A853"/>
                          </a:solidFill>
                        </a:rPr>
                        <a:t>4.88</a:t>
                      </a:r>
                      <a:endParaRPr sz="2400" b="1">
                        <a:solidFill>
                          <a:srgbClr val="34A853"/>
                        </a:solidFill>
                      </a:endParaRPr>
                    </a:p>
                  </a:txBody>
                  <a:tcPr marL="38100" marR="38100" marT="121900" marB="1219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463764">
                <a:tc>
                  <a:txBody>
                    <a:bodyPr/>
                    <a:lstStyle/>
                    <a:p>
                      <a:pPr marL="0" lvl="0" indent="0" algn="l" rtl="0">
                        <a:lnSpc>
                          <a:spcPct val="115000"/>
                        </a:lnSpc>
                        <a:spcBef>
                          <a:spcPts val="0"/>
                        </a:spcBef>
                        <a:spcAft>
                          <a:spcPts val="0"/>
                        </a:spcAft>
                        <a:buNone/>
                      </a:pPr>
                      <a:r>
                        <a:rPr lang="en" sz="1300"/>
                        <a:t>PICHINCHA</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vMerge="1">
                  <a:txBody>
                    <a:bodyPr/>
                    <a:lstStyle/>
                    <a:p>
                      <a:endParaRPr lang="es-EC"/>
                    </a:p>
                  </a:txBody>
                  <a:tcPr/>
                </a:tc>
                <a:extLst>
                  <a:ext uri="{0D108BD9-81ED-4DB2-BD59-A6C34878D82A}">
                    <a16:rowId xmlns:a16="http://schemas.microsoft.com/office/drawing/2014/main" val="10002"/>
                  </a:ext>
                </a:extLst>
              </a:tr>
              <a:tr h="463764">
                <a:tc>
                  <a:txBody>
                    <a:bodyPr/>
                    <a:lstStyle/>
                    <a:p>
                      <a:pPr marL="0" lvl="0" indent="0" algn="l" rtl="0">
                        <a:lnSpc>
                          <a:spcPct val="115000"/>
                        </a:lnSpc>
                        <a:spcBef>
                          <a:spcPts val="0"/>
                        </a:spcBef>
                        <a:spcAft>
                          <a:spcPts val="0"/>
                        </a:spcAft>
                        <a:buNone/>
                      </a:pPr>
                      <a:r>
                        <a:rPr lang="en" sz="1300"/>
                        <a:t>MANABI</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vMerge="1">
                  <a:txBody>
                    <a:bodyPr/>
                    <a:lstStyle/>
                    <a:p>
                      <a:endParaRPr lang="es-EC"/>
                    </a:p>
                  </a:txBody>
                  <a:tcPr/>
                </a:tc>
                <a:extLst>
                  <a:ext uri="{0D108BD9-81ED-4DB2-BD59-A6C34878D82A}">
                    <a16:rowId xmlns:a16="http://schemas.microsoft.com/office/drawing/2014/main" val="10003"/>
                  </a:ext>
                </a:extLst>
              </a:tr>
              <a:tr h="463764">
                <a:tc>
                  <a:txBody>
                    <a:bodyPr/>
                    <a:lstStyle/>
                    <a:p>
                      <a:pPr marL="0" lvl="0" indent="0" algn="l" rtl="0">
                        <a:lnSpc>
                          <a:spcPct val="115000"/>
                        </a:lnSpc>
                        <a:spcBef>
                          <a:spcPts val="0"/>
                        </a:spcBef>
                        <a:spcAft>
                          <a:spcPts val="0"/>
                        </a:spcAft>
                        <a:buNone/>
                      </a:pPr>
                      <a:r>
                        <a:rPr lang="en" sz="1300"/>
                        <a:t>AZUAY</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vMerge="1">
                  <a:txBody>
                    <a:bodyPr/>
                    <a:lstStyle/>
                    <a:p>
                      <a:endParaRPr lang="es-EC"/>
                    </a:p>
                  </a:txBody>
                  <a:tcPr/>
                </a:tc>
                <a:extLst>
                  <a:ext uri="{0D108BD9-81ED-4DB2-BD59-A6C34878D82A}">
                    <a16:rowId xmlns:a16="http://schemas.microsoft.com/office/drawing/2014/main" val="10004"/>
                  </a:ext>
                </a:extLst>
              </a:tr>
              <a:tr h="463764">
                <a:tc>
                  <a:txBody>
                    <a:bodyPr/>
                    <a:lstStyle/>
                    <a:p>
                      <a:pPr marL="0" lvl="0" indent="0" algn="l" rtl="0">
                        <a:lnSpc>
                          <a:spcPct val="115000"/>
                        </a:lnSpc>
                        <a:spcBef>
                          <a:spcPts val="0"/>
                        </a:spcBef>
                        <a:spcAft>
                          <a:spcPts val="0"/>
                        </a:spcAft>
                        <a:buNone/>
                      </a:pPr>
                      <a:r>
                        <a:rPr lang="en" sz="1300" dirty="0"/>
                        <a:t>LOJA</a:t>
                      </a:r>
                      <a:endParaRPr sz="1300" dirty="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vMerge="1">
                  <a:txBody>
                    <a:bodyPr/>
                    <a:lstStyle/>
                    <a:p>
                      <a:endParaRPr lang="es-EC"/>
                    </a:p>
                  </a:txBody>
                  <a:tcPr/>
                </a:tc>
                <a:extLst>
                  <a:ext uri="{0D108BD9-81ED-4DB2-BD59-A6C34878D82A}">
                    <a16:rowId xmlns:a16="http://schemas.microsoft.com/office/drawing/2014/main" val="10005"/>
                  </a:ext>
                </a:extLst>
              </a:tr>
            </a:tbl>
          </a:graphicData>
        </a:graphic>
      </p:graphicFrame>
      <p:graphicFrame>
        <p:nvGraphicFramePr>
          <p:cNvPr id="284" name="Google Shape;284;p41"/>
          <p:cNvGraphicFramePr/>
          <p:nvPr/>
        </p:nvGraphicFramePr>
        <p:xfrm>
          <a:off x="6224100" y="1250167"/>
          <a:ext cx="4724400" cy="3246348"/>
        </p:xfrm>
        <a:graphic>
          <a:graphicData uri="http://schemas.openxmlformats.org/drawingml/2006/table">
            <a:tbl>
              <a:tblPr>
                <a:noFill/>
              </a:tblPr>
              <a:tblGrid>
                <a:gridCol w="1574800">
                  <a:extLst>
                    <a:ext uri="{9D8B030D-6E8A-4147-A177-3AD203B41FA5}">
                      <a16:colId xmlns:a16="http://schemas.microsoft.com/office/drawing/2014/main" val="20000"/>
                    </a:ext>
                  </a:extLst>
                </a:gridCol>
                <a:gridCol w="1574800">
                  <a:extLst>
                    <a:ext uri="{9D8B030D-6E8A-4147-A177-3AD203B41FA5}">
                      <a16:colId xmlns:a16="http://schemas.microsoft.com/office/drawing/2014/main" val="20001"/>
                    </a:ext>
                  </a:extLst>
                </a:gridCol>
                <a:gridCol w="1574800">
                  <a:extLst>
                    <a:ext uri="{9D8B030D-6E8A-4147-A177-3AD203B41FA5}">
                      <a16:colId xmlns:a16="http://schemas.microsoft.com/office/drawing/2014/main" val="20002"/>
                    </a:ext>
                  </a:extLst>
                </a:gridCol>
              </a:tblGrid>
              <a:tr h="463764">
                <a:tc gridSpan="2">
                  <a:txBody>
                    <a:bodyPr/>
                    <a:lstStyle/>
                    <a:p>
                      <a:pPr marL="0" lvl="0" indent="0" algn="ctr" rtl="0">
                        <a:lnSpc>
                          <a:spcPct val="115000"/>
                        </a:lnSpc>
                        <a:spcBef>
                          <a:spcPts val="0"/>
                        </a:spcBef>
                        <a:spcAft>
                          <a:spcPts val="0"/>
                        </a:spcAft>
                        <a:buNone/>
                      </a:pPr>
                      <a:r>
                        <a:rPr lang="en" sz="1300" b="1"/>
                        <a:t>Provincia</a:t>
                      </a:r>
                      <a:endParaRPr sz="13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FE2F3"/>
                    </a:solidFill>
                  </a:tcPr>
                </a:tc>
                <a:tc hMerge="1">
                  <a:txBody>
                    <a:bodyPr/>
                    <a:lstStyle/>
                    <a:p>
                      <a:endParaRPr lang="es-EC"/>
                    </a:p>
                  </a:txBody>
                  <a:tcPr/>
                </a:tc>
                <a:tc>
                  <a:txBody>
                    <a:bodyPr/>
                    <a:lstStyle/>
                    <a:p>
                      <a:pPr marL="0" lvl="0" indent="0" algn="ctr" rtl="0">
                        <a:lnSpc>
                          <a:spcPct val="115000"/>
                        </a:lnSpc>
                        <a:spcBef>
                          <a:spcPts val="0"/>
                        </a:spcBef>
                        <a:spcAft>
                          <a:spcPts val="0"/>
                        </a:spcAft>
                        <a:buNone/>
                      </a:pPr>
                      <a:r>
                        <a:rPr lang="en" sz="1300" b="1"/>
                        <a:t>Monto Millones</a:t>
                      </a:r>
                      <a:endParaRPr sz="13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FE2F3"/>
                    </a:solidFill>
                  </a:tcPr>
                </a:tc>
                <a:extLst>
                  <a:ext uri="{0D108BD9-81ED-4DB2-BD59-A6C34878D82A}">
                    <a16:rowId xmlns:a16="http://schemas.microsoft.com/office/drawing/2014/main" val="10000"/>
                  </a:ext>
                </a:extLst>
              </a:tr>
              <a:tr h="463764">
                <a:tc>
                  <a:txBody>
                    <a:bodyPr/>
                    <a:lstStyle/>
                    <a:p>
                      <a:pPr marL="0" lvl="0" indent="0" algn="l" rtl="0">
                        <a:lnSpc>
                          <a:spcPct val="115000"/>
                        </a:lnSpc>
                        <a:spcBef>
                          <a:spcPts val="0"/>
                        </a:spcBef>
                        <a:spcAft>
                          <a:spcPts val="0"/>
                        </a:spcAft>
                        <a:buNone/>
                      </a:pPr>
                      <a:r>
                        <a:rPr lang="en" sz="1300"/>
                        <a:t>PICHINCHA</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 sz="1300"/>
                        <a:t>IMBABURA</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rowSpan="6">
                  <a:txBody>
                    <a:bodyPr/>
                    <a:lstStyle/>
                    <a:p>
                      <a:pPr marL="0" lvl="0" indent="0" algn="ctr" rtl="0">
                        <a:lnSpc>
                          <a:spcPct val="115000"/>
                        </a:lnSpc>
                        <a:spcBef>
                          <a:spcPts val="0"/>
                        </a:spcBef>
                        <a:spcAft>
                          <a:spcPts val="0"/>
                        </a:spcAft>
                        <a:buNone/>
                      </a:pPr>
                      <a:r>
                        <a:rPr lang="en" sz="2400" b="1">
                          <a:solidFill>
                            <a:srgbClr val="6AA84F"/>
                          </a:solidFill>
                        </a:rPr>
                        <a:t>1.24</a:t>
                      </a:r>
                      <a:endParaRPr sz="2400" b="1">
                        <a:solidFill>
                          <a:srgbClr val="6AA84F"/>
                        </a:solidFill>
                      </a:endParaRPr>
                    </a:p>
                  </a:txBody>
                  <a:tcPr marL="38100" marR="38100" marT="121900" marB="1219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463764">
                <a:tc>
                  <a:txBody>
                    <a:bodyPr/>
                    <a:lstStyle/>
                    <a:p>
                      <a:pPr marL="0" lvl="0" indent="0" algn="l" rtl="0">
                        <a:lnSpc>
                          <a:spcPct val="115000"/>
                        </a:lnSpc>
                        <a:spcBef>
                          <a:spcPts val="0"/>
                        </a:spcBef>
                        <a:spcAft>
                          <a:spcPts val="0"/>
                        </a:spcAft>
                        <a:buNone/>
                      </a:pPr>
                      <a:r>
                        <a:rPr lang="en" sz="1300"/>
                        <a:t>MANABI</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 sz="1300"/>
                        <a:t>PASTAZA</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vMerge="1">
                  <a:txBody>
                    <a:bodyPr/>
                    <a:lstStyle/>
                    <a:p>
                      <a:endParaRPr lang="es-EC"/>
                    </a:p>
                  </a:txBody>
                  <a:tcPr/>
                </a:tc>
                <a:extLst>
                  <a:ext uri="{0D108BD9-81ED-4DB2-BD59-A6C34878D82A}">
                    <a16:rowId xmlns:a16="http://schemas.microsoft.com/office/drawing/2014/main" val="10002"/>
                  </a:ext>
                </a:extLst>
              </a:tr>
              <a:tr h="463764">
                <a:tc>
                  <a:txBody>
                    <a:bodyPr/>
                    <a:lstStyle/>
                    <a:p>
                      <a:pPr marL="0" lvl="0" indent="0" algn="l" rtl="0">
                        <a:lnSpc>
                          <a:spcPct val="115000"/>
                        </a:lnSpc>
                        <a:spcBef>
                          <a:spcPts val="0"/>
                        </a:spcBef>
                        <a:spcAft>
                          <a:spcPts val="0"/>
                        </a:spcAft>
                        <a:buNone/>
                      </a:pPr>
                      <a:r>
                        <a:rPr lang="en" sz="1300"/>
                        <a:t>AZUAY</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 sz="1300"/>
                        <a:t>BOLIVAR</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vMerge="1">
                  <a:txBody>
                    <a:bodyPr/>
                    <a:lstStyle/>
                    <a:p>
                      <a:endParaRPr lang="es-EC"/>
                    </a:p>
                  </a:txBody>
                  <a:tcPr/>
                </a:tc>
                <a:extLst>
                  <a:ext uri="{0D108BD9-81ED-4DB2-BD59-A6C34878D82A}">
                    <a16:rowId xmlns:a16="http://schemas.microsoft.com/office/drawing/2014/main" val="10003"/>
                  </a:ext>
                </a:extLst>
              </a:tr>
              <a:tr h="463764">
                <a:tc>
                  <a:txBody>
                    <a:bodyPr/>
                    <a:lstStyle/>
                    <a:p>
                      <a:pPr marL="0" lvl="0" indent="0" algn="l" rtl="0">
                        <a:lnSpc>
                          <a:spcPct val="115000"/>
                        </a:lnSpc>
                        <a:spcBef>
                          <a:spcPts val="0"/>
                        </a:spcBef>
                        <a:spcAft>
                          <a:spcPts val="0"/>
                        </a:spcAft>
                        <a:buNone/>
                      </a:pPr>
                      <a:r>
                        <a:rPr lang="en" sz="1300"/>
                        <a:t>LOJA</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 sz="1300"/>
                        <a:t>MORONA</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vMerge="1">
                  <a:txBody>
                    <a:bodyPr/>
                    <a:lstStyle/>
                    <a:p>
                      <a:endParaRPr lang="es-EC"/>
                    </a:p>
                  </a:txBody>
                  <a:tcPr/>
                </a:tc>
                <a:extLst>
                  <a:ext uri="{0D108BD9-81ED-4DB2-BD59-A6C34878D82A}">
                    <a16:rowId xmlns:a16="http://schemas.microsoft.com/office/drawing/2014/main" val="10004"/>
                  </a:ext>
                </a:extLst>
              </a:tr>
              <a:tr h="463764">
                <a:tc>
                  <a:txBody>
                    <a:bodyPr/>
                    <a:lstStyle/>
                    <a:p>
                      <a:pPr marL="0" lvl="0" indent="0" algn="l" rtl="0">
                        <a:lnSpc>
                          <a:spcPct val="115000"/>
                        </a:lnSpc>
                        <a:spcBef>
                          <a:spcPts val="0"/>
                        </a:spcBef>
                        <a:spcAft>
                          <a:spcPts val="0"/>
                        </a:spcAft>
                        <a:buNone/>
                      </a:pPr>
                      <a:r>
                        <a:rPr lang="en" sz="1300"/>
                        <a:t>ORELLANA</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 sz="1300"/>
                        <a:t>CHIMBORAZO</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vMerge="1">
                  <a:txBody>
                    <a:bodyPr/>
                    <a:lstStyle/>
                    <a:p>
                      <a:endParaRPr lang="es-EC"/>
                    </a:p>
                  </a:txBody>
                  <a:tcPr/>
                </a:tc>
                <a:extLst>
                  <a:ext uri="{0D108BD9-81ED-4DB2-BD59-A6C34878D82A}">
                    <a16:rowId xmlns:a16="http://schemas.microsoft.com/office/drawing/2014/main" val="10005"/>
                  </a:ext>
                </a:extLst>
              </a:tr>
              <a:tr h="463764">
                <a:tc>
                  <a:txBody>
                    <a:bodyPr/>
                    <a:lstStyle/>
                    <a:p>
                      <a:pPr marL="0" lvl="0" indent="0" algn="l" rtl="0">
                        <a:lnSpc>
                          <a:spcPct val="115000"/>
                        </a:lnSpc>
                        <a:spcBef>
                          <a:spcPts val="0"/>
                        </a:spcBef>
                        <a:spcAft>
                          <a:spcPts val="0"/>
                        </a:spcAft>
                        <a:buNone/>
                      </a:pPr>
                      <a:r>
                        <a:rPr lang="en" sz="1300"/>
                        <a:t>SANTO DOMINGO</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 sz="1300"/>
                        <a:t>ESMERALDAS</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vMerge="1">
                  <a:txBody>
                    <a:bodyPr/>
                    <a:lstStyle/>
                    <a:p>
                      <a:endParaRPr lang="es-EC"/>
                    </a:p>
                  </a:txBody>
                  <a:tcPr/>
                </a:tc>
                <a:extLst>
                  <a:ext uri="{0D108BD9-81ED-4DB2-BD59-A6C34878D82A}">
                    <a16:rowId xmlns:a16="http://schemas.microsoft.com/office/drawing/2014/main" val="10006"/>
                  </a:ext>
                </a:extLst>
              </a:tr>
            </a:tbl>
          </a:graphicData>
        </a:graphic>
      </p:graphicFrame>
      <p:sp>
        <p:nvSpPr>
          <p:cNvPr id="285" name="Google Shape;285;p41"/>
          <p:cNvSpPr txBox="1"/>
          <p:nvPr/>
        </p:nvSpPr>
        <p:spPr>
          <a:xfrm>
            <a:off x="0" y="0"/>
            <a:ext cx="12192000" cy="615513"/>
          </a:xfrm>
          <a:prstGeom prst="rect">
            <a:avLst/>
          </a:prstGeom>
          <a:noFill/>
          <a:ln>
            <a:noFill/>
          </a:ln>
        </p:spPr>
        <p:txBody>
          <a:bodyPr spcFirstLastPara="1" wrap="square" lIns="121900" tIns="121900" rIns="121900" bIns="121900" anchor="t" anchorCtr="0">
            <a:spAutoFit/>
          </a:bodyPr>
          <a:lstStyle/>
          <a:p>
            <a:endParaRPr sz="2400" b="1"/>
          </a:p>
        </p:txBody>
      </p:sp>
      <p:sp>
        <p:nvSpPr>
          <p:cNvPr id="286" name="Google Shape;286;p41"/>
          <p:cNvSpPr txBox="1"/>
          <p:nvPr/>
        </p:nvSpPr>
        <p:spPr>
          <a:xfrm>
            <a:off x="559816" y="861162"/>
            <a:ext cx="3908367" cy="764977"/>
          </a:xfrm>
          <a:prstGeom prst="rect">
            <a:avLst/>
          </a:prstGeom>
          <a:noFill/>
          <a:ln w="19050" cap="flat" cmpd="sng">
            <a:solidFill>
              <a:srgbClr val="538DD5"/>
            </a:solidFill>
            <a:prstDash val="solid"/>
            <a:round/>
            <a:headEnd type="none" w="sm" len="sm"/>
            <a:tailEnd type="none" w="sm" len="sm"/>
          </a:ln>
        </p:spPr>
        <p:txBody>
          <a:bodyPr spcFirstLastPara="1" wrap="square" lIns="121900" tIns="121900" rIns="121900" bIns="121900" anchor="t" anchorCtr="0">
            <a:spAutoFit/>
          </a:bodyPr>
          <a:lstStyle/>
          <a:p>
            <a:r>
              <a:rPr lang="en" sz="1771" b="1">
                <a:solidFill>
                  <a:srgbClr val="134F5C"/>
                </a:solidFill>
                <a:latin typeface="Proxima Nova"/>
                <a:ea typeface="Proxima Nova"/>
                <a:cs typeface="Proxima Nova"/>
                <a:sym typeface="Proxima Nova"/>
              </a:rPr>
              <a:t>Fórmula Referencial:</a:t>
            </a:r>
            <a:r>
              <a:rPr lang="en" sz="1904">
                <a:solidFill>
                  <a:srgbClr val="134F5C"/>
                </a:solidFill>
                <a:latin typeface="Proxima Nova"/>
                <a:ea typeface="Proxima Nova"/>
                <a:cs typeface="Proxima Nova"/>
                <a:sym typeface="Proxima Nova"/>
              </a:rPr>
              <a:t> </a:t>
            </a:r>
            <a:r>
              <a:rPr lang="en" sz="1467" i="1">
                <a:solidFill>
                  <a:srgbClr val="222222"/>
                </a:solidFill>
              </a:rPr>
              <a:t>Longitud vial (km) + Total km ejecutados de los planificados</a:t>
            </a:r>
            <a:endParaRPr sz="2293">
              <a:solidFill>
                <a:srgbClr val="134F5C"/>
              </a:solidFill>
              <a:latin typeface="Proxima Nova"/>
              <a:ea typeface="Proxima Nova"/>
              <a:cs typeface="Proxima Nova"/>
              <a:sym typeface="Proxima Nova"/>
            </a:endParaRPr>
          </a:p>
        </p:txBody>
      </p:sp>
      <p:sp>
        <p:nvSpPr>
          <p:cNvPr id="287" name="Google Shape;287;p41"/>
          <p:cNvSpPr txBox="1"/>
          <p:nvPr/>
        </p:nvSpPr>
        <p:spPr>
          <a:xfrm>
            <a:off x="635200" y="4647334"/>
            <a:ext cx="3757600" cy="1418297"/>
          </a:xfrm>
          <a:prstGeom prst="rect">
            <a:avLst/>
          </a:prstGeom>
          <a:noFill/>
          <a:ln w="19050" cap="flat" cmpd="sng">
            <a:solidFill>
              <a:srgbClr val="34A853"/>
            </a:solidFill>
            <a:prstDash val="solid"/>
            <a:round/>
            <a:headEnd type="none" w="sm" len="sm"/>
            <a:tailEnd type="none" w="sm" len="sm"/>
          </a:ln>
        </p:spPr>
        <p:txBody>
          <a:bodyPr spcFirstLastPara="1" wrap="square" lIns="121900" tIns="121900" rIns="121900" bIns="121900" anchor="t" anchorCtr="0">
            <a:spAutoFit/>
          </a:bodyPr>
          <a:lstStyle/>
          <a:p>
            <a:r>
              <a:rPr lang="en" sz="1904" b="1">
                <a:solidFill>
                  <a:srgbClr val="134F5C"/>
                </a:solidFill>
                <a:latin typeface="Proxima Nova"/>
                <a:ea typeface="Proxima Nova"/>
                <a:cs typeface="Proxima Nova"/>
                <a:sym typeface="Proxima Nova"/>
              </a:rPr>
              <a:t>5 provincias aumentarían</a:t>
            </a:r>
            <a:r>
              <a:rPr lang="en" sz="1904">
                <a:solidFill>
                  <a:srgbClr val="134F5C"/>
                </a:solidFill>
                <a:latin typeface="Proxima Nova"/>
                <a:ea typeface="Proxima Nova"/>
                <a:cs typeface="Proxima Nova"/>
                <a:sym typeface="Proxima Nova"/>
              </a:rPr>
              <a:t> sus transferencias, mientras que </a:t>
            </a:r>
            <a:r>
              <a:rPr lang="en" sz="1904" b="1">
                <a:solidFill>
                  <a:srgbClr val="134F5C"/>
                </a:solidFill>
                <a:latin typeface="Proxima Nova"/>
                <a:ea typeface="Proxima Nova"/>
                <a:cs typeface="Proxima Nova"/>
                <a:sym typeface="Proxima Nova"/>
              </a:rPr>
              <a:t>19 provincias se les asignaría menos recursos</a:t>
            </a:r>
            <a:endParaRPr sz="1893" b="1">
              <a:solidFill>
                <a:srgbClr val="134F5C"/>
              </a:solidFill>
              <a:latin typeface="Proxima Nova"/>
              <a:ea typeface="Proxima Nova"/>
              <a:cs typeface="Proxima Nova"/>
              <a:sym typeface="Proxima Nova"/>
            </a:endParaRPr>
          </a:p>
        </p:txBody>
      </p:sp>
      <p:sp>
        <p:nvSpPr>
          <p:cNvPr id="288" name="Google Shape;288;p41"/>
          <p:cNvSpPr txBox="1"/>
          <p:nvPr/>
        </p:nvSpPr>
        <p:spPr>
          <a:xfrm>
            <a:off x="6325700" y="259500"/>
            <a:ext cx="4484000" cy="744459"/>
          </a:xfrm>
          <a:prstGeom prst="rect">
            <a:avLst/>
          </a:prstGeom>
          <a:noFill/>
          <a:ln w="19050" cap="flat" cmpd="sng">
            <a:solidFill>
              <a:schemeClr val="dk2"/>
            </a:solidFill>
            <a:prstDash val="solid"/>
            <a:round/>
            <a:headEnd type="none" w="sm" len="sm"/>
            <a:tailEnd type="none" w="sm" len="sm"/>
          </a:ln>
        </p:spPr>
        <p:txBody>
          <a:bodyPr spcFirstLastPara="1" wrap="square" lIns="121900" tIns="121900" rIns="121900" bIns="121900" anchor="t" anchorCtr="0">
            <a:spAutoFit/>
          </a:bodyPr>
          <a:lstStyle/>
          <a:p>
            <a:r>
              <a:rPr lang="en" sz="1771" b="1">
                <a:solidFill>
                  <a:schemeClr val="dk2"/>
                </a:solidFill>
                <a:latin typeface="Proxima Nova"/>
                <a:ea typeface="Proxima Nova"/>
                <a:cs typeface="Proxima Nova"/>
                <a:sym typeface="Proxima Nova"/>
              </a:rPr>
              <a:t>Fórmula Sugerida:</a:t>
            </a:r>
            <a:r>
              <a:rPr lang="en" sz="1771">
                <a:solidFill>
                  <a:srgbClr val="134F5C"/>
                </a:solidFill>
                <a:latin typeface="Proxima Nova"/>
                <a:ea typeface="Proxima Nova"/>
                <a:cs typeface="Proxima Nova"/>
                <a:sym typeface="Proxima Nova"/>
              </a:rPr>
              <a:t> </a:t>
            </a:r>
            <a:r>
              <a:rPr lang="en" sz="1467" i="1">
                <a:solidFill>
                  <a:schemeClr val="accent3"/>
                </a:solidFill>
              </a:rPr>
              <a:t>Densidad vial + Tiempo Promedio + Poblados no considerados +  Puntos Críticos</a:t>
            </a:r>
            <a:endParaRPr sz="2293">
              <a:solidFill>
                <a:srgbClr val="134F5C"/>
              </a:solidFill>
              <a:latin typeface="Proxima Nova"/>
              <a:ea typeface="Proxima Nova"/>
              <a:cs typeface="Proxima Nova"/>
              <a:sym typeface="Proxima Nova"/>
            </a:endParaRPr>
          </a:p>
        </p:txBody>
      </p:sp>
      <p:sp>
        <p:nvSpPr>
          <p:cNvPr id="289" name="Google Shape;289;p41"/>
          <p:cNvSpPr txBox="1"/>
          <p:nvPr/>
        </p:nvSpPr>
        <p:spPr>
          <a:xfrm>
            <a:off x="6312333" y="4708668"/>
            <a:ext cx="4395600" cy="1418297"/>
          </a:xfrm>
          <a:prstGeom prst="rect">
            <a:avLst/>
          </a:prstGeom>
          <a:noFill/>
          <a:ln w="19050" cap="flat" cmpd="sng">
            <a:solidFill>
              <a:srgbClr val="34A853"/>
            </a:solidFill>
            <a:prstDash val="solid"/>
            <a:round/>
            <a:headEnd type="none" w="sm" len="sm"/>
            <a:tailEnd type="none" w="sm" len="sm"/>
          </a:ln>
        </p:spPr>
        <p:txBody>
          <a:bodyPr spcFirstLastPara="1" wrap="square" lIns="121900" tIns="121900" rIns="121900" bIns="121900" anchor="t" anchorCtr="0">
            <a:spAutoFit/>
          </a:bodyPr>
          <a:lstStyle/>
          <a:p>
            <a:r>
              <a:rPr lang="en" sz="1904" b="1">
                <a:solidFill>
                  <a:srgbClr val="134F5C"/>
                </a:solidFill>
                <a:latin typeface="Proxima Nova"/>
                <a:ea typeface="Proxima Nova"/>
                <a:cs typeface="Proxima Nova"/>
                <a:sym typeface="Proxima Nova"/>
              </a:rPr>
              <a:t>12 provincias aumentarían</a:t>
            </a:r>
            <a:r>
              <a:rPr lang="en" sz="1904">
                <a:solidFill>
                  <a:srgbClr val="134F5C"/>
                </a:solidFill>
                <a:latin typeface="Proxima Nova"/>
                <a:ea typeface="Proxima Nova"/>
                <a:cs typeface="Proxima Nova"/>
                <a:sym typeface="Proxima Nova"/>
              </a:rPr>
              <a:t> sus transferencias, mientras que </a:t>
            </a:r>
            <a:r>
              <a:rPr lang="en" sz="1904" b="1">
                <a:solidFill>
                  <a:srgbClr val="134F5C"/>
                </a:solidFill>
                <a:latin typeface="Proxima Nova"/>
                <a:ea typeface="Proxima Nova"/>
                <a:cs typeface="Proxima Nova"/>
                <a:sym typeface="Proxima Nova"/>
              </a:rPr>
              <a:t>12 provincias se les asignaría menos recursos</a:t>
            </a:r>
            <a:endParaRPr sz="1893" b="1">
              <a:solidFill>
                <a:srgbClr val="134F5C"/>
              </a:solidFill>
              <a:latin typeface="Proxima Nova"/>
              <a:ea typeface="Proxima Nova"/>
              <a:cs typeface="Proxima Nova"/>
              <a:sym typeface="Proxima Nova"/>
            </a:endParaRPr>
          </a:p>
        </p:txBody>
      </p:sp>
      <p:sp>
        <p:nvSpPr>
          <p:cNvPr id="290" name="Google Shape;290;p41"/>
          <p:cNvSpPr txBox="1"/>
          <p:nvPr/>
        </p:nvSpPr>
        <p:spPr>
          <a:xfrm>
            <a:off x="4718767" y="2636767"/>
            <a:ext cx="785200" cy="553957"/>
          </a:xfrm>
          <a:prstGeom prst="rect">
            <a:avLst/>
          </a:prstGeom>
          <a:noFill/>
          <a:ln>
            <a:noFill/>
          </a:ln>
        </p:spPr>
        <p:txBody>
          <a:bodyPr spcFirstLastPara="1" wrap="square" lIns="121900" tIns="121900" rIns="121900" bIns="121900" anchor="t" anchorCtr="0">
            <a:spAutoFit/>
          </a:bodyPr>
          <a:lstStyle/>
          <a:p>
            <a:r>
              <a:rPr lang="en" sz="2000" b="1">
                <a:solidFill>
                  <a:srgbClr val="FF0000"/>
                </a:solidFill>
                <a:latin typeface="Proxima Nova"/>
                <a:ea typeface="Proxima Nova"/>
                <a:cs typeface="Proxima Nova"/>
                <a:sym typeface="Proxima Nova"/>
              </a:rPr>
              <a:t>vrs</a:t>
            </a:r>
            <a:endParaRPr sz="2000" b="1">
              <a:solidFill>
                <a:srgbClr val="FF0000"/>
              </a:solidFill>
              <a:latin typeface="Proxima Nova"/>
              <a:ea typeface="Proxima Nova"/>
              <a:cs typeface="Proxima Nova"/>
              <a:sym typeface="Proxima Nov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42"/>
          <p:cNvSpPr txBox="1"/>
          <p:nvPr/>
        </p:nvSpPr>
        <p:spPr>
          <a:xfrm>
            <a:off x="710167" y="2459133"/>
            <a:ext cx="2226000" cy="615513"/>
          </a:xfrm>
          <a:prstGeom prst="rect">
            <a:avLst/>
          </a:prstGeom>
          <a:noFill/>
          <a:ln>
            <a:noFill/>
          </a:ln>
        </p:spPr>
        <p:txBody>
          <a:bodyPr spcFirstLastPara="1" wrap="square" lIns="121900" tIns="121900" rIns="121900" bIns="121900" anchor="t" anchorCtr="0">
            <a:spAutoFit/>
          </a:bodyPr>
          <a:lstStyle/>
          <a:p>
            <a:endParaRPr sz="2400">
              <a:latin typeface="Proxima Nova"/>
              <a:ea typeface="Proxima Nova"/>
              <a:cs typeface="Proxima Nova"/>
              <a:sym typeface="Proxima Nova"/>
            </a:endParaRPr>
          </a:p>
        </p:txBody>
      </p:sp>
      <p:sp>
        <p:nvSpPr>
          <p:cNvPr id="296" name="Google Shape;296;p42"/>
          <p:cNvSpPr txBox="1"/>
          <p:nvPr/>
        </p:nvSpPr>
        <p:spPr>
          <a:xfrm>
            <a:off x="255067" y="2692334"/>
            <a:ext cx="4202800" cy="1182014"/>
          </a:xfrm>
          <a:prstGeom prst="rect">
            <a:avLst/>
          </a:prstGeom>
          <a:noFill/>
          <a:ln w="19050" cap="flat" cmpd="sng">
            <a:solidFill>
              <a:schemeClr val="dk2"/>
            </a:solidFill>
            <a:prstDash val="solid"/>
            <a:round/>
            <a:headEnd type="none" w="sm" len="sm"/>
            <a:tailEnd type="none" w="sm" len="sm"/>
          </a:ln>
        </p:spPr>
        <p:txBody>
          <a:bodyPr spcFirstLastPara="1" wrap="square" lIns="121900" tIns="121900" rIns="121900" bIns="121900" anchor="t" anchorCtr="0">
            <a:spAutoFit/>
          </a:bodyPr>
          <a:lstStyle/>
          <a:p>
            <a:pPr algn="ctr"/>
            <a:r>
              <a:rPr lang="en" sz="2027" b="1">
                <a:solidFill>
                  <a:srgbClr val="134F5C"/>
                </a:solidFill>
                <a:latin typeface="Proxima Nova"/>
                <a:ea typeface="Proxima Nova"/>
                <a:cs typeface="Proxima Nova"/>
                <a:sym typeface="Proxima Nova"/>
              </a:rPr>
              <a:t>Impacto monterio 1.24 </a:t>
            </a:r>
            <a:r>
              <a:rPr lang="en" sz="2027">
                <a:solidFill>
                  <a:srgbClr val="134F5C"/>
                </a:solidFill>
                <a:latin typeface="Proxima Nova"/>
                <a:ea typeface="Proxima Nova"/>
                <a:cs typeface="Proxima Nova"/>
                <a:sym typeface="Proxima Nova"/>
              </a:rPr>
              <a:t>(millones) de acuerdo a la Fórmula 2, Peso Alto (10%) </a:t>
            </a:r>
            <a:endParaRPr sz="933">
              <a:latin typeface="Proxima Nova"/>
              <a:ea typeface="Proxima Nova"/>
              <a:cs typeface="Proxima Nova"/>
              <a:sym typeface="Proxima Nova"/>
            </a:endParaRPr>
          </a:p>
        </p:txBody>
      </p:sp>
      <p:pic>
        <p:nvPicPr>
          <p:cNvPr id="297" name="Google Shape;297;p42"/>
          <p:cNvPicPr preferRelativeResize="0"/>
          <p:nvPr/>
        </p:nvPicPr>
        <p:blipFill rotWithShape="1">
          <a:blip r:embed="rId3">
            <a:alphaModFix/>
          </a:blip>
          <a:srcRect r="43572"/>
          <a:stretch/>
        </p:blipFill>
        <p:spPr>
          <a:xfrm>
            <a:off x="4695368" y="57533"/>
            <a:ext cx="3657065" cy="6451600"/>
          </a:xfrm>
          <a:prstGeom prst="rect">
            <a:avLst/>
          </a:prstGeom>
          <a:noFill/>
          <a:ln>
            <a:noFill/>
          </a:ln>
        </p:spPr>
      </p:pic>
      <p:pic>
        <p:nvPicPr>
          <p:cNvPr id="298" name="Google Shape;298;p42"/>
          <p:cNvPicPr preferRelativeResize="0"/>
          <p:nvPr/>
        </p:nvPicPr>
        <p:blipFill rotWithShape="1">
          <a:blip r:embed="rId3">
            <a:alphaModFix/>
          </a:blip>
          <a:srcRect l="2308" t="3223" r="93944" b="91729"/>
          <a:stretch/>
        </p:blipFill>
        <p:spPr>
          <a:xfrm>
            <a:off x="8181000" y="128601"/>
            <a:ext cx="171432" cy="325599"/>
          </a:xfrm>
          <a:prstGeom prst="rect">
            <a:avLst/>
          </a:prstGeom>
          <a:noFill/>
          <a:ln>
            <a:noFill/>
          </a:ln>
        </p:spPr>
      </p:pic>
      <p:sp>
        <p:nvSpPr>
          <p:cNvPr id="299" name="Google Shape;299;p42"/>
          <p:cNvSpPr txBox="1"/>
          <p:nvPr/>
        </p:nvSpPr>
        <p:spPr>
          <a:xfrm>
            <a:off x="8504200" y="2068334"/>
            <a:ext cx="3340000" cy="2429792"/>
          </a:xfrm>
          <a:prstGeom prst="rect">
            <a:avLst/>
          </a:prstGeom>
          <a:noFill/>
          <a:ln>
            <a:noFill/>
          </a:ln>
        </p:spPr>
        <p:txBody>
          <a:bodyPr spcFirstLastPara="1" wrap="square" lIns="121900" tIns="121900" rIns="121900" bIns="121900" anchor="t" anchorCtr="0">
            <a:spAutoFit/>
          </a:bodyPr>
          <a:lstStyle/>
          <a:p>
            <a:pPr algn="ctr"/>
            <a:r>
              <a:rPr lang="en" sz="2027" dirty="0">
                <a:solidFill>
                  <a:srgbClr val="134F5C"/>
                </a:solidFill>
                <a:latin typeface="Proxima Nova"/>
                <a:ea typeface="Proxima Nova"/>
                <a:cs typeface="Proxima Nova"/>
                <a:sym typeface="Proxima Nova"/>
              </a:rPr>
              <a:t>Los escenarios han sido socializados en 3</a:t>
            </a:r>
            <a:r>
              <a:rPr lang="en" sz="2027" b="1" dirty="0">
                <a:solidFill>
                  <a:srgbClr val="134F5C"/>
                </a:solidFill>
                <a:latin typeface="Proxima Nova"/>
                <a:ea typeface="Proxima Nova"/>
                <a:cs typeface="Proxima Nova"/>
                <a:sym typeface="Proxima Nova"/>
              </a:rPr>
              <a:t> reuniones generales</a:t>
            </a:r>
            <a:r>
              <a:rPr lang="en" sz="2027" dirty="0">
                <a:solidFill>
                  <a:srgbClr val="134F5C"/>
                </a:solidFill>
                <a:latin typeface="Proxima Nova"/>
                <a:ea typeface="Proxima Nova"/>
                <a:cs typeface="Proxima Nova"/>
                <a:sym typeface="Proxima Nova"/>
              </a:rPr>
              <a:t> con los GADs y en reuniones específicas con:</a:t>
            </a:r>
            <a:br>
              <a:rPr lang="en" sz="2027" dirty="0">
                <a:solidFill>
                  <a:srgbClr val="134F5C"/>
                </a:solidFill>
                <a:latin typeface="Proxima Nova"/>
                <a:ea typeface="Proxima Nova"/>
                <a:cs typeface="Proxima Nova"/>
                <a:sym typeface="Proxima Nova"/>
              </a:rPr>
            </a:br>
            <a:r>
              <a:rPr lang="en" sz="2027" b="1" dirty="0">
                <a:solidFill>
                  <a:srgbClr val="134F5C"/>
                </a:solidFill>
                <a:latin typeface="Proxima Nova"/>
                <a:ea typeface="Proxima Nova"/>
                <a:cs typeface="Proxima Nova"/>
                <a:sym typeface="Proxima Nova"/>
              </a:rPr>
              <a:t>Azuay, Loja, Imbabura y Guayas</a:t>
            </a:r>
            <a:endParaRPr sz="2400" b="1" dirty="0">
              <a:latin typeface="Proxima Nova"/>
              <a:ea typeface="Proxima Nova"/>
              <a:cs typeface="Proxima Nova"/>
              <a:sym typeface="Proxima Nov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19 Rectángulo"/>
          <p:cNvSpPr/>
          <p:nvPr/>
        </p:nvSpPr>
        <p:spPr>
          <a:xfrm>
            <a:off x="2984906" y="399514"/>
            <a:ext cx="8503658" cy="1397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C" dirty="0"/>
          </a:p>
        </p:txBody>
      </p:sp>
      <p:sp>
        <p:nvSpPr>
          <p:cNvPr id="2" name="1 Marcador de número de diapositiva"/>
          <p:cNvSpPr>
            <a:spLocks noGrp="1"/>
          </p:cNvSpPr>
          <p:nvPr>
            <p:ph type="sldNum" sz="quarter" idx="12"/>
          </p:nvPr>
        </p:nvSpPr>
        <p:spPr/>
        <p:txBody>
          <a:bodyPr/>
          <a:lstStyle/>
          <a:p>
            <a:fld id="{6687DD9D-9753-364C-A4DB-16AA9D9DA303}" type="slidenum">
              <a:rPr lang="es-ES_tradnl" smtClean="0"/>
              <a:pPr/>
              <a:t>2</a:t>
            </a:fld>
            <a:endParaRPr lang="es-ES_tradnl" dirty="0"/>
          </a:p>
        </p:txBody>
      </p:sp>
      <p:sp>
        <p:nvSpPr>
          <p:cNvPr id="16" name="15 CuadroTexto"/>
          <p:cNvSpPr txBox="1"/>
          <p:nvPr/>
        </p:nvSpPr>
        <p:spPr>
          <a:xfrm>
            <a:off x="570741" y="2149019"/>
            <a:ext cx="10872733" cy="677108"/>
          </a:xfrm>
          <a:prstGeom prst="rect">
            <a:avLst/>
          </a:prstGeom>
          <a:noFill/>
        </p:spPr>
        <p:txBody>
          <a:bodyPr wrap="square" rtlCol="0">
            <a:spAutoFit/>
          </a:bodyPr>
          <a:lstStyle/>
          <a:p>
            <a:pPr marL="342900" indent="-342900" algn="just">
              <a:buAutoNum type="arabicPeriod"/>
            </a:pPr>
            <a:endParaRPr lang="es-EC" sz="1900" dirty="0">
              <a:latin typeface="Book Antiqua" pitchFamily="18" charset="0"/>
            </a:endParaRPr>
          </a:p>
          <a:p>
            <a:pPr algn="just"/>
            <a:endParaRPr lang="es-EC" sz="1900" dirty="0">
              <a:latin typeface="Book Antiqua" pitchFamily="18" charset="0"/>
            </a:endParaRPr>
          </a:p>
        </p:txBody>
      </p:sp>
      <p:sp>
        <p:nvSpPr>
          <p:cNvPr id="18" name="Rectángulo 17"/>
          <p:cNvSpPr/>
          <p:nvPr/>
        </p:nvSpPr>
        <p:spPr>
          <a:xfrm>
            <a:off x="6273799" y="0"/>
            <a:ext cx="5917409" cy="539214"/>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a:r>
              <a:rPr lang="es-ES_tradnl" sz="3200" b="1">
                <a:solidFill>
                  <a:schemeClr val="bg1"/>
                </a:solidFill>
              </a:rPr>
              <a:t>Modelo de Equidad Territorial</a:t>
            </a:r>
            <a:endParaRPr lang="es-ES_tradnl" sz="3200" b="1" dirty="0">
              <a:solidFill>
                <a:schemeClr val="bg1"/>
              </a:solidFill>
            </a:endParaRPr>
          </a:p>
        </p:txBody>
      </p:sp>
      <p:sp>
        <p:nvSpPr>
          <p:cNvPr id="5" name="Rectángulo 4"/>
          <p:cNvSpPr/>
          <p:nvPr/>
        </p:nvSpPr>
        <p:spPr>
          <a:xfrm>
            <a:off x="-457200" y="1460500"/>
            <a:ext cx="5549900" cy="6885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4" name="13 CuadroTexto"/>
          <p:cNvSpPr txBox="1"/>
          <p:nvPr/>
        </p:nvSpPr>
        <p:spPr>
          <a:xfrm>
            <a:off x="1447800" y="1308100"/>
            <a:ext cx="9906000" cy="4555927"/>
          </a:xfrm>
          <a:prstGeom prst="rect">
            <a:avLst/>
          </a:prstGeom>
          <a:noFill/>
        </p:spPr>
        <p:txBody>
          <a:bodyPr wrap="square" rtlCol="0">
            <a:spAutoFit/>
          </a:bodyPr>
          <a:lstStyle/>
          <a:p>
            <a:pPr lvl="0" algn="just">
              <a:lnSpc>
                <a:spcPct val="150000"/>
              </a:lnSpc>
            </a:pPr>
            <a:r>
              <a:rPr lang="es-EC" sz="2800" dirty="0"/>
              <a:t>El objetivo de las transferencias es garantizar una</a:t>
            </a:r>
            <a:r>
              <a:rPr lang="es-EC" sz="2800" b="1" dirty="0"/>
              <a:t> </a:t>
            </a:r>
            <a:r>
              <a:rPr lang="es-EC" sz="2800" b="1" dirty="0">
                <a:solidFill>
                  <a:schemeClr val="accent5"/>
                </a:solidFill>
              </a:rPr>
              <a:t>provisión equitativa </a:t>
            </a:r>
            <a:r>
              <a:rPr lang="es-EC" sz="2800" dirty="0"/>
              <a:t>de bienes y servicios públicos, relacionados con las </a:t>
            </a:r>
            <a:r>
              <a:rPr lang="es-EC" sz="2800" b="1" dirty="0">
                <a:solidFill>
                  <a:schemeClr val="accent5"/>
                </a:solidFill>
              </a:rPr>
              <a:t>competencias exclusivas</a:t>
            </a:r>
            <a:r>
              <a:rPr lang="es-EC" sz="2800" dirty="0">
                <a:solidFill>
                  <a:schemeClr val="accent5"/>
                </a:solidFill>
              </a:rPr>
              <a:t> </a:t>
            </a:r>
            <a:r>
              <a:rPr lang="es-EC" sz="2800" b="1" dirty="0">
                <a:solidFill>
                  <a:schemeClr val="accent5"/>
                </a:solidFill>
              </a:rPr>
              <a:t>de cada nivel de gobierno autónomo descentralizado</a:t>
            </a:r>
            <a:r>
              <a:rPr lang="es-EC" sz="2800" dirty="0"/>
              <a:t>, a todos los ciudadanos y ciudadanas del país, independientemente del lugar de su residencia, para lograr equidad territorial. </a:t>
            </a:r>
          </a:p>
          <a:p>
            <a:pPr lvl="0" algn="r">
              <a:lnSpc>
                <a:spcPct val="150000"/>
              </a:lnSpc>
            </a:pPr>
            <a:r>
              <a:rPr lang="es-EC" sz="2800" dirty="0"/>
              <a:t>Art. 191 Cootad</a:t>
            </a:r>
          </a:p>
        </p:txBody>
      </p:sp>
    </p:spTree>
    <p:extLst>
      <p:ext uri="{BB962C8B-B14F-4D97-AF65-F5344CB8AC3E}">
        <p14:creationId xmlns:p14="http://schemas.microsoft.com/office/powerpoint/2010/main" val="503197710"/>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a 9"/>
          <p:cNvGraphicFramePr/>
          <p:nvPr>
            <p:extLst>
              <p:ext uri="{D42A27DB-BD31-4B8C-83A1-F6EECF244321}">
                <p14:modId xmlns:p14="http://schemas.microsoft.com/office/powerpoint/2010/main" val="1158949600"/>
              </p:ext>
            </p:extLst>
          </p:nvPr>
        </p:nvGraphicFramePr>
        <p:xfrm>
          <a:off x="830414" y="4655002"/>
          <a:ext cx="10502598" cy="11188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redondeado 19">
            <a:extLst>
              <a:ext uri="{FF2B5EF4-FFF2-40B4-BE49-F238E27FC236}">
                <a16:creationId xmlns:a16="http://schemas.microsoft.com/office/drawing/2014/main" id="{3C94A073-2B47-440D-A74D-11265A1E94E8}"/>
              </a:ext>
            </a:extLst>
          </p:cNvPr>
          <p:cNvSpPr/>
          <p:nvPr/>
        </p:nvSpPr>
        <p:spPr>
          <a:xfrm>
            <a:off x="5014353" y="1084178"/>
            <a:ext cx="6619498" cy="441651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noAutofit/>
          </a:bodyPr>
          <a:lstStyle/>
          <a:p>
            <a:pPr algn="ctr"/>
            <a:endParaRPr lang="es-ES" dirty="0">
              <a:solidFill>
                <a:schemeClr val="tx1"/>
              </a:solidFill>
            </a:endParaRPr>
          </a:p>
          <a:p>
            <a:pPr algn="ctr"/>
            <a:r>
              <a:rPr lang="es-ES" sz="2400" b="1" dirty="0">
                <a:solidFill>
                  <a:srgbClr val="002060"/>
                </a:solidFill>
              </a:rPr>
              <a:t>“Art. 272.- La distribución de los recursos entre los gobiernos autónomos descentralizados será regulada por la ley, conforme a los siguientes criterios: </a:t>
            </a:r>
          </a:p>
          <a:p>
            <a:pPr algn="ctr"/>
            <a:endParaRPr lang="es-ES" sz="2400" b="1" dirty="0">
              <a:solidFill>
                <a:schemeClr val="tx1"/>
              </a:solidFill>
            </a:endParaRPr>
          </a:p>
          <a:p>
            <a:pPr algn="ctr"/>
            <a:r>
              <a:rPr lang="es-ES" sz="2400" b="1" dirty="0">
                <a:solidFill>
                  <a:srgbClr val="002060"/>
                </a:solidFill>
              </a:rPr>
              <a:t>4. El número de kilómetros existentes, planificados y proyectados de vías rurales correspondientes al territorio y jurisdicción del gobierno autónomo descentralizado provincial”. </a:t>
            </a:r>
          </a:p>
          <a:p>
            <a:pPr algn="ctr"/>
            <a:r>
              <a:rPr lang="es-ES" sz="2000" dirty="0">
                <a:solidFill>
                  <a:schemeClr val="tx1"/>
                </a:solidFill>
              </a:rPr>
              <a:t>(En adelante “Criterio Vial”)</a:t>
            </a:r>
          </a:p>
        </p:txBody>
      </p:sp>
      <p:sp>
        <p:nvSpPr>
          <p:cNvPr id="5" name="Rectángulo 4">
            <a:extLst>
              <a:ext uri="{FF2B5EF4-FFF2-40B4-BE49-F238E27FC236}">
                <a16:creationId xmlns:a16="http://schemas.microsoft.com/office/drawing/2014/main" id="{98EDDC20-1D2A-4044-9071-20060A8A96E8}"/>
              </a:ext>
            </a:extLst>
          </p:cNvPr>
          <p:cNvSpPr/>
          <p:nvPr/>
        </p:nvSpPr>
        <p:spPr>
          <a:xfrm>
            <a:off x="1131253" y="1501238"/>
            <a:ext cx="2805445" cy="317077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s-ES" sz="2000" dirty="0"/>
              <a:t>En el Registro Oficial Nro. 337- Tercer Suplemento, de fecha 25 de enero de 2021 se publica la Enmienda Constitucional que agrega al Art. 272 de la Constitución el numeral 4, quedando esta norma de la siguiente forma:</a:t>
            </a:r>
            <a:endParaRPr lang="es-EC" sz="2000" dirty="0"/>
          </a:p>
        </p:txBody>
      </p:sp>
      <p:sp>
        <p:nvSpPr>
          <p:cNvPr id="7" name="Flecha: a la derecha 6">
            <a:extLst>
              <a:ext uri="{FF2B5EF4-FFF2-40B4-BE49-F238E27FC236}">
                <a16:creationId xmlns:a16="http://schemas.microsoft.com/office/drawing/2014/main" id="{C616E638-5113-4843-9E4B-C17259C481E3}"/>
              </a:ext>
            </a:extLst>
          </p:cNvPr>
          <p:cNvSpPr/>
          <p:nvPr/>
        </p:nvSpPr>
        <p:spPr>
          <a:xfrm>
            <a:off x="4294958" y="3022664"/>
            <a:ext cx="443373" cy="24288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C"/>
          </a:p>
        </p:txBody>
      </p:sp>
    </p:spTree>
    <p:extLst>
      <p:ext uri="{BB962C8B-B14F-4D97-AF65-F5344CB8AC3E}">
        <p14:creationId xmlns:p14="http://schemas.microsoft.com/office/powerpoint/2010/main" val="2205242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a 9"/>
          <p:cNvGraphicFramePr/>
          <p:nvPr/>
        </p:nvGraphicFramePr>
        <p:xfrm>
          <a:off x="830414" y="4655002"/>
          <a:ext cx="10502598" cy="11188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ángulo redondeado 19">
            <a:extLst>
              <a:ext uri="{FF2B5EF4-FFF2-40B4-BE49-F238E27FC236}">
                <a16:creationId xmlns:a16="http://schemas.microsoft.com/office/drawing/2014/main" id="{3C94A073-2B47-440D-A74D-11265A1E94E8}"/>
              </a:ext>
            </a:extLst>
          </p:cNvPr>
          <p:cNvSpPr/>
          <p:nvPr/>
        </p:nvSpPr>
        <p:spPr>
          <a:xfrm>
            <a:off x="4742088" y="1420749"/>
            <a:ext cx="6318659" cy="424510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noAutofit/>
          </a:bodyPr>
          <a:lstStyle/>
          <a:p>
            <a:pPr algn="ctr"/>
            <a:r>
              <a:rPr lang="es-ES" sz="2400" dirty="0">
                <a:solidFill>
                  <a:schemeClr val="tx1"/>
                </a:solidFill>
              </a:rPr>
              <a:t>Mencionando que: </a:t>
            </a:r>
          </a:p>
          <a:p>
            <a:pPr algn="ctr"/>
            <a:r>
              <a:rPr lang="es-ES" sz="2400" i="1" dirty="0">
                <a:solidFill>
                  <a:schemeClr val="tx1"/>
                </a:solidFill>
              </a:rPr>
              <a:t>“DISPOSICIÓN TRANSITORIA ÚNICA.- En el plazo máximo de ciento veinte días a partir de la vigencia de la presente enmienda  a la Constitución de la República, la Asamblea Nacional realizará las reformas legales que fueren pertinentes”.</a:t>
            </a:r>
          </a:p>
        </p:txBody>
      </p:sp>
      <p:sp>
        <p:nvSpPr>
          <p:cNvPr id="5" name="Rectángulo 4">
            <a:extLst>
              <a:ext uri="{FF2B5EF4-FFF2-40B4-BE49-F238E27FC236}">
                <a16:creationId xmlns:a16="http://schemas.microsoft.com/office/drawing/2014/main" id="{98EDDC20-1D2A-4044-9071-20060A8A96E8}"/>
              </a:ext>
            </a:extLst>
          </p:cNvPr>
          <p:cNvSpPr/>
          <p:nvPr/>
        </p:nvSpPr>
        <p:spPr>
          <a:xfrm>
            <a:off x="1131253" y="1528763"/>
            <a:ext cx="2805445" cy="314324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s-ES" sz="2000" dirty="0"/>
              <a:t>La enmienda Constitucional estableció en la Disposición Transitoria  Única que en el plazo de 120 días se reformen los demás cuerpos legales.</a:t>
            </a:r>
            <a:endParaRPr lang="es-EC" sz="2000" dirty="0"/>
          </a:p>
        </p:txBody>
      </p:sp>
      <p:sp>
        <p:nvSpPr>
          <p:cNvPr id="7" name="Flecha: a la derecha 6">
            <a:extLst>
              <a:ext uri="{FF2B5EF4-FFF2-40B4-BE49-F238E27FC236}">
                <a16:creationId xmlns:a16="http://schemas.microsoft.com/office/drawing/2014/main" id="{C616E638-5113-4843-9E4B-C17259C481E3}"/>
              </a:ext>
            </a:extLst>
          </p:cNvPr>
          <p:cNvSpPr/>
          <p:nvPr/>
        </p:nvSpPr>
        <p:spPr>
          <a:xfrm>
            <a:off x="4032152" y="2816944"/>
            <a:ext cx="443373" cy="52235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C"/>
          </a:p>
        </p:txBody>
      </p:sp>
    </p:spTree>
    <p:extLst>
      <p:ext uri="{BB962C8B-B14F-4D97-AF65-F5344CB8AC3E}">
        <p14:creationId xmlns:p14="http://schemas.microsoft.com/office/powerpoint/2010/main" val="13816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a 9"/>
          <p:cNvGraphicFramePr/>
          <p:nvPr/>
        </p:nvGraphicFramePr>
        <p:xfrm>
          <a:off x="830414" y="4655002"/>
          <a:ext cx="10502598" cy="11188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ángulo 4">
            <a:extLst>
              <a:ext uri="{FF2B5EF4-FFF2-40B4-BE49-F238E27FC236}">
                <a16:creationId xmlns:a16="http://schemas.microsoft.com/office/drawing/2014/main" id="{98EDDC20-1D2A-4044-9071-20060A8A96E8}"/>
              </a:ext>
            </a:extLst>
          </p:cNvPr>
          <p:cNvSpPr/>
          <p:nvPr/>
        </p:nvSpPr>
        <p:spPr>
          <a:xfrm>
            <a:off x="830414" y="1501548"/>
            <a:ext cx="10502598" cy="385490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s-ES" sz="2800" dirty="0"/>
              <a:t>Por disposición constitucional debe desarrollarse legislativamente la enmienda.</a:t>
            </a:r>
          </a:p>
          <a:p>
            <a:pPr algn="ctr"/>
            <a:endParaRPr lang="es-ES" sz="2800" dirty="0"/>
          </a:p>
          <a:p>
            <a:pPr algn="ctr"/>
            <a:r>
              <a:rPr lang="es-ES" sz="2800" dirty="0"/>
              <a:t>El Criterio Vial debe incluirse en el COOTAD con la fórmula de distribución de las asignaciones presupuestarias que incluyan este criterio.</a:t>
            </a:r>
          </a:p>
          <a:p>
            <a:pPr algn="ctr"/>
            <a:endParaRPr lang="es-ES" sz="2800" dirty="0"/>
          </a:p>
          <a:p>
            <a:pPr algn="ctr"/>
            <a:r>
              <a:rPr lang="es-ES" sz="2800" dirty="0"/>
              <a:t>El CONGPOPE ha trabajado en una propuesta técnica de implementación del Criterio Vial.</a:t>
            </a:r>
            <a:endParaRPr lang="es-EC" sz="2800" dirty="0"/>
          </a:p>
        </p:txBody>
      </p:sp>
    </p:spTree>
    <p:extLst>
      <p:ext uri="{BB962C8B-B14F-4D97-AF65-F5344CB8AC3E}">
        <p14:creationId xmlns:p14="http://schemas.microsoft.com/office/powerpoint/2010/main" val="3929486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7BC45FBA-352E-47BF-81AD-6BD5EDDEDB47}" type="slidenum">
              <a:rPr lang="es-MX" smtClean="0"/>
              <a:pPr/>
              <a:t>6</a:t>
            </a:fld>
            <a:endParaRPr lang="es-MX" dirty="0"/>
          </a:p>
        </p:txBody>
      </p:sp>
      <p:sp>
        <p:nvSpPr>
          <p:cNvPr id="8" name="7 Rectángulo"/>
          <p:cNvSpPr/>
          <p:nvPr/>
        </p:nvSpPr>
        <p:spPr>
          <a:xfrm>
            <a:off x="8648455" y="1174461"/>
            <a:ext cx="1037375" cy="307777"/>
          </a:xfrm>
          <a:prstGeom prst="rect">
            <a:avLst/>
          </a:prstGeom>
        </p:spPr>
        <p:txBody>
          <a:bodyPr wrap="square">
            <a:spAutoFit/>
          </a:bodyPr>
          <a:lstStyle/>
          <a:p>
            <a:r>
              <a:rPr lang="es-ES" sz="1400" dirty="0"/>
              <a:t>Población</a:t>
            </a:r>
            <a:endParaRPr lang="es-EC" sz="1400" dirty="0"/>
          </a:p>
        </p:txBody>
      </p:sp>
      <p:sp>
        <p:nvSpPr>
          <p:cNvPr id="10" name="9 Rectángulo"/>
          <p:cNvSpPr/>
          <p:nvPr/>
        </p:nvSpPr>
        <p:spPr>
          <a:xfrm>
            <a:off x="8648455" y="1887480"/>
            <a:ext cx="1662799" cy="523220"/>
          </a:xfrm>
          <a:prstGeom prst="rect">
            <a:avLst/>
          </a:prstGeom>
        </p:spPr>
        <p:txBody>
          <a:bodyPr wrap="square">
            <a:spAutoFit/>
          </a:bodyPr>
          <a:lstStyle/>
          <a:p>
            <a:r>
              <a:rPr lang="es-ES" sz="1400" dirty="0"/>
              <a:t>Densidad Poblacional</a:t>
            </a:r>
            <a:endParaRPr lang="es-EC" sz="1400" dirty="0"/>
          </a:p>
        </p:txBody>
      </p:sp>
      <p:sp>
        <p:nvSpPr>
          <p:cNvPr id="12" name="11 Rectángulo"/>
          <p:cNvSpPr/>
          <p:nvPr/>
        </p:nvSpPr>
        <p:spPr>
          <a:xfrm>
            <a:off x="8666555" y="2705877"/>
            <a:ext cx="2369228" cy="307777"/>
          </a:xfrm>
          <a:prstGeom prst="rect">
            <a:avLst/>
          </a:prstGeom>
        </p:spPr>
        <p:txBody>
          <a:bodyPr wrap="square">
            <a:spAutoFit/>
          </a:bodyPr>
          <a:lstStyle/>
          <a:p>
            <a:r>
              <a:rPr lang="es-ES" sz="1400" dirty="0"/>
              <a:t>NBI</a:t>
            </a:r>
            <a:endParaRPr lang="es-EC" sz="1400" dirty="0"/>
          </a:p>
        </p:txBody>
      </p:sp>
      <p:sp>
        <p:nvSpPr>
          <p:cNvPr id="14" name="13 Rectángulo"/>
          <p:cNvSpPr/>
          <p:nvPr/>
        </p:nvSpPr>
        <p:spPr>
          <a:xfrm>
            <a:off x="8648454" y="3218074"/>
            <a:ext cx="1741616" cy="738664"/>
          </a:xfrm>
          <a:prstGeom prst="rect">
            <a:avLst/>
          </a:prstGeom>
        </p:spPr>
        <p:txBody>
          <a:bodyPr wrap="square">
            <a:spAutoFit/>
          </a:bodyPr>
          <a:lstStyle/>
          <a:p>
            <a:r>
              <a:rPr lang="es-ES" sz="1400" dirty="0"/>
              <a:t>Logros en el mejoramiento de los Niveles de Vida</a:t>
            </a:r>
            <a:endParaRPr lang="es-EC" sz="1400" dirty="0"/>
          </a:p>
        </p:txBody>
      </p:sp>
      <p:sp>
        <p:nvSpPr>
          <p:cNvPr id="16" name="15 Rectángulo"/>
          <p:cNvSpPr/>
          <p:nvPr/>
        </p:nvSpPr>
        <p:spPr>
          <a:xfrm>
            <a:off x="8666555" y="4078156"/>
            <a:ext cx="2057698" cy="523220"/>
          </a:xfrm>
          <a:prstGeom prst="rect">
            <a:avLst/>
          </a:prstGeom>
        </p:spPr>
        <p:txBody>
          <a:bodyPr wrap="square">
            <a:spAutoFit/>
          </a:bodyPr>
          <a:lstStyle/>
          <a:p>
            <a:r>
              <a:rPr lang="es-ES" sz="1400" dirty="0"/>
              <a:t>Esfuerzo Fiscal (Capacidad Fiscal)</a:t>
            </a:r>
            <a:endParaRPr lang="es-EC" sz="1400" dirty="0"/>
          </a:p>
        </p:txBody>
      </p:sp>
      <p:sp>
        <p:nvSpPr>
          <p:cNvPr id="18" name="17 Rectángulo"/>
          <p:cNvSpPr/>
          <p:nvPr/>
        </p:nvSpPr>
        <p:spPr>
          <a:xfrm>
            <a:off x="8648455" y="4848488"/>
            <a:ext cx="1530493" cy="523220"/>
          </a:xfrm>
          <a:prstGeom prst="rect">
            <a:avLst/>
          </a:prstGeom>
        </p:spPr>
        <p:txBody>
          <a:bodyPr wrap="square">
            <a:spAutoFit/>
          </a:bodyPr>
          <a:lstStyle/>
          <a:p>
            <a:r>
              <a:rPr lang="es-ES" sz="1400" dirty="0"/>
              <a:t>Esfuerzo Administrativo</a:t>
            </a:r>
            <a:endParaRPr lang="es-EC" sz="1400" dirty="0"/>
          </a:p>
        </p:txBody>
      </p:sp>
      <p:pic>
        <p:nvPicPr>
          <p:cNvPr id="19" name="Picture 3" descr="C:\Users\aceli\Desktop\png\png\archives.png"/>
          <p:cNvPicPr>
            <a:picLocks noChangeAspect="1" noChangeArrowheads="1"/>
          </p:cNvPicPr>
          <p:nvPr/>
        </p:nvPicPr>
        <p:blipFill>
          <a:blip r:embed="rId3"/>
          <a:srcRect/>
          <a:stretch>
            <a:fillRect/>
          </a:stretch>
        </p:blipFill>
        <p:spPr bwMode="auto">
          <a:xfrm>
            <a:off x="8014463" y="5628711"/>
            <a:ext cx="613429" cy="613429"/>
          </a:xfrm>
          <a:prstGeom prst="rect">
            <a:avLst/>
          </a:prstGeom>
          <a:noFill/>
        </p:spPr>
      </p:pic>
      <p:sp>
        <p:nvSpPr>
          <p:cNvPr id="20" name="19 Rectángulo"/>
          <p:cNvSpPr/>
          <p:nvPr/>
        </p:nvSpPr>
        <p:spPr>
          <a:xfrm>
            <a:off x="8648455" y="5628710"/>
            <a:ext cx="1507669" cy="523220"/>
          </a:xfrm>
          <a:prstGeom prst="rect">
            <a:avLst/>
          </a:prstGeom>
        </p:spPr>
        <p:txBody>
          <a:bodyPr wrap="square">
            <a:spAutoFit/>
          </a:bodyPr>
          <a:lstStyle/>
          <a:p>
            <a:r>
              <a:rPr lang="es-ES" sz="1400" dirty="0"/>
              <a:t>Cumplimiento de Metas</a:t>
            </a:r>
            <a:endParaRPr lang="es-EC" sz="1400" dirty="0"/>
          </a:p>
        </p:txBody>
      </p:sp>
      <p:pic>
        <p:nvPicPr>
          <p:cNvPr id="21" name="Picture 2" descr="C:\Users\aceli\Desktop\png\equipo.png"/>
          <p:cNvPicPr>
            <a:picLocks noChangeAspect="1" noChangeArrowheads="1"/>
          </p:cNvPicPr>
          <p:nvPr/>
        </p:nvPicPr>
        <p:blipFill>
          <a:blip r:embed="rId4"/>
          <a:srcRect/>
          <a:stretch>
            <a:fillRect/>
          </a:stretch>
        </p:blipFill>
        <p:spPr bwMode="auto">
          <a:xfrm>
            <a:off x="8014463" y="1094640"/>
            <a:ext cx="613429" cy="613429"/>
          </a:xfrm>
          <a:prstGeom prst="rect">
            <a:avLst/>
          </a:prstGeom>
          <a:noFill/>
        </p:spPr>
      </p:pic>
      <p:pic>
        <p:nvPicPr>
          <p:cNvPr id="22" name="Picture 2" descr="C:\Users\aceli\Desktop\png\png\art.png"/>
          <p:cNvPicPr>
            <a:picLocks noChangeAspect="1" noChangeArrowheads="1"/>
          </p:cNvPicPr>
          <p:nvPr/>
        </p:nvPicPr>
        <p:blipFill>
          <a:blip r:embed="rId5"/>
          <a:srcRect/>
          <a:stretch>
            <a:fillRect/>
          </a:stretch>
        </p:blipFill>
        <p:spPr bwMode="auto">
          <a:xfrm>
            <a:off x="8014463" y="1797272"/>
            <a:ext cx="613429" cy="613429"/>
          </a:xfrm>
          <a:prstGeom prst="rect">
            <a:avLst/>
          </a:prstGeom>
          <a:noFill/>
        </p:spPr>
      </p:pic>
      <p:pic>
        <p:nvPicPr>
          <p:cNvPr id="23" name="Picture 2" descr="C:\Users\aceli\Desktop\png\png\water-drop.png"/>
          <p:cNvPicPr>
            <a:picLocks noChangeAspect="1" noChangeArrowheads="1"/>
          </p:cNvPicPr>
          <p:nvPr/>
        </p:nvPicPr>
        <p:blipFill>
          <a:blip r:embed="rId6"/>
          <a:srcRect/>
          <a:stretch>
            <a:fillRect/>
          </a:stretch>
        </p:blipFill>
        <p:spPr bwMode="auto">
          <a:xfrm>
            <a:off x="8007467" y="2522183"/>
            <a:ext cx="627421" cy="627421"/>
          </a:xfrm>
          <a:prstGeom prst="rect">
            <a:avLst/>
          </a:prstGeom>
          <a:noFill/>
        </p:spPr>
      </p:pic>
      <p:pic>
        <p:nvPicPr>
          <p:cNvPr id="24" name="Picture 2" descr="C:\Users\aceli\Desktop\png\abecedario.png"/>
          <p:cNvPicPr>
            <a:picLocks noChangeAspect="1" noChangeArrowheads="1"/>
          </p:cNvPicPr>
          <p:nvPr/>
        </p:nvPicPr>
        <p:blipFill>
          <a:blip r:embed="rId7"/>
          <a:srcRect/>
          <a:stretch>
            <a:fillRect/>
          </a:stretch>
        </p:blipFill>
        <p:spPr bwMode="auto">
          <a:xfrm>
            <a:off x="8005563" y="3275306"/>
            <a:ext cx="631229" cy="631229"/>
          </a:xfrm>
          <a:prstGeom prst="rect">
            <a:avLst/>
          </a:prstGeom>
          <a:noFill/>
        </p:spPr>
      </p:pic>
      <p:pic>
        <p:nvPicPr>
          <p:cNvPr id="25" name="Picture 2" descr="C:\Users\aceli\Desktop\png\png\money-bag.png"/>
          <p:cNvPicPr>
            <a:picLocks noChangeAspect="1" noChangeArrowheads="1"/>
          </p:cNvPicPr>
          <p:nvPr/>
        </p:nvPicPr>
        <p:blipFill>
          <a:blip r:embed="rId8"/>
          <a:srcRect/>
          <a:stretch>
            <a:fillRect/>
          </a:stretch>
        </p:blipFill>
        <p:spPr bwMode="auto">
          <a:xfrm>
            <a:off x="8005563" y="4052802"/>
            <a:ext cx="631229" cy="631229"/>
          </a:xfrm>
          <a:prstGeom prst="rect">
            <a:avLst/>
          </a:prstGeom>
          <a:noFill/>
        </p:spPr>
      </p:pic>
      <p:pic>
        <p:nvPicPr>
          <p:cNvPr id="26" name="Picture 2" descr="C:\Users\aceli\Desktop\png\png\analytics-1.png"/>
          <p:cNvPicPr>
            <a:picLocks noChangeAspect="1" noChangeArrowheads="1"/>
          </p:cNvPicPr>
          <p:nvPr/>
        </p:nvPicPr>
        <p:blipFill>
          <a:blip r:embed="rId9"/>
          <a:srcRect/>
          <a:stretch>
            <a:fillRect/>
          </a:stretch>
        </p:blipFill>
        <p:spPr bwMode="auto">
          <a:xfrm>
            <a:off x="8014463" y="4848489"/>
            <a:ext cx="613429" cy="613429"/>
          </a:xfrm>
          <a:prstGeom prst="rect">
            <a:avLst/>
          </a:prstGeom>
          <a:noFill/>
        </p:spPr>
      </p:pic>
      <p:sp>
        <p:nvSpPr>
          <p:cNvPr id="40" name="39 Rectángulo"/>
          <p:cNvSpPr/>
          <p:nvPr/>
        </p:nvSpPr>
        <p:spPr>
          <a:xfrm>
            <a:off x="1539371" y="1173565"/>
            <a:ext cx="1791102" cy="702632"/>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s-EC" b="1" dirty="0">
                <a:solidFill>
                  <a:schemeClr val="tx1"/>
                </a:solidFill>
              </a:rPr>
              <a:t>21% Ingresos Permanentes</a:t>
            </a:r>
          </a:p>
        </p:txBody>
      </p:sp>
      <p:sp>
        <p:nvSpPr>
          <p:cNvPr id="41" name="40 Rectángulo"/>
          <p:cNvSpPr/>
          <p:nvPr/>
        </p:nvSpPr>
        <p:spPr>
          <a:xfrm>
            <a:off x="3646755" y="1184071"/>
            <a:ext cx="1791102" cy="70263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s-EC" b="1" dirty="0">
                <a:solidFill>
                  <a:schemeClr val="tx1"/>
                </a:solidFill>
              </a:rPr>
              <a:t>10% Ingresos no Permanentes</a:t>
            </a:r>
          </a:p>
        </p:txBody>
      </p:sp>
      <p:cxnSp>
        <p:nvCxnSpPr>
          <p:cNvPr id="43" name="42 Conector angular"/>
          <p:cNvCxnSpPr>
            <a:stCxn id="40" idx="2"/>
            <a:endCxn id="41" idx="2"/>
          </p:cNvCxnSpPr>
          <p:nvPr/>
        </p:nvCxnSpPr>
        <p:spPr>
          <a:xfrm rot="16200000" flipH="1">
            <a:off x="3483361" y="827758"/>
            <a:ext cx="10506" cy="2107384"/>
          </a:xfrm>
          <a:prstGeom prst="bentConnector3">
            <a:avLst>
              <a:gd name="adj1" fmla="val 2275899"/>
            </a:avLst>
          </a:prstGeom>
          <a:ln>
            <a:solidFill>
              <a:srgbClr val="FF0000"/>
            </a:solidFill>
          </a:ln>
        </p:spPr>
        <p:style>
          <a:lnRef idx="1">
            <a:schemeClr val="accent4"/>
          </a:lnRef>
          <a:fillRef idx="0">
            <a:schemeClr val="accent4"/>
          </a:fillRef>
          <a:effectRef idx="0">
            <a:schemeClr val="accent4"/>
          </a:effectRef>
          <a:fontRef idx="minor">
            <a:schemeClr val="tx1"/>
          </a:fontRef>
        </p:style>
      </p:cxnSp>
      <p:cxnSp>
        <p:nvCxnSpPr>
          <p:cNvPr id="48" name="47 Conector recto de flecha"/>
          <p:cNvCxnSpPr/>
          <p:nvPr/>
        </p:nvCxnSpPr>
        <p:spPr>
          <a:xfrm>
            <a:off x="3495706" y="2128454"/>
            <a:ext cx="0" cy="24850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54" name="53 Rectángulo"/>
          <p:cNvSpPr/>
          <p:nvPr/>
        </p:nvSpPr>
        <p:spPr>
          <a:xfrm>
            <a:off x="795908" y="4524383"/>
            <a:ext cx="1861289" cy="847326"/>
          </a:xfrm>
          <a:prstGeom prst="rect">
            <a:avLst/>
          </a:prstGeom>
          <a:solidFill>
            <a:schemeClr val="accent4">
              <a:lumMod val="60000"/>
              <a:lumOff val="40000"/>
            </a:schemeClr>
          </a:solidFill>
          <a:ln w="5080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755650">
              <a:lnSpc>
                <a:spcPct val="90000"/>
              </a:lnSpc>
              <a:spcBef>
                <a:spcPct val="0"/>
              </a:spcBef>
              <a:spcAft>
                <a:spcPct val="35000"/>
              </a:spcAft>
            </a:pPr>
            <a:r>
              <a:rPr lang="es-EC" sz="1600" b="1" dirty="0">
                <a:solidFill>
                  <a:schemeClr val="tx1"/>
                </a:solidFill>
              </a:rPr>
              <a:t>Monto A: Sumatoria de leyes 2010</a:t>
            </a:r>
          </a:p>
        </p:txBody>
      </p:sp>
      <p:sp>
        <p:nvSpPr>
          <p:cNvPr id="55" name="54 Rectángulo"/>
          <p:cNvSpPr/>
          <p:nvPr/>
        </p:nvSpPr>
        <p:spPr>
          <a:xfrm>
            <a:off x="4166180" y="4562104"/>
            <a:ext cx="2892831" cy="1111825"/>
          </a:xfrm>
          <a:prstGeom prst="rect">
            <a:avLst/>
          </a:prstGeom>
          <a:solidFill>
            <a:schemeClr val="accent6">
              <a:lumMod val="60000"/>
              <a:lumOff val="40000"/>
            </a:schemeClr>
          </a:solidFill>
          <a:ln w="5080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lvl="0" algn="ctr"/>
            <a:r>
              <a:rPr lang="es-EC" sz="1600" b="1" dirty="0">
                <a:solidFill>
                  <a:schemeClr val="tx1"/>
                </a:solidFill>
              </a:rPr>
              <a:t>Monto B: Excedente entre el 21% de ingresos permanentes y 10% de ingresos no permanentes (menos Monto A)</a:t>
            </a:r>
          </a:p>
        </p:txBody>
      </p:sp>
      <p:cxnSp>
        <p:nvCxnSpPr>
          <p:cNvPr id="57" name="56 Conector angular"/>
          <p:cNvCxnSpPr>
            <a:cxnSpLocks/>
          </p:cNvCxnSpPr>
          <p:nvPr/>
        </p:nvCxnSpPr>
        <p:spPr>
          <a:xfrm rot="10800000" flipV="1">
            <a:off x="1773177" y="4052802"/>
            <a:ext cx="930644" cy="527534"/>
          </a:xfrm>
          <a:prstGeom prst="bentConnector2">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59" name="58 Conector angular"/>
          <p:cNvCxnSpPr>
            <a:cxnSpLocks/>
          </p:cNvCxnSpPr>
          <p:nvPr/>
        </p:nvCxnSpPr>
        <p:spPr>
          <a:xfrm>
            <a:off x="4923759" y="3785808"/>
            <a:ext cx="874969" cy="777097"/>
          </a:xfrm>
          <a:prstGeom prst="bentConnector2">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66" name="65 Conector recto de flecha"/>
          <p:cNvCxnSpPr/>
          <p:nvPr/>
        </p:nvCxnSpPr>
        <p:spPr>
          <a:xfrm>
            <a:off x="7993898" y="2045774"/>
            <a:ext cx="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9" name="68 Abrir llave"/>
          <p:cNvSpPr/>
          <p:nvPr/>
        </p:nvSpPr>
        <p:spPr>
          <a:xfrm>
            <a:off x="7070673" y="766773"/>
            <a:ext cx="552122" cy="5389250"/>
          </a:xfrm>
          <a:prstGeom prst="leftBrace">
            <a:avLst>
              <a:gd name="adj1" fmla="val 8333"/>
              <a:gd name="adj2" fmla="val 83145"/>
            </a:avLst>
          </a:prstGeom>
          <a:ln w="5080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C" b="1">
              <a:ln w="22225">
                <a:solidFill>
                  <a:schemeClr val="accent2"/>
                </a:solidFill>
                <a:prstDash val="solid"/>
              </a:ln>
              <a:solidFill>
                <a:schemeClr val="accent2">
                  <a:lumMod val="40000"/>
                  <a:lumOff val="60000"/>
                </a:schemeClr>
              </a:solidFill>
            </a:endParaRPr>
          </a:p>
        </p:txBody>
      </p:sp>
      <p:graphicFrame>
        <p:nvGraphicFramePr>
          <p:cNvPr id="42" name="5 Gráfico"/>
          <p:cNvGraphicFramePr/>
          <p:nvPr/>
        </p:nvGraphicFramePr>
        <p:xfrm>
          <a:off x="655581" y="2265696"/>
          <a:ext cx="5982346" cy="2070728"/>
        </p:xfrm>
        <a:graphic>
          <a:graphicData uri="http://schemas.openxmlformats.org/drawingml/2006/chart">
            <c:chart xmlns:c="http://schemas.openxmlformats.org/drawingml/2006/chart" xmlns:r="http://schemas.openxmlformats.org/officeDocument/2006/relationships" r:id="rId10"/>
          </a:graphicData>
        </a:graphic>
      </p:graphicFrame>
      <p:sp>
        <p:nvSpPr>
          <p:cNvPr id="33" name="29 Rectángulo"/>
          <p:cNvSpPr/>
          <p:nvPr/>
        </p:nvSpPr>
        <p:spPr>
          <a:xfrm>
            <a:off x="10521537" y="0"/>
            <a:ext cx="1665075" cy="6858000"/>
          </a:xfrm>
          <a:prstGeom prst="rect">
            <a:avLst/>
          </a:prstGeom>
          <a:solidFill>
            <a:schemeClr val="accent1">
              <a:lumMod val="20000"/>
              <a:lumOff val="80000"/>
            </a:schemeClr>
          </a:solidFill>
          <a:ln/>
        </p:spPr>
        <p:style>
          <a:lnRef idx="3">
            <a:schemeClr val="lt1"/>
          </a:lnRef>
          <a:fillRef idx="1">
            <a:schemeClr val="accent5"/>
          </a:fillRef>
          <a:effectRef idx="1">
            <a:schemeClr val="accent5"/>
          </a:effectRef>
          <a:fontRef idx="minor">
            <a:schemeClr val="lt1"/>
          </a:fontRef>
        </p:style>
        <p:txBody>
          <a:bodyPr lIns="91402" tIns="45701" rIns="91402" bIns="45701" rtlCol="0" anchor="ctr"/>
          <a:lstStyle/>
          <a:p>
            <a:pPr marL="342765" indent="-342765" algn="just">
              <a:buAutoNum type="arabicPeriod"/>
            </a:pPr>
            <a:endParaRPr lang="es-EC" b="1" dirty="0">
              <a:solidFill>
                <a:schemeClr val="tx1"/>
              </a:solidFill>
              <a:latin typeface="Arial Narrow" panose="020B0606020202030204" pitchFamily="34" charset="0"/>
            </a:endParaRPr>
          </a:p>
          <a:p>
            <a:pPr algn="ctr"/>
            <a:endParaRPr lang="es-EC" b="1" dirty="0">
              <a:ln>
                <a:solidFill>
                  <a:schemeClr val="bg1"/>
                </a:solidFill>
              </a:ln>
              <a:solidFill>
                <a:schemeClr val="tx1"/>
              </a:solidFill>
              <a:latin typeface="Arial Narrow" panose="020B0606020202030204" pitchFamily="34" charset="0"/>
            </a:endParaRPr>
          </a:p>
          <a:p>
            <a:pPr algn="ctr"/>
            <a:r>
              <a:rPr lang="es-EC" b="1" u="sng" dirty="0">
                <a:solidFill>
                  <a:schemeClr val="tx1"/>
                </a:solidFill>
                <a:latin typeface="Arial Narrow" panose="020B0606020202030204" pitchFamily="34" charset="0"/>
              </a:rPr>
              <a:t>2011 - 2013</a:t>
            </a:r>
          </a:p>
          <a:p>
            <a:pPr algn="ctr"/>
            <a:r>
              <a:rPr lang="es-EC" dirty="0">
                <a:solidFill>
                  <a:schemeClr val="tx1"/>
                </a:solidFill>
                <a:latin typeface="Arial Narrow" panose="020B0606020202030204" pitchFamily="34" charset="0"/>
              </a:rPr>
              <a:t>Disposición Transitoria Octava del Cootad - Ponderación de los criterios constitucionales</a:t>
            </a:r>
          </a:p>
          <a:p>
            <a:pPr marL="342765" indent="-342765" algn="just">
              <a:buAutoNum type="arabicPeriod"/>
            </a:pPr>
            <a:endParaRPr lang="es-EC" dirty="0">
              <a:solidFill>
                <a:schemeClr val="tx1"/>
              </a:solidFill>
              <a:latin typeface="Arial Narrow" panose="020B0606020202030204" pitchFamily="34" charset="0"/>
            </a:endParaRPr>
          </a:p>
          <a:p>
            <a:pPr algn="ctr"/>
            <a:endParaRPr lang="es-EC" b="1" u="sng" dirty="0">
              <a:solidFill>
                <a:schemeClr val="tx1"/>
              </a:solidFill>
              <a:latin typeface="Arial Narrow" panose="020B0606020202030204" pitchFamily="34" charset="0"/>
            </a:endParaRPr>
          </a:p>
          <a:p>
            <a:pPr algn="ctr"/>
            <a:r>
              <a:rPr lang="es-EC" b="1" u="sng" dirty="0">
                <a:solidFill>
                  <a:schemeClr val="tx1"/>
                </a:solidFill>
                <a:latin typeface="Arial Narrow" panose="020B0606020202030204" pitchFamily="34" charset="0"/>
              </a:rPr>
              <a:t>2014 - 2017</a:t>
            </a:r>
          </a:p>
          <a:p>
            <a:pPr algn="ctr"/>
            <a:r>
              <a:rPr lang="es-EC" dirty="0">
                <a:solidFill>
                  <a:schemeClr val="tx1"/>
                </a:solidFill>
                <a:latin typeface="Arial Narrow" panose="020B0606020202030204" pitchFamily="34" charset="0"/>
              </a:rPr>
              <a:t>Resolución No. 003-CNC-2013</a:t>
            </a:r>
          </a:p>
          <a:p>
            <a:pPr marL="342765" indent="-342765" algn="just">
              <a:buAutoNum type="arabicPeriod"/>
            </a:pPr>
            <a:endParaRPr lang="es-EC" dirty="0">
              <a:solidFill>
                <a:schemeClr val="tx1"/>
              </a:solidFill>
              <a:latin typeface="Arial Narrow" panose="020B0606020202030204" pitchFamily="34" charset="0"/>
            </a:endParaRPr>
          </a:p>
          <a:p>
            <a:pPr algn="ctr"/>
            <a:endParaRPr lang="es-EC" b="1" u="sng" dirty="0">
              <a:solidFill>
                <a:schemeClr val="tx1"/>
              </a:solidFill>
              <a:latin typeface="Arial Narrow" panose="020B0606020202030204" pitchFamily="34" charset="0"/>
            </a:endParaRPr>
          </a:p>
          <a:p>
            <a:pPr algn="ctr"/>
            <a:r>
              <a:rPr lang="es-EC" b="1" u="sng" dirty="0">
                <a:solidFill>
                  <a:schemeClr val="tx1"/>
                </a:solidFill>
                <a:latin typeface="Arial Narrow" panose="020B0606020202030204" pitchFamily="34" charset="0"/>
              </a:rPr>
              <a:t>2018 – 2021</a:t>
            </a:r>
          </a:p>
          <a:p>
            <a:pPr algn="ctr"/>
            <a:r>
              <a:rPr lang="es-EC" dirty="0">
                <a:solidFill>
                  <a:schemeClr val="tx1"/>
                </a:solidFill>
                <a:latin typeface="Arial Narrow" panose="020B0606020202030204" pitchFamily="34" charset="0"/>
              </a:rPr>
              <a:t>Resolución No. 002-CNC-2017</a:t>
            </a:r>
          </a:p>
          <a:p>
            <a:pPr algn="ctr"/>
            <a:endParaRPr lang="es-EC" b="1" u="sng" dirty="0">
              <a:ln>
                <a:solidFill>
                  <a:schemeClr val="bg1"/>
                </a:solidFill>
              </a:ln>
              <a:solidFill>
                <a:schemeClr val="tx1"/>
              </a:solidFill>
              <a:latin typeface="Arial Narrow" panose="020B0606020202030204" pitchFamily="34" charset="0"/>
            </a:endParaRPr>
          </a:p>
          <a:p>
            <a:pPr algn="just"/>
            <a:endParaRPr lang="es-EC" dirty="0">
              <a:ln>
                <a:solidFill>
                  <a:schemeClr val="bg1"/>
                </a:solidFill>
              </a:ln>
              <a:solidFill>
                <a:schemeClr val="tx1"/>
              </a:solidFill>
              <a:latin typeface="Arial Narrow" panose="020B0606020202030204" pitchFamily="34" charset="0"/>
            </a:endParaRPr>
          </a:p>
        </p:txBody>
      </p:sp>
      <p:sp>
        <p:nvSpPr>
          <p:cNvPr id="2" name="1 Rectángulo"/>
          <p:cNvSpPr/>
          <p:nvPr/>
        </p:nvSpPr>
        <p:spPr>
          <a:xfrm>
            <a:off x="8716752" y="611179"/>
            <a:ext cx="1364653" cy="338554"/>
          </a:xfrm>
          <a:prstGeom prst="rect">
            <a:avLst/>
          </a:prstGeom>
          <a:solidFill>
            <a:srgbClr val="002060"/>
          </a:solidFill>
        </p:spPr>
        <p:txBody>
          <a:bodyPr wrap="square">
            <a:spAutoFit/>
          </a:bodyPr>
          <a:lstStyle/>
          <a:p>
            <a:pPr algn="ctr"/>
            <a:r>
              <a:rPr lang="es-EC" sz="1600" b="1" dirty="0">
                <a:solidFill>
                  <a:srgbClr val="FFFF00"/>
                </a:solidFill>
              </a:rPr>
              <a:t>Vialidad Rural</a:t>
            </a:r>
          </a:p>
        </p:txBody>
      </p:sp>
      <p:sp>
        <p:nvSpPr>
          <p:cNvPr id="4" name="3 Flecha derecha"/>
          <p:cNvSpPr/>
          <p:nvPr/>
        </p:nvSpPr>
        <p:spPr>
          <a:xfrm>
            <a:off x="7669774" y="539188"/>
            <a:ext cx="958118" cy="545233"/>
          </a:xfrm>
          <a:prstGeom prst="rightArrow">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t>INCLUIR</a:t>
            </a:r>
          </a:p>
        </p:txBody>
      </p:sp>
      <p:sp>
        <p:nvSpPr>
          <p:cNvPr id="3" name="CuadroTexto 2">
            <a:extLst>
              <a:ext uri="{FF2B5EF4-FFF2-40B4-BE49-F238E27FC236}">
                <a16:creationId xmlns:a16="http://schemas.microsoft.com/office/drawing/2014/main" id="{06D35BA8-19D1-4872-A6A9-AE5078DA5CB7}"/>
              </a:ext>
            </a:extLst>
          </p:cNvPr>
          <p:cNvSpPr txBox="1"/>
          <p:nvPr/>
        </p:nvSpPr>
        <p:spPr>
          <a:xfrm>
            <a:off x="7453441" y="1184071"/>
            <a:ext cx="511943" cy="307777"/>
          </a:xfrm>
          <a:prstGeom prst="rect">
            <a:avLst/>
          </a:prstGeom>
          <a:noFill/>
          <a:ln>
            <a:solidFill>
              <a:srgbClr val="002060"/>
            </a:solidFill>
          </a:ln>
        </p:spPr>
        <p:txBody>
          <a:bodyPr wrap="square" rtlCol="0">
            <a:spAutoFit/>
          </a:bodyPr>
          <a:lstStyle/>
          <a:p>
            <a:r>
              <a:rPr lang="es-EC" sz="1400" dirty="0"/>
              <a:t>10%</a:t>
            </a:r>
          </a:p>
        </p:txBody>
      </p:sp>
      <p:sp>
        <p:nvSpPr>
          <p:cNvPr id="34" name="CuadroTexto 33">
            <a:extLst>
              <a:ext uri="{FF2B5EF4-FFF2-40B4-BE49-F238E27FC236}">
                <a16:creationId xmlns:a16="http://schemas.microsoft.com/office/drawing/2014/main" id="{DB094F09-4B8B-41A1-A495-C4A82345FCCC}"/>
              </a:ext>
            </a:extLst>
          </p:cNvPr>
          <p:cNvSpPr txBox="1"/>
          <p:nvPr/>
        </p:nvSpPr>
        <p:spPr>
          <a:xfrm>
            <a:off x="7445661" y="1909146"/>
            <a:ext cx="511943" cy="307777"/>
          </a:xfrm>
          <a:prstGeom prst="rect">
            <a:avLst/>
          </a:prstGeom>
          <a:noFill/>
          <a:ln>
            <a:solidFill>
              <a:srgbClr val="002060"/>
            </a:solidFill>
          </a:ln>
        </p:spPr>
        <p:txBody>
          <a:bodyPr wrap="square" rtlCol="0">
            <a:spAutoFit/>
          </a:bodyPr>
          <a:lstStyle/>
          <a:p>
            <a:r>
              <a:rPr lang="es-EC" sz="1400" dirty="0"/>
              <a:t>14%</a:t>
            </a:r>
          </a:p>
        </p:txBody>
      </p:sp>
      <p:sp>
        <p:nvSpPr>
          <p:cNvPr id="35" name="CuadroTexto 34">
            <a:extLst>
              <a:ext uri="{FF2B5EF4-FFF2-40B4-BE49-F238E27FC236}">
                <a16:creationId xmlns:a16="http://schemas.microsoft.com/office/drawing/2014/main" id="{505FA305-3798-4AB4-8FB1-9D4ACA2EC74D}"/>
              </a:ext>
            </a:extLst>
          </p:cNvPr>
          <p:cNvSpPr txBox="1"/>
          <p:nvPr/>
        </p:nvSpPr>
        <p:spPr>
          <a:xfrm>
            <a:off x="7462448" y="2746193"/>
            <a:ext cx="511943" cy="307777"/>
          </a:xfrm>
          <a:prstGeom prst="rect">
            <a:avLst/>
          </a:prstGeom>
          <a:noFill/>
          <a:ln>
            <a:solidFill>
              <a:srgbClr val="002060"/>
            </a:solidFill>
          </a:ln>
        </p:spPr>
        <p:txBody>
          <a:bodyPr wrap="square" rtlCol="0">
            <a:spAutoFit/>
          </a:bodyPr>
          <a:lstStyle/>
          <a:p>
            <a:r>
              <a:rPr lang="es-EC" sz="1400" dirty="0"/>
              <a:t>25%</a:t>
            </a:r>
          </a:p>
        </p:txBody>
      </p:sp>
      <p:sp>
        <p:nvSpPr>
          <p:cNvPr id="36" name="CuadroTexto 35">
            <a:extLst>
              <a:ext uri="{FF2B5EF4-FFF2-40B4-BE49-F238E27FC236}">
                <a16:creationId xmlns:a16="http://schemas.microsoft.com/office/drawing/2014/main" id="{3C8611A5-EB36-42B8-ABE5-CF9502230F21}"/>
              </a:ext>
            </a:extLst>
          </p:cNvPr>
          <p:cNvSpPr txBox="1"/>
          <p:nvPr/>
        </p:nvSpPr>
        <p:spPr>
          <a:xfrm>
            <a:off x="7462447" y="3437031"/>
            <a:ext cx="511943" cy="307777"/>
          </a:xfrm>
          <a:prstGeom prst="rect">
            <a:avLst/>
          </a:prstGeom>
          <a:noFill/>
          <a:ln>
            <a:solidFill>
              <a:srgbClr val="002060"/>
            </a:solidFill>
          </a:ln>
        </p:spPr>
        <p:txBody>
          <a:bodyPr wrap="square" rtlCol="0">
            <a:spAutoFit/>
          </a:bodyPr>
          <a:lstStyle/>
          <a:p>
            <a:r>
              <a:rPr lang="es-EC" sz="1400" dirty="0"/>
              <a:t>25%</a:t>
            </a:r>
          </a:p>
        </p:txBody>
      </p:sp>
      <p:sp>
        <p:nvSpPr>
          <p:cNvPr id="37" name="CuadroTexto 36">
            <a:extLst>
              <a:ext uri="{FF2B5EF4-FFF2-40B4-BE49-F238E27FC236}">
                <a16:creationId xmlns:a16="http://schemas.microsoft.com/office/drawing/2014/main" id="{12BA359E-8BEF-46AA-9C7E-74AE1ABAC947}"/>
              </a:ext>
            </a:extLst>
          </p:cNvPr>
          <p:cNvSpPr txBox="1"/>
          <p:nvPr/>
        </p:nvSpPr>
        <p:spPr>
          <a:xfrm>
            <a:off x="7424424" y="4956209"/>
            <a:ext cx="511943" cy="307777"/>
          </a:xfrm>
          <a:prstGeom prst="rect">
            <a:avLst/>
          </a:prstGeom>
          <a:noFill/>
          <a:ln>
            <a:solidFill>
              <a:srgbClr val="002060"/>
            </a:solidFill>
          </a:ln>
        </p:spPr>
        <p:txBody>
          <a:bodyPr wrap="square" rtlCol="0">
            <a:spAutoFit/>
          </a:bodyPr>
          <a:lstStyle/>
          <a:p>
            <a:r>
              <a:rPr lang="es-EC" sz="1400" dirty="0"/>
              <a:t>6%</a:t>
            </a:r>
          </a:p>
        </p:txBody>
      </p:sp>
      <p:sp>
        <p:nvSpPr>
          <p:cNvPr id="38" name="CuadroTexto 37">
            <a:extLst>
              <a:ext uri="{FF2B5EF4-FFF2-40B4-BE49-F238E27FC236}">
                <a16:creationId xmlns:a16="http://schemas.microsoft.com/office/drawing/2014/main" id="{80928437-AF97-4DB5-934D-599F24D095C9}"/>
              </a:ext>
            </a:extLst>
          </p:cNvPr>
          <p:cNvSpPr txBox="1"/>
          <p:nvPr/>
        </p:nvSpPr>
        <p:spPr>
          <a:xfrm>
            <a:off x="7445661" y="5755156"/>
            <a:ext cx="511943" cy="307777"/>
          </a:xfrm>
          <a:prstGeom prst="rect">
            <a:avLst/>
          </a:prstGeom>
          <a:noFill/>
          <a:ln>
            <a:solidFill>
              <a:srgbClr val="002060"/>
            </a:solidFill>
          </a:ln>
        </p:spPr>
        <p:txBody>
          <a:bodyPr wrap="square" rtlCol="0">
            <a:spAutoFit/>
          </a:bodyPr>
          <a:lstStyle/>
          <a:p>
            <a:r>
              <a:rPr lang="es-EC" sz="1400" dirty="0"/>
              <a:t>10%</a:t>
            </a:r>
          </a:p>
        </p:txBody>
      </p:sp>
      <p:sp>
        <p:nvSpPr>
          <p:cNvPr id="39" name="CuadroTexto 38">
            <a:extLst>
              <a:ext uri="{FF2B5EF4-FFF2-40B4-BE49-F238E27FC236}">
                <a16:creationId xmlns:a16="http://schemas.microsoft.com/office/drawing/2014/main" id="{478CB79B-3EEB-4CB2-BB59-864BF3BC911D}"/>
              </a:ext>
            </a:extLst>
          </p:cNvPr>
          <p:cNvSpPr txBox="1"/>
          <p:nvPr/>
        </p:nvSpPr>
        <p:spPr>
          <a:xfrm>
            <a:off x="7436401" y="4196620"/>
            <a:ext cx="511943" cy="307777"/>
          </a:xfrm>
          <a:prstGeom prst="rect">
            <a:avLst/>
          </a:prstGeom>
          <a:noFill/>
          <a:ln>
            <a:solidFill>
              <a:srgbClr val="002060"/>
            </a:solidFill>
          </a:ln>
        </p:spPr>
        <p:txBody>
          <a:bodyPr wrap="square" rtlCol="0">
            <a:spAutoFit/>
          </a:bodyPr>
          <a:lstStyle/>
          <a:p>
            <a:r>
              <a:rPr lang="es-EC" sz="1400" dirty="0"/>
              <a:t>10%</a:t>
            </a:r>
          </a:p>
        </p:txBody>
      </p:sp>
    </p:spTree>
    <p:extLst>
      <p:ext uri="{BB962C8B-B14F-4D97-AF65-F5344CB8AC3E}">
        <p14:creationId xmlns:p14="http://schemas.microsoft.com/office/powerpoint/2010/main" val="21861861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6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3"/>
                                        </p:tgtEl>
                                        <p:attrNameLst>
                                          <p:attrName>style.visibility</p:attrName>
                                        </p:attrNameLst>
                                      </p:cBhvr>
                                      <p:to>
                                        <p:strVal val="visible"/>
                                      </p:to>
                                    </p:set>
                                    <p:animEffect transition="in" filter="fade">
                                      <p:cBhvr>
                                        <p:cTn id="69" dur="500"/>
                                        <p:tgtEl>
                                          <p:spTgt spid="33"/>
                                        </p:tgtEl>
                                      </p:cBhvr>
                                    </p:animEffect>
                                    <p:anim calcmode="lin" valueType="num">
                                      <p:cBhvr>
                                        <p:cTn id="70" dur="500" fill="hold"/>
                                        <p:tgtEl>
                                          <p:spTgt spid="33"/>
                                        </p:tgtEl>
                                        <p:attrNameLst>
                                          <p:attrName>ppt_x</p:attrName>
                                        </p:attrNameLst>
                                      </p:cBhvr>
                                      <p:tavLst>
                                        <p:tav tm="0">
                                          <p:val>
                                            <p:strVal val="#ppt_x"/>
                                          </p:val>
                                        </p:tav>
                                        <p:tav tm="100000">
                                          <p:val>
                                            <p:strVal val="#ppt_x"/>
                                          </p:val>
                                        </p:tav>
                                      </p:tavLst>
                                    </p:anim>
                                    <p:anim calcmode="lin" valueType="num">
                                      <p:cBhvr>
                                        <p:cTn id="71" dur="5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0" grpId="0"/>
      <p:bldP spid="12" grpId="0"/>
      <p:bldP spid="14" grpId="0"/>
      <p:bldP spid="16" grpId="0"/>
      <p:bldP spid="18" grpId="0"/>
      <p:bldP spid="20" grpId="0"/>
      <p:bldP spid="40" grpId="0" animBg="1"/>
      <p:bldP spid="41" grpId="0" animBg="1"/>
      <p:bldP spid="54" grpId="0" animBg="1"/>
      <p:bldP spid="55" grpId="0" animBg="1"/>
      <p:bldGraphic spid="42" grpId="0">
        <p:bldAsOne/>
      </p:bldGraphic>
      <p:bldP spid="3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4"/>
          <p:cNvSpPr txBox="1">
            <a:spLocks noGrp="1"/>
          </p:cNvSpPr>
          <p:nvPr>
            <p:ph type="title"/>
          </p:nvPr>
        </p:nvSpPr>
        <p:spPr>
          <a:xfrm>
            <a:off x="164400" y="798967"/>
            <a:ext cx="11863200" cy="1467600"/>
          </a:xfrm>
          <a:prstGeom prst="rect">
            <a:avLst/>
          </a:prstGeom>
        </p:spPr>
        <p:txBody>
          <a:bodyPr spcFirstLastPara="1" vert="horz" wrap="square" lIns="121900" tIns="121900" rIns="121900" bIns="121900" rtlCol="0" anchor="t" anchorCtr="0">
            <a:normAutofit/>
          </a:bodyPr>
          <a:lstStyle/>
          <a:p>
            <a:r>
              <a:rPr lang="en" sz="2600">
                <a:solidFill>
                  <a:srgbClr val="134F5C"/>
                </a:solidFill>
              </a:rPr>
              <a:t>Para la construcción del Criterio Vial se requiere tomar en cuenta el </a:t>
            </a:r>
            <a:r>
              <a:rPr lang="en" sz="2600" b="1">
                <a:solidFill>
                  <a:srgbClr val="134F5C"/>
                </a:solidFill>
              </a:rPr>
              <a:t>peso de este criterio en la fórmula integral del MET</a:t>
            </a:r>
            <a:endParaRPr sz="2600">
              <a:solidFill>
                <a:srgbClr val="134F5C"/>
              </a:solidFill>
            </a:endParaRPr>
          </a:p>
        </p:txBody>
      </p:sp>
      <p:pic>
        <p:nvPicPr>
          <p:cNvPr id="227" name="Google Shape;227;p34" title="Chart"/>
          <p:cNvPicPr preferRelativeResize="0"/>
          <p:nvPr/>
        </p:nvPicPr>
        <p:blipFill>
          <a:blip r:embed="rId3">
            <a:alphaModFix/>
          </a:blip>
          <a:stretch>
            <a:fillRect/>
          </a:stretch>
        </p:blipFill>
        <p:spPr>
          <a:xfrm>
            <a:off x="1745867" y="2550700"/>
            <a:ext cx="5783646" cy="3508333"/>
          </a:xfrm>
          <a:prstGeom prst="rect">
            <a:avLst/>
          </a:prstGeom>
          <a:noFill/>
          <a:ln>
            <a:noFill/>
          </a:ln>
        </p:spPr>
      </p:pic>
      <p:sp>
        <p:nvSpPr>
          <p:cNvPr id="228" name="Google Shape;228;p34"/>
          <p:cNvSpPr txBox="1">
            <a:spLocks noGrp="1"/>
          </p:cNvSpPr>
          <p:nvPr>
            <p:ph type="title"/>
          </p:nvPr>
        </p:nvSpPr>
        <p:spPr>
          <a:xfrm>
            <a:off x="6558667" y="2261900"/>
            <a:ext cx="5164000" cy="2774400"/>
          </a:xfrm>
          <a:prstGeom prst="rect">
            <a:avLst/>
          </a:prstGeom>
        </p:spPr>
        <p:txBody>
          <a:bodyPr spcFirstLastPara="1" vert="horz" wrap="square" lIns="121900" tIns="121900" rIns="121900" bIns="121900" rtlCol="0" anchor="t" anchorCtr="0">
            <a:normAutofit/>
          </a:bodyPr>
          <a:lstStyle/>
          <a:p>
            <a:pPr marL="609585" indent="-464638" algn="l">
              <a:buClr>
                <a:srgbClr val="134F5C"/>
              </a:buClr>
              <a:buSzPts val="1888"/>
              <a:buChar char="●"/>
            </a:pPr>
            <a:r>
              <a:rPr lang="en" sz="2516">
                <a:solidFill>
                  <a:srgbClr val="134F5C"/>
                </a:solidFill>
              </a:rPr>
              <a:t>El Criterio Vial solo va a </a:t>
            </a:r>
            <a:r>
              <a:rPr lang="en" sz="2516" b="1">
                <a:solidFill>
                  <a:srgbClr val="134F5C"/>
                </a:solidFill>
              </a:rPr>
              <a:t>redistribuir </a:t>
            </a:r>
            <a:r>
              <a:rPr lang="en" sz="2516">
                <a:solidFill>
                  <a:srgbClr val="134F5C"/>
                </a:solidFill>
              </a:rPr>
              <a:t>el monto B Actual. </a:t>
            </a:r>
            <a:endParaRPr sz="2516">
              <a:solidFill>
                <a:srgbClr val="134F5C"/>
              </a:solidFill>
            </a:endParaRPr>
          </a:p>
          <a:p>
            <a:pPr marL="609585" algn="l">
              <a:buSzPts val="990"/>
            </a:pPr>
            <a:endParaRPr sz="2516">
              <a:solidFill>
                <a:srgbClr val="134F5C"/>
              </a:solidFill>
            </a:endParaRPr>
          </a:p>
          <a:p>
            <a:pPr marL="609585" indent="-464638" algn="l">
              <a:buClr>
                <a:srgbClr val="134F5C"/>
              </a:buClr>
              <a:buSzPts val="1888"/>
              <a:buChar char="●"/>
            </a:pPr>
            <a:r>
              <a:rPr lang="en" sz="2516">
                <a:solidFill>
                  <a:srgbClr val="134F5C"/>
                </a:solidFill>
              </a:rPr>
              <a:t>Esto </a:t>
            </a:r>
            <a:r>
              <a:rPr lang="en" sz="2516" b="1">
                <a:solidFill>
                  <a:srgbClr val="134F5C"/>
                </a:solidFill>
              </a:rPr>
              <a:t>no significa </a:t>
            </a:r>
            <a:r>
              <a:rPr lang="en" sz="2516">
                <a:solidFill>
                  <a:srgbClr val="134F5C"/>
                </a:solidFill>
              </a:rPr>
              <a:t>una asignación adicional de recursos.</a:t>
            </a:r>
            <a:r>
              <a:rPr lang="en" sz="2516" b="1">
                <a:solidFill>
                  <a:srgbClr val="134F5C"/>
                </a:solidFill>
              </a:rPr>
              <a:t> </a:t>
            </a:r>
            <a:r>
              <a:rPr lang="en" sz="2516">
                <a:solidFill>
                  <a:srgbClr val="134F5C"/>
                </a:solidFill>
              </a:rPr>
              <a:t> </a:t>
            </a:r>
            <a:endParaRPr sz="2516">
              <a:solidFill>
                <a:srgbClr val="134F5C"/>
              </a:solidFill>
            </a:endParaRPr>
          </a:p>
        </p:txBody>
      </p:sp>
      <p:sp>
        <p:nvSpPr>
          <p:cNvPr id="229" name="Google Shape;229;p34"/>
          <p:cNvSpPr txBox="1"/>
          <p:nvPr/>
        </p:nvSpPr>
        <p:spPr>
          <a:xfrm>
            <a:off x="735033" y="2160300"/>
            <a:ext cx="2012400" cy="1292814"/>
          </a:xfrm>
          <a:prstGeom prst="rect">
            <a:avLst/>
          </a:prstGeom>
          <a:noFill/>
          <a:ln w="38100" cap="flat" cmpd="sng">
            <a:solidFill>
              <a:srgbClr val="538DD5"/>
            </a:solidFill>
            <a:prstDash val="solid"/>
            <a:round/>
            <a:headEnd type="none" w="sm" len="sm"/>
            <a:tailEnd type="none" w="sm" len="sm"/>
          </a:ln>
        </p:spPr>
        <p:txBody>
          <a:bodyPr spcFirstLastPara="1" wrap="square" lIns="121900" tIns="121900" rIns="121900" bIns="121900" anchor="t" anchorCtr="0">
            <a:spAutoFit/>
          </a:bodyPr>
          <a:lstStyle/>
          <a:p>
            <a:pPr algn="ctr"/>
            <a:r>
              <a:rPr lang="en" sz="2267" b="1">
                <a:solidFill>
                  <a:srgbClr val="538DD5"/>
                </a:solidFill>
                <a:latin typeface="Proxima Nova"/>
                <a:ea typeface="Proxima Nova"/>
                <a:cs typeface="Proxima Nova"/>
                <a:sym typeface="Proxima Nova"/>
              </a:rPr>
              <a:t>Monto B: </a:t>
            </a:r>
            <a:r>
              <a:rPr lang="en" sz="2267">
                <a:latin typeface="Proxima Nova"/>
                <a:ea typeface="Proxima Nova"/>
                <a:cs typeface="Proxima Nova"/>
                <a:sym typeface="Proxima Nova"/>
              </a:rPr>
              <a:t>182.76 USD millones</a:t>
            </a:r>
            <a:endParaRPr sz="2267">
              <a:latin typeface="Proxima Nova"/>
              <a:ea typeface="Proxima Nova"/>
              <a:cs typeface="Proxima Nova"/>
              <a:sym typeface="Proxima Nov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8"/>
          <p:cNvSpPr/>
          <p:nvPr/>
        </p:nvSpPr>
        <p:spPr>
          <a:xfrm>
            <a:off x="8484067" y="2935900"/>
            <a:ext cx="1129200" cy="3304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69" name="Google Shape;169;p28"/>
          <p:cNvSpPr txBox="1">
            <a:spLocks noGrp="1"/>
          </p:cNvSpPr>
          <p:nvPr>
            <p:ph type="title"/>
          </p:nvPr>
        </p:nvSpPr>
        <p:spPr>
          <a:xfrm>
            <a:off x="3570900" y="247019"/>
            <a:ext cx="8424012" cy="763600"/>
          </a:xfrm>
          <a:prstGeom prst="rect">
            <a:avLst/>
          </a:prstGeom>
        </p:spPr>
        <p:txBody>
          <a:bodyPr spcFirstLastPara="1" vert="horz" wrap="square" lIns="121900" tIns="121900" rIns="121900" bIns="121900" rtlCol="0" anchor="t" anchorCtr="0">
            <a:noAutofit/>
          </a:bodyPr>
          <a:lstStyle/>
          <a:p>
            <a:pPr algn="l">
              <a:buSzPts val="990"/>
            </a:pPr>
            <a:r>
              <a:rPr lang="en" sz="2000" dirty="0">
                <a:solidFill>
                  <a:srgbClr val="134F5C"/>
                </a:solidFill>
              </a:rPr>
              <a:t>Se </a:t>
            </a:r>
            <a:r>
              <a:rPr lang="en" sz="2000" b="1" dirty="0">
                <a:solidFill>
                  <a:srgbClr val="134F5C"/>
                </a:solidFill>
              </a:rPr>
              <a:t>replicó </a:t>
            </a:r>
            <a:r>
              <a:rPr lang="en" sz="2000" dirty="0">
                <a:solidFill>
                  <a:srgbClr val="134F5C"/>
                </a:solidFill>
              </a:rPr>
              <a:t>el MET para el segundo cuatrimestre del </a:t>
            </a:r>
            <a:r>
              <a:rPr lang="en" sz="2000" b="1" dirty="0">
                <a:solidFill>
                  <a:srgbClr val="134F5C"/>
                </a:solidFill>
              </a:rPr>
              <a:t>año 2021 (AM0091) </a:t>
            </a:r>
            <a:r>
              <a:rPr lang="en" sz="2000" dirty="0">
                <a:solidFill>
                  <a:srgbClr val="134F5C"/>
                </a:solidFill>
              </a:rPr>
              <a:t>como base para los índices</a:t>
            </a:r>
            <a:endParaRPr sz="2000" dirty="0">
              <a:solidFill>
                <a:srgbClr val="134F5C"/>
              </a:solidFill>
            </a:endParaRPr>
          </a:p>
        </p:txBody>
      </p:sp>
      <p:sp>
        <p:nvSpPr>
          <p:cNvPr id="170" name="Google Shape;170;p28"/>
          <p:cNvSpPr txBox="1"/>
          <p:nvPr/>
        </p:nvSpPr>
        <p:spPr>
          <a:xfrm>
            <a:off x="4884700" y="5485101"/>
            <a:ext cx="5491600" cy="512857"/>
          </a:xfrm>
          <a:prstGeom prst="rect">
            <a:avLst/>
          </a:prstGeom>
          <a:noFill/>
          <a:ln w="19050" cap="flat" cmpd="sng">
            <a:solidFill>
              <a:srgbClr val="538DD5"/>
            </a:solidFill>
            <a:prstDash val="solid"/>
            <a:round/>
            <a:headEnd type="none" w="sm" len="sm"/>
            <a:tailEnd type="none" w="sm" len="sm"/>
          </a:ln>
        </p:spPr>
        <p:txBody>
          <a:bodyPr spcFirstLastPara="1" wrap="square" lIns="121900" tIns="121900" rIns="121900" bIns="121900" anchor="t" anchorCtr="0">
            <a:spAutoFit/>
          </a:bodyPr>
          <a:lstStyle/>
          <a:p>
            <a:r>
              <a:rPr lang="en" sz="1733">
                <a:latin typeface="EB Garamond"/>
                <a:ea typeface="EB Garamond"/>
                <a:cs typeface="EB Garamond"/>
                <a:sym typeface="EB Garamond"/>
              </a:rPr>
              <a:t>El </a:t>
            </a:r>
            <a:r>
              <a:rPr lang="en" sz="1733" b="1">
                <a:latin typeface="EB Garamond"/>
                <a:ea typeface="EB Garamond"/>
                <a:cs typeface="EB Garamond"/>
                <a:sym typeface="EB Garamond"/>
              </a:rPr>
              <a:t>Monto B </a:t>
            </a:r>
            <a:r>
              <a:rPr lang="en" sz="1733">
                <a:latin typeface="EB Garamond"/>
                <a:ea typeface="EB Garamond"/>
                <a:cs typeface="EB Garamond"/>
                <a:sym typeface="EB Garamond"/>
              </a:rPr>
              <a:t>se reparte según los </a:t>
            </a:r>
            <a:r>
              <a:rPr lang="en" sz="1733" b="1">
                <a:latin typeface="EB Garamond"/>
                <a:ea typeface="EB Garamond"/>
                <a:cs typeface="EB Garamond"/>
                <a:sym typeface="EB Garamond"/>
              </a:rPr>
              <a:t>criterios Constitucionales</a:t>
            </a:r>
            <a:endParaRPr sz="1733" b="1">
              <a:latin typeface="EB Garamond"/>
              <a:ea typeface="EB Garamond"/>
              <a:cs typeface="EB Garamond"/>
              <a:sym typeface="EB Garamond"/>
            </a:endParaRPr>
          </a:p>
        </p:txBody>
      </p:sp>
      <p:sp>
        <p:nvSpPr>
          <p:cNvPr id="171" name="Google Shape;171;p28"/>
          <p:cNvSpPr txBox="1"/>
          <p:nvPr/>
        </p:nvSpPr>
        <p:spPr>
          <a:xfrm>
            <a:off x="403700" y="6082533"/>
            <a:ext cx="2852800" cy="615513"/>
          </a:xfrm>
          <a:prstGeom prst="rect">
            <a:avLst/>
          </a:prstGeom>
          <a:noFill/>
          <a:ln>
            <a:noFill/>
          </a:ln>
        </p:spPr>
        <p:txBody>
          <a:bodyPr spcFirstLastPara="1" wrap="square" lIns="121900" tIns="121900" rIns="121900" bIns="121900" anchor="t" anchorCtr="0">
            <a:spAutoFit/>
          </a:bodyPr>
          <a:lstStyle/>
          <a:p>
            <a:endParaRPr sz="2400">
              <a:latin typeface="Proxima Nova"/>
              <a:ea typeface="Proxima Nova"/>
              <a:cs typeface="Proxima Nova"/>
              <a:sym typeface="Proxima Nova"/>
            </a:endParaRPr>
          </a:p>
        </p:txBody>
      </p:sp>
      <p:sp>
        <p:nvSpPr>
          <p:cNvPr id="172" name="Google Shape;172;p28"/>
          <p:cNvSpPr txBox="1"/>
          <p:nvPr/>
        </p:nvSpPr>
        <p:spPr>
          <a:xfrm>
            <a:off x="200500" y="5880101"/>
            <a:ext cx="4726400" cy="697715"/>
          </a:xfrm>
          <a:prstGeom prst="rect">
            <a:avLst/>
          </a:prstGeom>
          <a:noFill/>
          <a:ln>
            <a:noFill/>
          </a:ln>
        </p:spPr>
        <p:txBody>
          <a:bodyPr spcFirstLastPara="1" wrap="square" lIns="121900" tIns="121900" rIns="121900" bIns="121900" anchor="t" anchorCtr="0">
            <a:spAutoFit/>
          </a:bodyPr>
          <a:lstStyle/>
          <a:p>
            <a:r>
              <a:rPr lang="en" sz="1467">
                <a:latin typeface="EB Garamond"/>
                <a:ea typeface="EB Garamond"/>
                <a:cs typeface="EB Garamond"/>
                <a:sym typeface="EB Garamond"/>
              </a:rPr>
              <a:t>*Datos en millones USD</a:t>
            </a:r>
            <a:endParaRPr sz="1467">
              <a:latin typeface="EB Garamond"/>
              <a:ea typeface="EB Garamond"/>
              <a:cs typeface="EB Garamond"/>
              <a:sym typeface="EB Garamond"/>
            </a:endParaRPr>
          </a:p>
          <a:p>
            <a:r>
              <a:rPr lang="en" sz="1467">
                <a:latin typeface="EB Garamond"/>
                <a:ea typeface="EB Garamond"/>
                <a:cs typeface="EB Garamond"/>
                <a:sym typeface="EB Garamond"/>
              </a:rPr>
              <a:t>No se toma en cuenta los montos por liquidar del 2020</a:t>
            </a:r>
            <a:endParaRPr sz="1467">
              <a:latin typeface="EB Garamond"/>
              <a:ea typeface="EB Garamond"/>
              <a:cs typeface="EB Garamond"/>
              <a:sym typeface="EB Garamond"/>
            </a:endParaRPr>
          </a:p>
        </p:txBody>
      </p:sp>
      <p:pic>
        <p:nvPicPr>
          <p:cNvPr id="173" name="Google Shape;173;p28" title="Chart"/>
          <p:cNvPicPr preferRelativeResize="0"/>
          <p:nvPr/>
        </p:nvPicPr>
        <p:blipFill>
          <a:blip r:embed="rId3">
            <a:alphaModFix/>
          </a:blip>
          <a:stretch>
            <a:fillRect/>
          </a:stretch>
        </p:blipFill>
        <p:spPr>
          <a:xfrm>
            <a:off x="4876801" y="999801"/>
            <a:ext cx="5163500" cy="2670300"/>
          </a:xfrm>
          <a:prstGeom prst="rect">
            <a:avLst/>
          </a:prstGeom>
          <a:noFill/>
          <a:ln>
            <a:noFill/>
          </a:ln>
        </p:spPr>
      </p:pic>
      <p:sp>
        <p:nvSpPr>
          <p:cNvPr id="174" name="Google Shape;174;p28"/>
          <p:cNvSpPr txBox="1"/>
          <p:nvPr/>
        </p:nvSpPr>
        <p:spPr>
          <a:xfrm>
            <a:off x="594899" y="1753400"/>
            <a:ext cx="3264867" cy="1512900"/>
          </a:xfrm>
          <a:prstGeom prst="rect">
            <a:avLst/>
          </a:prstGeom>
          <a:noFill/>
          <a:ln w="19050" cap="flat" cmpd="sng">
            <a:solidFill>
              <a:srgbClr val="538DD5"/>
            </a:solidFill>
            <a:prstDash val="solid"/>
            <a:round/>
            <a:headEnd type="none" w="sm" len="sm"/>
            <a:tailEnd type="none" w="sm" len="sm"/>
          </a:ln>
        </p:spPr>
        <p:txBody>
          <a:bodyPr spcFirstLastPara="1" wrap="square" lIns="121900" tIns="121900" rIns="121900" bIns="121900" anchor="t" anchorCtr="0">
            <a:noAutofit/>
          </a:bodyPr>
          <a:lstStyle/>
          <a:p>
            <a:pPr algn="just">
              <a:lnSpc>
                <a:spcPct val="95000"/>
              </a:lnSpc>
            </a:pPr>
            <a:r>
              <a:rPr lang="en" sz="1533" b="1" dirty="0">
                <a:solidFill>
                  <a:srgbClr val="134F5C"/>
                </a:solidFill>
                <a:latin typeface="Proxima Nova"/>
                <a:ea typeface="Proxima Nova"/>
                <a:cs typeface="Proxima Nova"/>
                <a:sym typeface="Proxima Nova"/>
              </a:rPr>
              <a:t>Transferencias a GAD (% PGE): </a:t>
            </a:r>
            <a:endParaRPr sz="1533" b="1" dirty="0">
              <a:solidFill>
                <a:srgbClr val="134F5C"/>
              </a:solidFill>
              <a:latin typeface="Proxima Nova"/>
              <a:ea typeface="Proxima Nova"/>
              <a:cs typeface="Proxima Nova"/>
              <a:sym typeface="Proxima Nova"/>
            </a:endParaRPr>
          </a:p>
          <a:p>
            <a:pPr algn="just">
              <a:lnSpc>
                <a:spcPct val="95000"/>
              </a:lnSpc>
            </a:pPr>
            <a:endParaRPr lang="en" sz="1667" dirty="0">
              <a:solidFill>
                <a:srgbClr val="134F5C"/>
              </a:solidFill>
              <a:latin typeface="Proxima Nova"/>
              <a:ea typeface="Proxima Nova"/>
              <a:cs typeface="Proxima Nova"/>
              <a:sym typeface="Proxima Nova"/>
            </a:endParaRPr>
          </a:p>
          <a:p>
            <a:pPr algn="just">
              <a:lnSpc>
                <a:spcPct val="95000"/>
              </a:lnSpc>
            </a:pPr>
            <a:r>
              <a:rPr lang="en" sz="1667" dirty="0">
                <a:solidFill>
                  <a:srgbClr val="134F5C"/>
                </a:solidFill>
                <a:latin typeface="Proxima Nova"/>
                <a:ea typeface="Proxima Nova"/>
                <a:cs typeface="Proxima Nova"/>
                <a:sym typeface="Proxima Nova"/>
              </a:rPr>
              <a:t>21% ingresos permanentes </a:t>
            </a:r>
            <a:endParaRPr sz="1667" dirty="0">
              <a:solidFill>
                <a:srgbClr val="134F5C"/>
              </a:solidFill>
              <a:latin typeface="Proxima Nova"/>
              <a:ea typeface="Proxima Nova"/>
              <a:cs typeface="Proxima Nova"/>
              <a:sym typeface="Proxima Nova"/>
            </a:endParaRPr>
          </a:p>
          <a:p>
            <a:pPr algn="just">
              <a:lnSpc>
                <a:spcPct val="95000"/>
              </a:lnSpc>
            </a:pPr>
            <a:r>
              <a:rPr lang="en" sz="1667" dirty="0">
                <a:solidFill>
                  <a:srgbClr val="134F5C"/>
                </a:solidFill>
                <a:latin typeface="Proxima Nova"/>
                <a:ea typeface="Proxima Nova"/>
                <a:cs typeface="Proxima Nova"/>
                <a:sym typeface="Proxima Nova"/>
              </a:rPr>
              <a:t>10%ingresos no permanentes </a:t>
            </a:r>
            <a:endParaRPr sz="1913" dirty="0">
              <a:latin typeface="Proxima Nova"/>
              <a:ea typeface="Proxima Nova"/>
              <a:cs typeface="Proxima Nova"/>
              <a:sym typeface="Proxima Nova"/>
            </a:endParaRPr>
          </a:p>
        </p:txBody>
      </p:sp>
      <p:graphicFrame>
        <p:nvGraphicFramePr>
          <p:cNvPr id="175" name="Google Shape;175;p28"/>
          <p:cNvGraphicFramePr/>
          <p:nvPr/>
        </p:nvGraphicFramePr>
        <p:xfrm>
          <a:off x="4784933" y="3620000"/>
          <a:ext cx="5591466" cy="1499701"/>
        </p:xfrm>
        <a:graphic>
          <a:graphicData uri="http://schemas.openxmlformats.org/drawingml/2006/table">
            <a:tbl>
              <a:tblPr>
                <a:noFill/>
              </a:tblPr>
              <a:tblGrid>
                <a:gridCol w="1121400">
                  <a:extLst>
                    <a:ext uri="{9D8B030D-6E8A-4147-A177-3AD203B41FA5}">
                      <a16:colId xmlns:a16="http://schemas.microsoft.com/office/drawing/2014/main" val="20000"/>
                    </a:ext>
                  </a:extLst>
                </a:gridCol>
                <a:gridCol w="1289533">
                  <a:extLst>
                    <a:ext uri="{9D8B030D-6E8A-4147-A177-3AD203B41FA5}">
                      <a16:colId xmlns:a16="http://schemas.microsoft.com/office/drawing/2014/main" val="20001"/>
                    </a:ext>
                  </a:extLst>
                </a:gridCol>
                <a:gridCol w="1022267">
                  <a:extLst>
                    <a:ext uri="{9D8B030D-6E8A-4147-A177-3AD203B41FA5}">
                      <a16:colId xmlns:a16="http://schemas.microsoft.com/office/drawing/2014/main" val="20002"/>
                    </a:ext>
                  </a:extLst>
                </a:gridCol>
                <a:gridCol w="1024933">
                  <a:extLst>
                    <a:ext uri="{9D8B030D-6E8A-4147-A177-3AD203B41FA5}">
                      <a16:colId xmlns:a16="http://schemas.microsoft.com/office/drawing/2014/main" val="20003"/>
                    </a:ext>
                  </a:extLst>
                </a:gridCol>
                <a:gridCol w="1133333">
                  <a:extLst>
                    <a:ext uri="{9D8B030D-6E8A-4147-A177-3AD203B41FA5}">
                      <a16:colId xmlns:a16="http://schemas.microsoft.com/office/drawing/2014/main" val="20004"/>
                    </a:ext>
                  </a:extLst>
                </a:gridCol>
              </a:tblGrid>
              <a:tr h="444500">
                <a:tc>
                  <a:txBody>
                    <a:bodyPr/>
                    <a:lstStyle/>
                    <a:p>
                      <a:pPr marL="0" lvl="0" indent="0" algn="ctr" rtl="0">
                        <a:lnSpc>
                          <a:spcPct val="115000"/>
                        </a:lnSpc>
                        <a:spcBef>
                          <a:spcPts val="0"/>
                        </a:spcBef>
                        <a:spcAft>
                          <a:spcPts val="0"/>
                        </a:spcAft>
                        <a:buNone/>
                      </a:pPr>
                      <a:r>
                        <a:rPr lang="en" sz="1600" b="1">
                          <a:solidFill>
                            <a:srgbClr val="FFFFFF"/>
                          </a:solidFill>
                          <a:latin typeface="Times New Roman"/>
                          <a:ea typeface="Times New Roman"/>
                          <a:cs typeface="Times New Roman"/>
                          <a:sym typeface="Times New Roman"/>
                        </a:rPr>
                        <a:t>GAD</a:t>
                      </a:r>
                      <a:endParaRPr sz="1600" b="1">
                        <a:solidFill>
                          <a:srgbClr val="FFFFFF"/>
                        </a:solidFill>
                        <a:latin typeface="Times New Roman"/>
                        <a:ea typeface="Times New Roman"/>
                        <a:cs typeface="Times New Roman"/>
                        <a:sym typeface="Times New Roman"/>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538DD5"/>
                    </a:solidFill>
                  </a:tcPr>
                </a:tc>
                <a:tc>
                  <a:txBody>
                    <a:bodyPr/>
                    <a:lstStyle/>
                    <a:p>
                      <a:pPr marL="0" lvl="0" indent="0" algn="ctr" rtl="0">
                        <a:lnSpc>
                          <a:spcPct val="115000"/>
                        </a:lnSpc>
                        <a:spcBef>
                          <a:spcPts val="0"/>
                        </a:spcBef>
                        <a:spcAft>
                          <a:spcPts val="0"/>
                        </a:spcAft>
                        <a:buNone/>
                      </a:pPr>
                      <a:r>
                        <a:rPr lang="en" sz="1600" b="1">
                          <a:solidFill>
                            <a:srgbClr val="FFFFFF"/>
                          </a:solidFill>
                          <a:latin typeface="Times New Roman"/>
                          <a:ea typeface="Times New Roman"/>
                          <a:cs typeface="Times New Roman"/>
                          <a:sym typeface="Times New Roman"/>
                        </a:rPr>
                        <a:t>Participación</a:t>
                      </a:r>
                      <a:endParaRPr sz="1600" b="1">
                        <a:solidFill>
                          <a:srgbClr val="FFFFFF"/>
                        </a:solidFill>
                        <a:latin typeface="Times New Roman"/>
                        <a:ea typeface="Times New Roman"/>
                        <a:cs typeface="Times New Roman"/>
                        <a:sym typeface="Times New Roman"/>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538DD5"/>
                    </a:solidFill>
                  </a:tcPr>
                </a:tc>
                <a:tc>
                  <a:txBody>
                    <a:bodyPr/>
                    <a:lstStyle/>
                    <a:p>
                      <a:pPr marL="0" lvl="0" indent="0" algn="ctr" rtl="0">
                        <a:lnSpc>
                          <a:spcPct val="115000"/>
                        </a:lnSpc>
                        <a:spcBef>
                          <a:spcPts val="0"/>
                        </a:spcBef>
                        <a:spcAft>
                          <a:spcPts val="0"/>
                        </a:spcAft>
                        <a:buNone/>
                      </a:pPr>
                      <a:r>
                        <a:rPr lang="en" sz="1600" b="1">
                          <a:solidFill>
                            <a:srgbClr val="FFFFFF"/>
                          </a:solidFill>
                          <a:latin typeface="Times New Roman"/>
                          <a:ea typeface="Times New Roman"/>
                          <a:cs typeface="Times New Roman"/>
                          <a:sym typeface="Times New Roman"/>
                        </a:rPr>
                        <a:t>Monto A</a:t>
                      </a:r>
                      <a:endParaRPr sz="1600" b="1">
                        <a:solidFill>
                          <a:srgbClr val="FFFFFF"/>
                        </a:solidFill>
                        <a:latin typeface="Times New Roman"/>
                        <a:ea typeface="Times New Roman"/>
                        <a:cs typeface="Times New Roman"/>
                        <a:sym typeface="Times New Roman"/>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538DD5"/>
                    </a:solidFill>
                  </a:tcPr>
                </a:tc>
                <a:tc>
                  <a:txBody>
                    <a:bodyPr/>
                    <a:lstStyle/>
                    <a:p>
                      <a:pPr marL="0" lvl="0" indent="0" algn="ctr" rtl="0">
                        <a:lnSpc>
                          <a:spcPct val="115000"/>
                        </a:lnSpc>
                        <a:spcBef>
                          <a:spcPts val="0"/>
                        </a:spcBef>
                        <a:spcAft>
                          <a:spcPts val="0"/>
                        </a:spcAft>
                        <a:buNone/>
                      </a:pPr>
                      <a:r>
                        <a:rPr lang="en" sz="1600" b="1">
                          <a:solidFill>
                            <a:srgbClr val="FFFFFF"/>
                          </a:solidFill>
                          <a:latin typeface="Times New Roman"/>
                          <a:ea typeface="Times New Roman"/>
                          <a:cs typeface="Times New Roman"/>
                          <a:sym typeface="Times New Roman"/>
                        </a:rPr>
                        <a:t>Monto B</a:t>
                      </a:r>
                      <a:endParaRPr sz="1600" b="1">
                        <a:solidFill>
                          <a:srgbClr val="FFFFFF"/>
                        </a:solidFill>
                        <a:latin typeface="Times New Roman"/>
                        <a:ea typeface="Times New Roman"/>
                        <a:cs typeface="Times New Roman"/>
                        <a:sym typeface="Times New Roman"/>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538DD5"/>
                    </a:solidFill>
                  </a:tcPr>
                </a:tc>
                <a:tc>
                  <a:txBody>
                    <a:bodyPr/>
                    <a:lstStyle/>
                    <a:p>
                      <a:pPr marL="0" lvl="0" indent="0" algn="ctr" rtl="0">
                        <a:lnSpc>
                          <a:spcPct val="115000"/>
                        </a:lnSpc>
                        <a:spcBef>
                          <a:spcPts val="0"/>
                        </a:spcBef>
                        <a:spcAft>
                          <a:spcPts val="0"/>
                        </a:spcAft>
                        <a:buNone/>
                      </a:pPr>
                      <a:r>
                        <a:rPr lang="en" sz="1600" b="1">
                          <a:solidFill>
                            <a:srgbClr val="FFFFFF"/>
                          </a:solidFill>
                          <a:latin typeface="Times New Roman"/>
                          <a:ea typeface="Times New Roman"/>
                          <a:cs typeface="Times New Roman"/>
                          <a:sym typeface="Times New Roman"/>
                        </a:rPr>
                        <a:t>Total</a:t>
                      </a:r>
                      <a:endParaRPr sz="1600" b="1">
                        <a:solidFill>
                          <a:srgbClr val="FFFFFF"/>
                        </a:solidFill>
                        <a:latin typeface="Times New Roman"/>
                        <a:ea typeface="Times New Roman"/>
                        <a:cs typeface="Times New Roman"/>
                        <a:sym typeface="Times New Roman"/>
                      </a:endParaRPr>
                    </a:p>
                  </a:txBody>
                  <a:tcPr marL="38100" marR="38100" marT="25400" marB="254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538DD5"/>
                    </a:solidFill>
                  </a:tcPr>
                </a:tc>
                <a:extLst>
                  <a:ext uri="{0D108BD9-81ED-4DB2-BD59-A6C34878D82A}">
                    <a16:rowId xmlns:a16="http://schemas.microsoft.com/office/drawing/2014/main" val="10000"/>
                  </a:ext>
                </a:extLst>
              </a:tr>
              <a:tr h="437727">
                <a:tc>
                  <a:txBody>
                    <a:bodyPr/>
                    <a:lstStyle/>
                    <a:p>
                      <a:pPr marL="0" marR="0" lvl="0" indent="0" algn="ctr" rtl="0">
                        <a:lnSpc>
                          <a:spcPct val="115000"/>
                        </a:lnSpc>
                        <a:spcBef>
                          <a:spcPts val="0"/>
                        </a:spcBef>
                        <a:spcAft>
                          <a:spcPts val="0"/>
                        </a:spcAft>
                        <a:buNone/>
                      </a:pPr>
                      <a:r>
                        <a:rPr lang="en" sz="1600">
                          <a:latin typeface="Times New Roman"/>
                          <a:ea typeface="Times New Roman"/>
                          <a:cs typeface="Times New Roman"/>
                          <a:sym typeface="Times New Roman"/>
                        </a:rPr>
                        <a:t>Provincias</a:t>
                      </a:r>
                      <a:endParaRPr sz="1600">
                        <a:latin typeface="Times New Roman"/>
                        <a:ea typeface="Times New Roman"/>
                        <a:cs typeface="Times New Roman"/>
                        <a:sym typeface="Times New Roman"/>
                      </a:endParaRPr>
                    </a:p>
                  </a:txBody>
                  <a:tcPr marL="121900" marR="1219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latin typeface="Times New Roman"/>
                          <a:ea typeface="Times New Roman"/>
                          <a:cs typeface="Times New Roman"/>
                          <a:sym typeface="Times New Roman"/>
                        </a:rPr>
                        <a:t>27%</a:t>
                      </a:r>
                      <a:endParaRPr sz="1600">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latin typeface="Times New Roman"/>
                          <a:ea typeface="Times New Roman"/>
                          <a:cs typeface="Times New Roman"/>
                          <a:sym typeface="Times New Roman"/>
                        </a:rPr>
                        <a:t>561.53</a:t>
                      </a:r>
                      <a:endParaRPr sz="1600">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2400" b="1">
                          <a:solidFill>
                            <a:srgbClr val="FF0000"/>
                          </a:solidFill>
                          <a:latin typeface="Times New Roman"/>
                          <a:ea typeface="Times New Roman"/>
                          <a:cs typeface="Times New Roman"/>
                          <a:sym typeface="Times New Roman"/>
                        </a:rPr>
                        <a:t>182.76</a:t>
                      </a:r>
                      <a:endParaRPr sz="2400" b="1">
                        <a:solidFill>
                          <a:srgbClr val="FF0000"/>
                        </a:solidFill>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latin typeface="Times New Roman"/>
                          <a:ea typeface="Times New Roman"/>
                          <a:cs typeface="Times New Roman"/>
                          <a:sym typeface="Times New Roman"/>
                        </a:rPr>
                        <a:t>744.29</a:t>
                      </a:r>
                      <a:endParaRPr sz="1600">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308695">
                <a:tc>
                  <a:txBody>
                    <a:bodyPr/>
                    <a:lstStyle/>
                    <a:p>
                      <a:pPr marL="0" lvl="0" indent="0" algn="l" rtl="0">
                        <a:lnSpc>
                          <a:spcPct val="115000"/>
                        </a:lnSpc>
                        <a:spcBef>
                          <a:spcPts val="0"/>
                        </a:spcBef>
                        <a:spcAft>
                          <a:spcPts val="0"/>
                        </a:spcAft>
                        <a:buNone/>
                      </a:pPr>
                      <a:r>
                        <a:rPr lang="en" sz="1600">
                          <a:latin typeface="Times New Roman"/>
                          <a:ea typeface="Times New Roman"/>
                          <a:cs typeface="Times New Roman"/>
                          <a:sym typeface="Times New Roman"/>
                        </a:rPr>
                        <a:t>Cantones</a:t>
                      </a:r>
                      <a:endParaRPr sz="1600">
                        <a:latin typeface="Times New Roman"/>
                        <a:ea typeface="Times New Roman"/>
                        <a:cs typeface="Times New Roman"/>
                        <a:sym typeface="Times New Roman"/>
                      </a:endParaRPr>
                    </a:p>
                  </a:txBody>
                  <a:tcPr marL="121900" marR="1219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latin typeface="Times New Roman"/>
                          <a:ea typeface="Times New Roman"/>
                          <a:cs typeface="Times New Roman"/>
                          <a:sym typeface="Times New Roman"/>
                        </a:rPr>
                        <a:t>67%</a:t>
                      </a:r>
                      <a:endParaRPr sz="1600">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latin typeface="Times New Roman"/>
                          <a:ea typeface="Times New Roman"/>
                          <a:cs typeface="Times New Roman"/>
                          <a:sym typeface="Times New Roman"/>
                        </a:rPr>
                        <a:t>1464.68</a:t>
                      </a:r>
                      <a:endParaRPr sz="1600">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latin typeface="Times New Roman"/>
                          <a:ea typeface="Times New Roman"/>
                          <a:cs typeface="Times New Roman"/>
                          <a:sym typeface="Times New Roman"/>
                        </a:rPr>
                        <a:t>382.26</a:t>
                      </a:r>
                      <a:endParaRPr sz="1600">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latin typeface="Times New Roman"/>
                          <a:ea typeface="Times New Roman"/>
                          <a:cs typeface="Times New Roman"/>
                          <a:sym typeface="Times New Roman"/>
                        </a:rPr>
                        <a:t>1,846.94</a:t>
                      </a:r>
                      <a:endParaRPr sz="1600">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r h="308695">
                <a:tc>
                  <a:txBody>
                    <a:bodyPr/>
                    <a:lstStyle/>
                    <a:p>
                      <a:pPr marL="0" marR="0" lvl="0" indent="0" algn="ctr" rtl="0">
                        <a:lnSpc>
                          <a:spcPct val="115000"/>
                        </a:lnSpc>
                        <a:spcBef>
                          <a:spcPts val="0"/>
                        </a:spcBef>
                        <a:spcAft>
                          <a:spcPts val="0"/>
                        </a:spcAft>
                        <a:buNone/>
                      </a:pPr>
                      <a:r>
                        <a:rPr lang="en" sz="1600">
                          <a:latin typeface="Times New Roman"/>
                          <a:ea typeface="Times New Roman"/>
                          <a:cs typeface="Times New Roman"/>
                          <a:sym typeface="Times New Roman"/>
                        </a:rPr>
                        <a:t>Parroquias</a:t>
                      </a:r>
                      <a:endParaRPr sz="1600">
                        <a:latin typeface="Times New Roman"/>
                        <a:ea typeface="Times New Roman"/>
                        <a:cs typeface="Times New Roman"/>
                        <a:sym typeface="Times New Roman"/>
                      </a:endParaRPr>
                    </a:p>
                  </a:txBody>
                  <a:tcPr marL="121900" marR="1219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latin typeface="Times New Roman"/>
                          <a:ea typeface="Times New Roman"/>
                          <a:cs typeface="Times New Roman"/>
                          <a:sym typeface="Times New Roman"/>
                        </a:rPr>
                        <a:t>6%</a:t>
                      </a:r>
                      <a:endParaRPr sz="1600">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latin typeface="Times New Roman"/>
                          <a:ea typeface="Times New Roman"/>
                          <a:cs typeface="Times New Roman"/>
                          <a:sym typeface="Times New Roman"/>
                        </a:rPr>
                        <a:t>110.02</a:t>
                      </a:r>
                      <a:endParaRPr sz="1600">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latin typeface="Times New Roman"/>
                          <a:ea typeface="Times New Roman"/>
                          <a:cs typeface="Times New Roman"/>
                          <a:sym typeface="Times New Roman"/>
                        </a:rPr>
                        <a:t>55.38</a:t>
                      </a:r>
                      <a:endParaRPr sz="1600">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latin typeface="Times New Roman"/>
                          <a:ea typeface="Times New Roman"/>
                          <a:cs typeface="Times New Roman"/>
                          <a:sym typeface="Times New Roman"/>
                        </a:rPr>
                        <a:t>165.4</a:t>
                      </a:r>
                      <a:endParaRPr sz="1600">
                        <a:latin typeface="Times New Roman"/>
                        <a:ea typeface="Times New Roman"/>
                        <a:cs typeface="Times New Roman"/>
                        <a:sym typeface="Times New Roman"/>
                      </a:endParaRPr>
                    </a:p>
                  </a:txBody>
                  <a:tcPr marL="38100" marR="38100" marT="25400" marB="254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3"/>
                  </a:ext>
                </a:extLst>
              </a:tr>
            </a:tbl>
          </a:graphicData>
        </a:graphic>
      </p:graphicFrame>
      <p:sp>
        <p:nvSpPr>
          <p:cNvPr id="176" name="Google Shape;176;p28"/>
          <p:cNvSpPr txBox="1"/>
          <p:nvPr/>
        </p:nvSpPr>
        <p:spPr>
          <a:xfrm>
            <a:off x="8242667" y="3620000"/>
            <a:ext cx="1000400" cy="825600"/>
          </a:xfrm>
          <a:prstGeom prst="rect">
            <a:avLst/>
          </a:prstGeom>
          <a:noFill/>
          <a:ln w="38100" cap="flat" cmpd="sng">
            <a:solidFill>
              <a:srgbClr val="FF0000"/>
            </a:solidFill>
            <a:prstDash val="solid"/>
            <a:round/>
            <a:headEnd type="none" w="sm" len="sm"/>
            <a:tailEnd type="none" w="sm" len="sm"/>
          </a:ln>
        </p:spPr>
        <p:txBody>
          <a:bodyPr spcFirstLastPara="1" wrap="square" lIns="121900" tIns="121900" rIns="121900" bIns="121900" anchor="t" anchorCtr="0">
            <a:noAutofit/>
          </a:bodyPr>
          <a:lstStyle/>
          <a:p>
            <a:pPr algn="ctr"/>
            <a:endParaRPr sz="2000">
              <a:highlight>
                <a:srgbClr val="FF0000"/>
              </a:highlight>
              <a:latin typeface="Proxima Nova"/>
              <a:ea typeface="Proxima Nova"/>
              <a:cs typeface="Proxima Nova"/>
              <a:sym typeface="Proxima Nova"/>
            </a:endParaRPr>
          </a:p>
        </p:txBody>
      </p:sp>
      <p:sp>
        <p:nvSpPr>
          <p:cNvPr id="177" name="Google Shape;177;p28"/>
          <p:cNvSpPr/>
          <p:nvPr/>
        </p:nvSpPr>
        <p:spPr>
          <a:xfrm>
            <a:off x="4129333" y="2009133"/>
            <a:ext cx="867600" cy="330400"/>
          </a:xfrm>
          <a:prstGeom prst="rightArrow">
            <a:avLst>
              <a:gd name="adj1" fmla="val 50000"/>
              <a:gd name="adj2" fmla="val 50000"/>
            </a:avLst>
          </a:prstGeom>
          <a:solidFill>
            <a:schemeClr val="lt1"/>
          </a:solidFill>
          <a:ln w="19050" cap="flat" cmpd="sng">
            <a:solidFill>
              <a:schemeClr val="accent3"/>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78" name="Google Shape;178;p28"/>
          <p:cNvSpPr/>
          <p:nvPr/>
        </p:nvSpPr>
        <p:spPr>
          <a:xfrm rot="-5398318">
            <a:off x="7971867" y="2370033"/>
            <a:ext cx="1634800" cy="467200"/>
          </a:xfrm>
          <a:prstGeom prst="leftUpArrow">
            <a:avLst/>
          </a:prstGeom>
          <a:solidFill>
            <a:srgbClr val="FFFFFF"/>
          </a:solidFill>
          <a:ln w="19050" cap="flat" cmpd="sng">
            <a:solidFill>
              <a:schemeClr val="accent3"/>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5"/>
          <p:cNvSpPr txBox="1">
            <a:spLocks noGrp="1"/>
          </p:cNvSpPr>
          <p:nvPr>
            <p:ph type="title"/>
          </p:nvPr>
        </p:nvSpPr>
        <p:spPr>
          <a:xfrm>
            <a:off x="2082133" y="647367"/>
            <a:ext cx="11395600" cy="1289200"/>
          </a:xfrm>
          <a:prstGeom prst="rect">
            <a:avLst/>
          </a:prstGeom>
        </p:spPr>
        <p:txBody>
          <a:bodyPr spcFirstLastPara="1" vert="horz" wrap="square" lIns="121900" tIns="121900" rIns="121900" bIns="121900" rtlCol="0" anchor="t" anchorCtr="0">
            <a:normAutofit/>
          </a:bodyPr>
          <a:lstStyle/>
          <a:p>
            <a:pPr algn="l"/>
            <a:r>
              <a:rPr lang="en" sz="2960" dirty="0">
                <a:solidFill>
                  <a:srgbClr val="134F5C"/>
                </a:solidFill>
              </a:rPr>
              <a:t>Se plantearon </a:t>
            </a:r>
            <a:r>
              <a:rPr lang="en" sz="2960" b="1" dirty="0">
                <a:solidFill>
                  <a:srgbClr val="134F5C"/>
                </a:solidFill>
              </a:rPr>
              <a:t>4 posibles</a:t>
            </a:r>
            <a:r>
              <a:rPr lang="en" sz="2960" dirty="0">
                <a:solidFill>
                  <a:srgbClr val="134F5C"/>
                </a:solidFill>
              </a:rPr>
              <a:t> pesos para el Criterio Vial </a:t>
            </a:r>
            <a:endParaRPr sz="2960" dirty="0">
              <a:solidFill>
                <a:srgbClr val="134F5C"/>
              </a:solidFill>
            </a:endParaRPr>
          </a:p>
        </p:txBody>
      </p:sp>
      <p:graphicFrame>
        <p:nvGraphicFramePr>
          <p:cNvPr id="235" name="Google Shape;235;p35"/>
          <p:cNvGraphicFramePr/>
          <p:nvPr/>
        </p:nvGraphicFramePr>
        <p:xfrm>
          <a:off x="812133" y="5622584"/>
          <a:ext cx="2540000" cy="500867"/>
        </p:xfrm>
        <a:graphic>
          <a:graphicData uri="http://schemas.openxmlformats.org/drawingml/2006/table">
            <a:tbl>
              <a:tblPr>
                <a:noFill/>
              </a:tblPr>
              <a:tblGrid>
                <a:gridCol w="1270000">
                  <a:extLst>
                    <a:ext uri="{9D8B030D-6E8A-4147-A177-3AD203B41FA5}">
                      <a16:colId xmlns:a16="http://schemas.microsoft.com/office/drawing/2014/main" val="20000"/>
                    </a:ext>
                  </a:extLst>
                </a:gridCol>
                <a:gridCol w="1270000">
                  <a:extLst>
                    <a:ext uri="{9D8B030D-6E8A-4147-A177-3AD203B41FA5}">
                      <a16:colId xmlns:a16="http://schemas.microsoft.com/office/drawing/2014/main" val="20001"/>
                    </a:ext>
                  </a:extLst>
                </a:gridCol>
              </a:tblGrid>
              <a:tr h="500867">
                <a:tc>
                  <a:txBody>
                    <a:bodyPr/>
                    <a:lstStyle/>
                    <a:p>
                      <a:pPr marL="0" lvl="0" indent="0" algn="ctr" rtl="0">
                        <a:lnSpc>
                          <a:spcPct val="115000"/>
                        </a:lnSpc>
                        <a:spcBef>
                          <a:spcPts val="0"/>
                        </a:spcBef>
                        <a:spcAft>
                          <a:spcPts val="0"/>
                        </a:spcAft>
                        <a:buNone/>
                      </a:pPr>
                      <a:r>
                        <a:rPr lang="en" sz="1300" b="1"/>
                        <a:t>MET</a:t>
                      </a:r>
                      <a:endParaRPr sz="13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4C2F4"/>
                    </a:solidFill>
                  </a:tcPr>
                </a:tc>
                <a:tc>
                  <a:txBody>
                    <a:bodyPr/>
                    <a:lstStyle/>
                    <a:p>
                      <a:pPr marL="0" lvl="0" indent="0" algn="ctr" rtl="0">
                        <a:lnSpc>
                          <a:spcPct val="115000"/>
                        </a:lnSpc>
                        <a:spcBef>
                          <a:spcPts val="0"/>
                        </a:spcBef>
                        <a:spcAft>
                          <a:spcPts val="0"/>
                        </a:spcAft>
                        <a:buNone/>
                      </a:pPr>
                      <a:r>
                        <a:rPr lang="en" sz="1300"/>
                        <a:t>744.39</a:t>
                      </a:r>
                      <a:endParaRPr sz="13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graphicFrame>
        <p:nvGraphicFramePr>
          <p:cNvPr id="236" name="Google Shape;236;p35"/>
          <p:cNvGraphicFramePr/>
          <p:nvPr/>
        </p:nvGraphicFramePr>
        <p:xfrm>
          <a:off x="812118" y="1291967"/>
          <a:ext cx="10161366" cy="3843068"/>
        </p:xfrm>
        <a:graphic>
          <a:graphicData uri="http://schemas.openxmlformats.org/drawingml/2006/table">
            <a:tbl>
              <a:tblPr>
                <a:noFill/>
              </a:tblPr>
              <a:tblGrid>
                <a:gridCol w="1660333">
                  <a:extLst>
                    <a:ext uri="{9D8B030D-6E8A-4147-A177-3AD203B41FA5}">
                      <a16:colId xmlns:a16="http://schemas.microsoft.com/office/drawing/2014/main" val="20000"/>
                    </a:ext>
                  </a:extLst>
                </a:gridCol>
                <a:gridCol w="1560733">
                  <a:extLst>
                    <a:ext uri="{9D8B030D-6E8A-4147-A177-3AD203B41FA5}">
                      <a16:colId xmlns:a16="http://schemas.microsoft.com/office/drawing/2014/main" val="20001"/>
                    </a:ext>
                  </a:extLst>
                </a:gridCol>
                <a:gridCol w="1826400">
                  <a:extLst>
                    <a:ext uri="{9D8B030D-6E8A-4147-A177-3AD203B41FA5}">
                      <a16:colId xmlns:a16="http://schemas.microsoft.com/office/drawing/2014/main" val="20002"/>
                    </a:ext>
                  </a:extLst>
                </a:gridCol>
                <a:gridCol w="2405033">
                  <a:extLst>
                    <a:ext uri="{9D8B030D-6E8A-4147-A177-3AD203B41FA5}">
                      <a16:colId xmlns:a16="http://schemas.microsoft.com/office/drawing/2014/main" val="20003"/>
                    </a:ext>
                  </a:extLst>
                </a:gridCol>
                <a:gridCol w="2708867">
                  <a:extLst>
                    <a:ext uri="{9D8B030D-6E8A-4147-A177-3AD203B41FA5}">
                      <a16:colId xmlns:a16="http://schemas.microsoft.com/office/drawing/2014/main" val="20004"/>
                    </a:ext>
                  </a:extLst>
                </a:gridCol>
              </a:tblGrid>
              <a:tr h="1267200">
                <a:tc>
                  <a:txBody>
                    <a:bodyPr/>
                    <a:lstStyle/>
                    <a:p>
                      <a:pPr marL="0" lvl="0" indent="0" algn="ctr" rtl="0">
                        <a:lnSpc>
                          <a:spcPct val="115000"/>
                        </a:lnSpc>
                        <a:spcBef>
                          <a:spcPts val="0"/>
                        </a:spcBef>
                        <a:spcAft>
                          <a:spcPts val="0"/>
                        </a:spcAft>
                        <a:buNone/>
                      </a:pPr>
                      <a:r>
                        <a:rPr lang="en" sz="1600" b="1"/>
                        <a:t>Impacto Criterio Vial</a:t>
                      </a:r>
                      <a:endParaRPr sz="1600" b="1"/>
                    </a:p>
                  </a:txBody>
                  <a:tcPr marL="38100" marR="38100" marT="121900" marB="1219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4C2F4"/>
                    </a:solidFill>
                  </a:tcPr>
                </a:tc>
                <a:tc>
                  <a:txBody>
                    <a:bodyPr/>
                    <a:lstStyle/>
                    <a:p>
                      <a:pPr marL="0" lvl="0" indent="0" algn="ctr" rtl="0">
                        <a:lnSpc>
                          <a:spcPct val="115000"/>
                        </a:lnSpc>
                        <a:spcBef>
                          <a:spcPts val="0"/>
                        </a:spcBef>
                        <a:spcAft>
                          <a:spcPts val="0"/>
                        </a:spcAft>
                        <a:buNone/>
                      </a:pPr>
                      <a:r>
                        <a:rPr lang="en" sz="1600" b="1"/>
                        <a:t>Peso Componente B actual</a:t>
                      </a:r>
                      <a:endParaRPr sz="1600" b="1"/>
                    </a:p>
                  </a:txBody>
                  <a:tcPr marL="38100" marR="38100" marT="121900" marB="1219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4C2F4"/>
                    </a:solidFill>
                  </a:tcPr>
                </a:tc>
                <a:tc>
                  <a:txBody>
                    <a:bodyPr/>
                    <a:lstStyle/>
                    <a:p>
                      <a:pPr marL="0" lvl="0" indent="0" algn="ctr" rtl="0">
                        <a:lnSpc>
                          <a:spcPct val="115000"/>
                        </a:lnSpc>
                        <a:spcBef>
                          <a:spcPts val="0"/>
                        </a:spcBef>
                        <a:spcAft>
                          <a:spcPts val="0"/>
                        </a:spcAft>
                        <a:buNone/>
                      </a:pPr>
                      <a:r>
                        <a:rPr lang="en" sz="1600" b="1"/>
                        <a:t>Peso Propuesto Criterio Vial</a:t>
                      </a:r>
                      <a:endParaRPr sz="1600" b="1"/>
                    </a:p>
                  </a:txBody>
                  <a:tcPr marL="38100" marR="38100" marT="121900" marB="1219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4C2F4"/>
                    </a:solidFill>
                  </a:tcPr>
                </a:tc>
                <a:tc>
                  <a:txBody>
                    <a:bodyPr/>
                    <a:lstStyle/>
                    <a:p>
                      <a:pPr marL="0" lvl="0" indent="0" algn="ctr" rtl="0">
                        <a:lnSpc>
                          <a:spcPct val="115000"/>
                        </a:lnSpc>
                        <a:spcBef>
                          <a:spcPts val="0"/>
                        </a:spcBef>
                        <a:spcAft>
                          <a:spcPts val="0"/>
                        </a:spcAft>
                        <a:buNone/>
                      </a:pPr>
                      <a:r>
                        <a:rPr lang="en" sz="1600" b="1"/>
                        <a:t>Monto Criterio Vial USD (Millones)</a:t>
                      </a:r>
                      <a:endParaRPr sz="1600" b="1"/>
                    </a:p>
                  </a:txBody>
                  <a:tcPr marL="38100" marR="38100" marT="121900" marB="1219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4C2F4"/>
                    </a:solidFill>
                  </a:tcPr>
                </a:tc>
                <a:tc>
                  <a:txBody>
                    <a:bodyPr/>
                    <a:lstStyle/>
                    <a:p>
                      <a:pPr marL="0" lvl="0" indent="0" algn="ctr" rtl="0">
                        <a:lnSpc>
                          <a:spcPct val="115000"/>
                        </a:lnSpc>
                        <a:spcBef>
                          <a:spcPts val="0"/>
                        </a:spcBef>
                        <a:spcAft>
                          <a:spcPts val="0"/>
                        </a:spcAft>
                        <a:buNone/>
                      </a:pPr>
                      <a:r>
                        <a:rPr lang="en" sz="1600" b="1"/>
                        <a:t>Porcentaje Criterio Vial vs MET A + B</a:t>
                      </a:r>
                      <a:endParaRPr sz="1600" b="1"/>
                    </a:p>
                  </a:txBody>
                  <a:tcPr marL="38100" marR="38100" marT="121900" marB="1219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4C2F4"/>
                    </a:solidFill>
                  </a:tcPr>
                </a:tc>
                <a:extLst>
                  <a:ext uri="{0D108BD9-81ED-4DB2-BD59-A6C34878D82A}">
                    <a16:rowId xmlns:a16="http://schemas.microsoft.com/office/drawing/2014/main" val="10000"/>
                  </a:ext>
                </a:extLst>
              </a:tr>
              <a:tr h="643967">
                <a:tc>
                  <a:txBody>
                    <a:bodyPr/>
                    <a:lstStyle/>
                    <a:p>
                      <a:pPr marL="0" lvl="0" indent="0" algn="ctr" rtl="0">
                        <a:lnSpc>
                          <a:spcPct val="115000"/>
                        </a:lnSpc>
                        <a:spcBef>
                          <a:spcPts val="0"/>
                        </a:spcBef>
                        <a:spcAft>
                          <a:spcPts val="0"/>
                        </a:spcAft>
                        <a:buNone/>
                      </a:pPr>
                      <a:r>
                        <a:rPr lang="en" sz="1600" b="1"/>
                        <a:t>Bajo</a:t>
                      </a:r>
                      <a:endParaRPr sz="16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97</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3</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5.48</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0.74%</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643967">
                <a:tc>
                  <a:txBody>
                    <a:bodyPr/>
                    <a:lstStyle/>
                    <a:p>
                      <a:pPr marL="0" lvl="0" indent="0" algn="ctr" rtl="0">
                        <a:lnSpc>
                          <a:spcPct val="115000"/>
                        </a:lnSpc>
                        <a:spcBef>
                          <a:spcPts val="0"/>
                        </a:spcBef>
                        <a:spcAft>
                          <a:spcPts val="0"/>
                        </a:spcAft>
                        <a:buNone/>
                      </a:pPr>
                      <a:r>
                        <a:rPr lang="en" sz="1600" b="1"/>
                        <a:t>Medio</a:t>
                      </a:r>
                      <a:endParaRPr sz="16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95</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5</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9.14</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1.23%</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643967">
                <a:tc>
                  <a:txBody>
                    <a:bodyPr/>
                    <a:lstStyle/>
                    <a:p>
                      <a:pPr marL="0" lvl="0" indent="0" algn="ctr" rtl="0">
                        <a:lnSpc>
                          <a:spcPct val="115000"/>
                        </a:lnSpc>
                        <a:spcBef>
                          <a:spcPts val="0"/>
                        </a:spcBef>
                        <a:spcAft>
                          <a:spcPts val="0"/>
                        </a:spcAft>
                        <a:buNone/>
                      </a:pPr>
                      <a:r>
                        <a:rPr lang="en" sz="1600" b="1"/>
                        <a:t>Alto</a:t>
                      </a:r>
                      <a:endParaRPr sz="16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90</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10</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18.28</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2.46%</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643967">
                <a:tc>
                  <a:txBody>
                    <a:bodyPr/>
                    <a:lstStyle/>
                    <a:p>
                      <a:pPr marL="0" lvl="0" indent="0" algn="ctr" rtl="0">
                        <a:lnSpc>
                          <a:spcPct val="115000"/>
                        </a:lnSpc>
                        <a:spcBef>
                          <a:spcPts val="0"/>
                        </a:spcBef>
                        <a:spcAft>
                          <a:spcPts val="0"/>
                        </a:spcAft>
                        <a:buNone/>
                      </a:pPr>
                      <a:r>
                        <a:rPr lang="en" sz="1600" b="1"/>
                        <a:t>Muy Alto</a:t>
                      </a:r>
                      <a:endParaRPr sz="1600" b="1"/>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85</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15</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27.41</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600"/>
                        <a:t>3.68%</a:t>
                      </a:r>
                      <a:endParaRPr sz="1600"/>
                    </a:p>
                  </a:txBody>
                  <a:tcPr marL="38100" marR="38100" marT="121900" marB="121900" anchor="b">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237" name="Google Shape;237;p35"/>
          <p:cNvSpPr txBox="1">
            <a:spLocks noGrp="1"/>
          </p:cNvSpPr>
          <p:nvPr>
            <p:ph type="title"/>
          </p:nvPr>
        </p:nvSpPr>
        <p:spPr>
          <a:xfrm>
            <a:off x="4033200" y="5417600"/>
            <a:ext cx="7292000" cy="1048000"/>
          </a:xfrm>
          <a:prstGeom prst="rect">
            <a:avLst/>
          </a:prstGeom>
        </p:spPr>
        <p:txBody>
          <a:bodyPr spcFirstLastPara="1" vert="horz" wrap="square" lIns="121900" tIns="121900" rIns="121900" bIns="121900" rtlCol="0" anchor="t" anchorCtr="0">
            <a:normAutofit/>
          </a:bodyPr>
          <a:lstStyle/>
          <a:p>
            <a:pPr algn="l"/>
            <a:r>
              <a:rPr lang="en" sz="2441">
                <a:solidFill>
                  <a:srgbClr val="134F5C"/>
                </a:solidFill>
              </a:rPr>
              <a:t>El impacto final dependerá de la redistribución de pesos (por cada criterio)</a:t>
            </a:r>
            <a:endParaRPr sz="2441">
              <a:solidFill>
                <a:srgbClr val="134F5C"/>
              </a:solidFill>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lantilla CONGOPE [solo lectura]" id="{35D79337-08EF-4E6D-A07D-B8583DD5A919}" vid="{DE210592-152F-4D3F-9A5E-CC05F0DB5E0B}"/>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CONGOPE</Template>
  <TotalTime>28759</TotalTime>
  <Words>1321</Words>
  <Application>Microsoft Office PowerPoint</Application>
  <PresentationFormat>Panorámica</PresentationFormat>
  <Paragraphs>301</Paragraphs>
  <Slides>17</Slides>
  <Notes>14</Notes>
  <HiddenSlides>1</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17</vt:i4>
      </vt:variant>
    </vt:vector>
  </HeadingPairs>
  <TitlesOfParts>
    <vt:vector size="25" baseType="lpstr">
      <vt:lpstr>Arial</vt:lpstr>
      <vt:lpstr>Arial Narrow</vt:lpstr>
      <vt:lpstr>Book Antiqua</vt:lpstr>
      <vt:lpstr>Calibri</vt:lpstr>
      <vt:lpstr>EB Garamond</vt:lpstr>
      <vt:lpstr>Proxima Nova</vt:lpstr>
      <vt:lpstr>Times New Roman</vt:lpstr>
      <vt:lpstr>Tema de Office</vt:lpstr>
      <vt:lpstr>Comunicación Política</vt:lpstr>
      <vt:lpstr>Presentación de PowerPoint</vt:lpstr>
      <vt:lpstr>Presentación de PowerPoint</vt:lpstr>
      <vt:lpstr>Presentación de PowerPoint</vt:lpstr>
      <vt:lpstr>Presentación de PowerPoint</vt:lpstr>
      <vt:lpstr>Presentación de PowerPoint</vt:lpstr>
      <vt:lpstr>Para la construcción del Criterio Vial se requiere tomar en cuenta el peso de este criterio en la fórmula integral del MET</vt:lpstr>
      <vt:lpstr>Se replicó el MET para el segundo cuatrimestre del año 2021 (AM0091) como base para los índices</vt:lpstr>
      <vt:lpstr>Se plantearon 4 posibles pesos para el Criterio Vial </vt:lpstr>
      <vt:lpstr>Se plantearon 3 escenarios según la modificación de los criterios</vt:lpstr>
      <vt:lpstr>Se identificaron 11 posibles variables de 4 fuentes de información en talleres de trabajo con diferentes instituciones </vt:lpstr>
      <vt:lpstr> Quememos roma</vt:lpstr>
      <vt:lpstr>Variables utilizadas</vt:lpstr>
      <vt:lpstr> Se plantean 2 fórmulas finales para el análisis del Criterio Vial</vt:lpstr>
      <vt:lpstr>Se utilizaron 2 enfoques de equidad para el escenario sugerido </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Política</dc:title>
  <dc:creator>Marcela del Rocio Andino Ramos</dc:creator>
  <cp:lastModifiedBy>Jaime Salazar</cp:lastModifiedBy>
  <cp:revision>1360</cp:revision>
  <cp:lastPrinted>2020-11-25T15:33:47Z</cp:lastPrinted>
  <dcterms:created xsi:type="dcterms:W3CDTF">2017-07-20T22:35:52Z</dcterms:created>
  <dcterms:modified xsi:type="dcterms:W3CDTF">2022-01-11T19:10:12Z</dcterms:modified>
</cp:coreProperties>
</file>