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802" r:id="rId2"/>
    <p:sldId id="794" r:id="rId3"/>
    <p:sldId id="795" r:id="rId4"/>
    <p:sldId id="803" r:id="rId5"/>
    <p:sldId id="806" r:id="rId6"/>
    <p:sldId id="804" r:id="rId7"/>
    <p:sldId id="800" r:id="rId8"/>
    <p:sldId id="805" r:id="rId9"/>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7EF77-7867-4520-A7D0-16E653AEF9FC}" v="268" dt="2021-11-23T21:06:48.030"/>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me Salazar" userId="3ff5b857-8e8a-4520-8f8a-a5c0ba4e93d2" providerId="ADAL" clId="{FEF7EF77-7867-4520-A7D0-16E653AEF9FC}"/>
    <pc:docChg chg="modSld sldOrd">
      <pc:chgData name="Jaime Salazar" userId="3ff5b857-8e8a-4520-8f8a-a5c0ba4e93d2" providerId="ADAL" clId="{FEF7EF77-7867-4520-A7D0-16E653AEF9FC}" dt="2021-11-23T21:06:48.030" v="303"/>
      <pc:docMkLst>
        <pc:docMk/>
      </pc:docMkLst>
      <pc:sldChg chg="modSp mod">
        <pc:chgData name="Jaime Salazar" userId="3ff5b857-8e8a-4520-8f8a-a5c0ba4e93d2" providerId="ADAL" clId="{FEF7EF77-7867-4520-A7D0-16E653AEF9FC}" dt="2021-11-23T21:06:48.030" v="303"/>
        <pc:sldMkLst>
          <pc:docMk/>
          <pc:sldMk cId="2353904440" sldId="800"/>
        </pc:sldMkLst>
        <pc:spChg chg="mod">
          <ac:chgData name="Jaime Salazar" userId="3ff5b857-8e8a-4520-8f8a-a5c0ba4e93d2" providerId="ADAL" clId="{FEF7EF77-7867-4520-A7D0-16E653AEF9FC}" dt="2021-11-23T21:04:13.105" v="276" actId="14100"/>
          <ac:spMkLst>
            <pc:docMk/>
            <pc:sldMk cId="2353904440" sldId="800"/>
            <ac:spMk id="10" creationId="{41DB1A37-BA5D-47AD-8FCC-459631AED14E}"/>
          </ac:spMkLst>
        </pc:spChg>
        <pc:graphicFrameChg chg="mod">
          <ac:chgData name="Jaime Salazar" userId="3ff5b857-8e8a-4520-8f8a-a5c0ba4e93d2" providerId="ADAL" clId="{FEF7EF77-7867-4520-A7D0-16E653AEF9FC}" dt="2021-11-23T21:06:48.030" v="303"/>
          <ac:graphicFrameMkLst>
            <pc:docMk/>
            <pc:sldMk cId="2353904440" sldId="800"/>
            <ac:graphicFrameMk id="4" creationId="{52AF6067-824E-4FC6-8001-B3A9888D18E9}"/>
          </ac:graphicFrameMkLst>
        </pc:graphicFrameChg>
      </pc:sldChg>
      <pc:sldChg chg="modSp mod">
        <pc:chgData name="Jaime Salazar" userId="3ff5b857-8e8a-4520-8f8a-a5c0ba4e93d2" providerId="ADAL" clId="{FEF7EF77-7867-4520-A7D0-16E653AEF9FC}" dt="2021-11-23T20:59:34.445" v="20" actId="20577"/>
        <pc:sldMkLst>
          <pc:docMk/>
          <pc:sldMk cId="480584597" sldId="802"/>
        </pc:sldMkLst>
        <pc:spChg chg="mod">
          <ac:chgData name="Jaime Salazar" userId="3ff5b857-8e8a-4520-8f8a-a5c0ba4e93d2" providerId="ADAL" clId="{FEF7EF77-7867-4520-A7D0-16E653AEF9FC}" dt="2021-11-23T20:59:34.445" v="20" actId="20577"/>
          <ac:spMkLst>
            <pc:docMk/>
            <pc:sldMk cId="480584597" sldId="802"/>
            <ac:spMk id="6" creationId="{00000000-0000-0000-0000-000000000000}"/>
          </ac:spMkLst>
        </pc:spChg>
      </pc:sldChg>
      <pc:sldChg chg="modSp">
        <pc:chgData name="Jaime Salazar" userId="3ff5b857-8e8a-4520-8f8a-a5c0ba4e93d2" providerId="ADAL" clId="{FEF7EF77-7867-4520-A7D0-16E653AEF9FC}" dt="2021-11-23T21:03:26.981" v="249" actId="255"/>
        <pc:sldMkLst>
          <pc:docMk/>
          <pc:sldMk cId="3978244213" sldId="804"/>
        </pc:sldMkLst>
        <pc:graphicFrameChg chg="mod">
          <ac:chgData name="Jaime Salazar" userId="3ff5b857-8e8a-4520-8f8a-a5c0ba4e93d2" providerId="ADAL" clId="{FEF7EF77-7867-4520-A7D0-16E653AEF9FC}" dt="2021-11-23T21:03:26.981" v="249" actId="255"/>
          <ac:graphicFrameMkLst>
            <pc:docMk/>
            <pc:sldMk cId="3978244213" sldId="804"/>
            <ac:graphicFrameMk id="11" creationId="{1CCCD58A-CA09-4A4B-A88F-71A498C90299}"/>
          </ac:graphicFrameMkLst>
        </pc:graphicFrameChg>
      </pc:sldChg>
      <pc:sldChg chg="ord">
        <pc:chgData name="Jaime Salazar" userId="3ff5b857-8e8a-4520-8f8a-a5c0ba4e93d2" providerId="ADAL" clId="{FEF7EF77-7867-4520-A7D0-16E653AEF9FC}" dt="2021-11-23T20:54:53.366" v="1"/>
        <pc:sldMkLst>
          <pc:docMk/>
          <pc:sldMk cId="1799446913" sldId="805"/>
        </pc:sldMkLst>
      </pc:sldChg>
      <pc:sldChg chg="modSp mod">
        <pc:chgData name="Jaime Salazar" userId="3ff5b857-8e8a-4520-8f8a-a5c0ba4e93d2" providerId="ADAL" clId="{FEF7EF77-7867-4520-A7D0-16E653AEF9FC}" dt="2021-11-23T20:59:26.689" v="12" actId="20577"/>
        <pc:sldMkLst>
          <pc:docMk/>
          <pc:sldMk cId="590433522" sldId="806"/>
        </pc:sldMkLst>
        <pc:spChg chg="mod">
          <ac:chgData name="Jaime Salazar" userId="3ff5b857-8e8a-4520-8f8a-a5c0ba4e93d2" providerId="ADAL" clId="{FEF7EF77-7867-4520-A7D0-16E653AEF9FC}" dt="2021-11-23T20:59:26.689" v="12" actId="20577"/>
          <ac:spMkLst>
            <pc:docMk/>
            <pc:sldMk cId="590433522" sldId="806"/>
            <ac:spMk id="6" creationId="{00000000-0000-0000-0000-00000000000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1.pn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2" Type="http://schemas.openxmlformats.org/officeDocument/2006/relationships/image" Target="../media/image20.svg"/><Relationship Id="rId1"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2" Type="http://schemas.openxmlformats.org/officeDocument/2006/relationships/image" Target="../media/image20.svg"/><Relationship Id="rId1"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r>
            <a:rPr lang="es-ES" sz="1800" dirty="0"/>
            <a:t> </a:t>
          </a:r>
          <a:r>
            <a:rPr lang="es-ES" sz="2000" dirty="0"/>
            <a:t>1.- Art. 62 y 63 de la LORTI contemplan a los GAD como agentes de retención del IVA.</a:t>
          </a:r>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330B60BE-A4F9-45F8-811B-D55C222B5F7E}">
      <dgm:prSet phldrT="[Texto]" custT="1"/>
      <dgm:spPr/>
      <dgm:t>
        <a:bodyPr/>
        <a:lstStyle/>
        <a:p>
          <a:r>
            <a:rPr lang="es-ES" sz="1800" dirty="0"/>
            <a:t>2.- La Ley permite al SRI establecer excepciones para la retención del IVA  a ciertos sujetos pasivos.</a:t>
          </a:r>
          <a:endParaRPr lang="es-ES" sz="1600" dirty="0"/>
        </a:p>
      </dgm:t>
    </dgm:pt>
    <dgm:pt modelId="{3FF70067-4F33-4BE1-AFE3-CBD10541A27D}" type="parTrans" cxnId="{22068638-CF58-4B62-8C5A-9DF814B1D57B}">
      <dgm:prSet/>
      <dgm:spPr/>
      <dgm:t>
        <a:bodyPr/>
        <a:lstStyle/>
        <a:p>
          <a:endParaRPr lang="es-EC"/>
        </a:p>
      </dgm:t>
    </dgm:pt>
    <dgm:pt modelId="{8095C89B-BBE9-46F4-A479-8322AB219DD6}" type="sibTrans" cxnId="{22068638-CF58-4B62-8C5A-9DF814B1D57B}">
      <dgm:prSet/>
      <dgm:spPr/>
      <dgm:t>
        <a:bodyPr/>
        <a:lstStyle/>
        <a:p>
          <a:endParaRPr lang="es-EC"/>
        </a:p>
      </dgm:t>
    </dgm:pt>
    <dgm:pt modelId="{DF4BDA7E-E721-4169-AB57-29EC48AEC060}">
      <dgm:prSet phldrT="[Texto]" custT="1"/>
      <dgm:spPr/>
      <dgm:t>
        <a:bodyPr/>
        <a:lstStyle/>
        <a:p>
          <a:r>
            <a:rPr lang="es-ES" sz="1800" dirty="0"/>
            <a:t>3.- Mediante resolución Nro. 000037 el SRI estableció excepciones para la retención del IVA a ciertos sujetos pasivos.</a:t>
          </a:r>
        </a:p>
        <a:p>
          <a:r>
            <a:rPr lang="es-ES" sz="1800" dirty="0"/>
            <a:t> </a:t>
          </a:r>
          <a:endParaRPr lang="es-EC" sz="1800" dirty="0"/>
        </a:p>
      </dgm:t>
    </dgm:pt>
    <dgm:pt modelId="{3B6D34FF-9F2F-473B-9A35-56554F441241}" type="parTrans" cxnId="{154A3569-FF0D-40EE-8DA0-E2921FFE2056}">
      <dgm:prSet/>
      <dgm:spPr/>
      <dgm:t>
        <a:bodyPr/>
        <a:lstStyle/>
        <a:p>
          <a:endParaRPr lang="es-EC"/>
        </a:p>
      </dgm:t>
    </dgm:pt>
    <dgm:pt modelId="{731D2EDC-0390-47C2-A70C-E487B4C54F12}" type="sibTrans" cxnId="{154A3569-FF0D-40EE-8DA0-E2921FFE2056}">
      <dgm:prSet/>
      <dgm:spPr/>
      <dgm:t>
        <a:bodyPr/>
        <a:lstStyle/>
        <a:p>
          <a:endParaRPr lang="es-EC"/>
        </a:p>
      </dgm:t>
    </dgm:pt>
    <dgm:pt modelId="{1762FBFD-D399-441B-B627-7CE54F37D80B}">
      <dgm:prSet custT="1"/>
      <dgm:spPr/>
      <dgm:t>
        <a:bodyPr/>
        <a:lstStyle/>
        <a:p>
          <a:r>
            <a:rPr lang="es-ES" sz="2000" dirty="0"/>
            <a:t>4.- La existencia de excepciones para la retención del IVA afecta la liquidez de los GAD</a:t>
          </a:r>
          <a:endParaRPr lang="es-EC" sz="2000" dirty="0"/>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4" custScaleY="98504" custLinFactNeighborX="2842" custLinFactNeighborY="-916">
        <dgm:presLayoutVars>
          <dgm:bulletEnabled val="1"/>
        </dgm:presLayoutVars>
      </dgm:prSet>
      <dgm:spPr/>
    </dgm:pt>
    <dgm:pt modelId="{3C447539-8214-40B1-B8E3-1FE94C8680A7}" type="pres">
      <dgm:prSet presAssocID="{7CF7D56F-8595-4CAC-9DFB-3C35ECFC61A4}" presName="invisiNode" presStyleLbl="node1" presStyleIdx="0" presStyleCnt="4"/>
      <dgm:spPr/>
    </dgm:pt>
    <dgm:pt modelId="{8378CD4F-5EAB-4FF0-8608-02D1AD905ECE}" type="pres">
      <dgm:prSet presAssocID="{7CF7D56F-8595-4CAC-9DFB-3C35ECFC61A4}"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7000" b="-7000"/>
          </a:stretch>
        </a:blipFill>
      </dgm:spPr>
      <dgm:extLst>
        <a:ext uri="{E40237B7-FDA0-4F09-8148-C483321AD2D9}">
          <dgm14:cNvPr xmlns:dgm14="http://schemas.microsoft.com/office/drawing/2010/diagram" id="0" name="" descr="Marca de escudo con relleno sólido"/>
        </a:ext>
      </dgm:extLst>
    </dgm:pt>
    <dgm:pt modelId="{E50C5B18-F6E6-40E2-816B-A4E8EFD76389}" type="pres">
      <dgm:prSet presAssocID="{A0828F09-DB51-4FFE-8DDC-7B29C7DD94D4}" presName="sibTrans" presStyleLbl="sibTrans2D1" presStyleIdx="0" presStyleCnt="0"/>
      <dgm:spPr/>
    </dgm:pt>
    <dgm:pt modelId="{2F4BBB94-5297-41EE-94D5-C2447E83F3B9}" type="pres">
      <dgm:prSet presAssocID="{330B60BE-A4F9-45F8-811B-D55C222B5F7E}" presName="compNode" presStyleCnt="0"/>
      <dgm:spPr/>
    </dgm:pt>
    <dgm:pt modelId="{93C70BF6-B740-42F1-BB15-10181DE5E0C6}" type="pres">
      <dgm:prSet presAssocID="{330B60BE-A4F9-45F8-811B-D55C222B5F7E}" presName="node" presStyleLbl="node1" presStyleIdx="1" presStyleCnt="4">
        <dgm:presLayoutVars>
          <dgm:bulletEnabled val="1"/>
        </dgm:presLayoutVars>
      </dgm:prSet>
      <dgm:spPr/>
    </dgm:pt>
    <dgm:pt modelId="{0E9BC11B-7BAD-4A0C-807D-DAAFA861F807}" type="pres">
      <dgm:prSet presAssocID="{330B60BE-A4F9-45F8-811B-D55C222B5F7E}" presName="invisiNode" presStyleLbl="node1" presStyleIdx="1" presStyleCnt="4"/>
      <dgm:spPr/>
    </dgm:pt>
    <dgm:pt modelId="{CB7F1DD4-2A84-4893-BDAA-719AD967007C}" type="pres">
      <dgm:prSet presAssocID="{330B60BE-A4F9-45F8-811B-D55C222B5F7E}" presName="imagNode" presStyleLbl="fgImgPlac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t="-12000" b="-12000"/>
          </a:stretch>
        </a:blipFill>
      </dgm:spPr>
      <dgm:extLst>
        <a:ext uri="{E40237B7-FDA0-4F09-8148-C483321AD2D9}">
          <dgm14:cNvPr xmlns:dgm14="http://schemas.microsoft.com/office/drawing/2010/diagram" id="0" name="" descr="Gesto de doble toque con relleno sólido"/>
        </a:ext>
      </dgm:extLst>
    </dgm:pt>
    <dgm:pt modelId="{A62714ED-A200-4B74-8334-17AC91047AB7}" type="pres">
      <dgm:prSet presAssocID="{8095C89B-BBE9-46F4-A479-8322AB219DD6}" presName="sibTrans" presStyleLbl="sibTrans2D1" presStyleIdx="0" presStyleCnt="0"/>
      <dgm:spPr/>
    </dgm:pt>
    <dgm:pt modelId="{85B94F8C-C9DE-4551-827C-6D07651D1BD7}" type="pres">
      <dgm:prSet presAssocID="{DF4BDA7E-E721-4169-AB57-29EC48AEC060}" presName="compNode" presStyleCnt="0"/>
      <dgm:spPr/>
    </dgm:pt>
    <dgm:pt modelId="{D01F3991-B1D8-4576-903C-A6916C8D19F1}" type="pres">
      <dgm:prSet presAssocID="{DF4BDA7E-E721-4169-AB57-29EC48AEC060}" presName="node" presStyleLbl="node1" presStyleIdx="2" presStyleCnt="4">
        <dgm:presLayoutVars>
          <dgm:bulletEnabled val="1"/>
        </dgm:presLayoutVars>
      </dgm:prSet>
      <dgm:spPr/>
    </dgm:pt>
    <dgm:pt modelId="{20D91C8D-6DDE-4749-8751-BF926A01F4AA}" type="pres">
      <dgm:prSet presAssocID="{DF4BDA7E-E721-4169-AB57-29EC48AEC060}" presName="invisiNode" presStyleLbl="node1" presStyleIdx="2" presStyleCnt="4"/>
      <dgm:spPr/>
    </dgm:pt>
    <dgm:pt modelId="{4B7D1CC0-9501-4843-AAE3-B11B8A669556}" type="pres">
      <dgm:prSet presAssocID="{DF4BDA7E-E721-4169-AB57-29EC48AEC060}" presName="imagNode" presStyleLbl="fgImgPlac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t="-9000" b="-9000"/>
          </a:stretch>
        </a:blipFill>
      </dgm:spPr>
      <dgm:extLst>
        <a:ext uri="{E40237B7-FDA0-4F09-8148-C483321AD2D9}">
          <dgm14:cNvPr xmlns:dgm14="http://schemas.microsoft.com/office/drawing/2010/diagram" id="0" name="" descr="Crecimiento empresarial con relleno sólido"/>
        </a:ext>
      </dgm:extLst>
    </dgm:pt>
    <dgm:pt modelId="{0C2B1F5D-9A83-4DC0-931E-1B43D291DB17}" type="pres">
      <dgm:prSet presAssocID="{731D2EDC-0390-47C2-A70C-E487B4C54F12}" presName="sibTrans" presStyleLbl="sibTrans2D1" presStyleIdx="0" presStyleCnt="0"/>
      <dgm:spPr/>
    </dgm:pt>
    <dgm:pt modelId="{D42EDB85-D6B7-43ED-B60A-9A63D292BCDD}" type="pres">
      <dgm:prSet presAssocID="{1762FBFD-D399-441B-B627-7CE54F37D80B}" presName="compNode" presStyleCnt="0"/>
      <dgm:spPr/>
    </dgm:pt>
    <dgm:pt modelId="{10993072-4E08-4750-B67E-724178E53B83}" type="pres">
      <dgm:prSet presAssocID="{1762FBFD-D399-441B-B627-7CE54F37D80B}" presName="node" presStyleLbl="node1" presStyleIdx="3" presStyleCnt="4">
        <dgm:presLayoutVars>
          <dgm:bulletEnabled val="1"/>
        </dgm:presLayoutVars>
      </dgm:prSet>
      <dgm:spPr/>
    </dgm:pt>
    <dgm:pt modelId="{678E0DD5-C6A4-4BE6-87D4-34B1D435DE3C}" type="pres">
      <dgm:prSet presAssocID="{1762FBFD-D399-441B-B627-7CE54F37D80B}" presName="invisiNode" presStyleLbl="node1" presStyleIdx="3" presStyleCnt="4"/>
      <dgm:spPr/>
    </dgm:pt>
    <dgm:pt modelId="{B49373EF-C387-4C23-8CC6-4723EE1BDB3C}" type="pres">
      <dgm:prSet presAssocID="{1762FBFD-D399-441B-B627-7CE54F37D80B}" presName="imagNode" presStyleLbl="fgImgPlac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t="-7000" b="-7000"/>
          </a:stretch>
        </a:blipFill>
      </dgm:spPr>
      <dgm:extLst>
        <a:ext uri="{E40237B7-FDA0-4F09-8148-C483321AD2D9}">
          <dgm14:cNvPr xmlns:dgm14="http://schemas.microsoft.com/office/drawing/2010/diagram" id="0" name="" descr="Piso inferior con relleno sólido"/>
        </a:ext>
      </dgm:extLst>
    </dgm:pt>
  </dgm:ptLst>
  <dgm:cxnLst>
    <dgm:cxn modelId="{D4148E14-9F91-4669-B6F0-6616FA015AA0}" type="presOf" srcId="{7CF7D56F-8595-4CAC-9DFB-3C35ECFC61A4}" destId="{AE9F9055-29AE-4D03-9DB5-2561D3DFE74B}" srcOrd="0" destOrd="0" presId="urn:microsoft.com/office/officeart/2005/8/layout/pList2"/>
    <dgm:cxn modelId="{6A59C816-22D5-44CC-A89A-CA5D5DAC7139}" type="presOf" srcId="{731D2EDC-0390-47C2-A70C-E487B4C54F12}" destId="{0C2B1F5D-9A83-4DC0-931E-1B43D291DB17}"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240F3A38-8FF2-41ED-9F5F-518DA57E6085}" type="presOf" srcId="{330B60BE-A4F9-45F8-811B-D55C222B5F7E}" destId="{93C70BF6-B740-42F1-BB15-10181DE5E0C6}" srcOrd="0" destOrd="0" presId="urn:microsoft.com/office/officeart/2005/8/layout/pList2"/>
    <dgm:cxn modelId="{22068638-CF58-4B62-8C5A-9DF814B1D57B}" srcId="{35C2B64C-7975-4B66-9FE5-833631BADBF1}" destId="{330B60BE-A4F9-45F8-811B-D55C222B5F7E}" srcOrd="1" destOrd="0" parTransId="{3FF70067-4F33-4BE1-AFE3-CBD10541A27D}" sibTransId="{8095C89B-BBE9-46F4-A479-8322AB219DD6}"/>
    <dgm:cxn modelId="{154A3569-FF0D-40EE-8DA0-E2921FFE2056}" srcId="{35C2B64C-7975-4B66-9FE5-833631BADBF1}" destId="{DF4BDA7E-E721-4169-AB57-29EC48AEC060}" srcOrd="2" destOrd="0" parTransId="{3B6D34FF-9F2F-473B-9A35-56554F441241}" sibTransId="{731D2EDC-0390-47C2-A70C-E487B4C54F12}"/>
    <dgm:cxn modelId="{77EFAE4E-0239-4CB2-A824-7DCBC41DAA45}" type="presOf" srcId="{1762FBFD-D399-441B-B627-7CE54F37D80B}" destId="{10993072-4E08-4750-B67E-724178E53B83}" srcOrd="0" destOrd="0" presId="urn:microsoft.com/office/officeart/2005/8/layout/pList2"/>
    <dgm:cxn modelId="{820FEF9C-F9CB-4503-BF06-1BB67A6A27CE}" srcId="{35C2B64C-7975-4B66-9FE5-833631BADBF1}" destId="{1762FBFD-D399-441B-B627-7CE54F37D80B}" srcOrd="3" destOrd="0" parTransId="{5EE6455E-6593-430B-8238-ABBCA2713BF8}" sibTransId="{933D3C54-3B90-47CA-8429-2FBFAD167787}"/>
    <dgm:cxn modelId="{EEF9A9A2-527B-419E-BB07-8BAFCB8957AA}" type="presOf" srcId="{8095C89B-BBE9-46F4-A479-8322AB219DD6}" destId="{A62714ED-A200-4B74-8334-17AC91047AB7}" srcOrd="0" destOrd="0" presId="urn:microsoft.com/office/officeart/2005/8/layout/pList2"/>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5E886AF6-C388-4875-A969-BD86CEDA7AFF}" type="presOf" srcId="{DF4BDA7E-E721-4169-AB57-29EC48AEC060}" destId="{D01F3991-B1D8-4576-903C-A6916C8D19F1}"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6C7993EF-BAA0-40E3-8E45-05665CB8FE05}" type="presParOf" srcId="{35FC6B47-E646-4BED-A563-66C298CFF7F9}" destId="{2F4BBB94-5297-41EE-94D5-C2447E83F3B9}" srcOrd="2" destOrd="0" presId="urn:microsoft.com/office/officeart/2005/8/layout/pList2"/>
    <dgm:cxn modelId="{C0413475-F9A8-4531-9CD4-F5FEA954B70A}" type="presParOf" srcId="{2F4BBB94-5297-41EE-94D5-C2447E83F3B9}" destId="{93C70BF6-B740-42F1-BB15-10181DE5E0C6}" srcOrd="0" destOrd="0" presId="urn:microsoft.com/office/officeart/2005/8/layout/pList2"/>
    <dgm:cxn modelId="{C9EE4199-FB30-45C2-BBB7-C03CCB41CC74}" type="presParOf" srcId="{2F4BBB94-5297-41EE-94D5-C2447E83F3B9}" destId="{0E9BC11B-7BAD-4A0C-807D-DAAFA861F807}" srcOrd="1" destOrd="0" presId="urn:microsoft.com/office/officeart/2005/8/layout/pList2"/>
    <dgm:cxn modelId="{9602DEEB-F9EF-42A0-AA49-DFCE4F7B5966}" type="presParOf" srcId="{2F4BBB94-5297-41EE-94D5-C2447E83F3B9}" destId="{CB7F1DD4-2A84-4893-BDAA-719AD967007C}" srcOrd="2" destOrd="0" presId="urn:microsoft.com/office/officeart/2005/8/layout/pList2"/>
    <dgm:cxn modelId="{764982FE-9D6F-4926-8F7B-1A601DEA3839}" type="presParOf" srcId="{35FC6B47-E646-4BED-A563-66C298CFF7F9}" destId="{A62714ED-A200-4B74-8334-17AC91047AB7}" srcOrd="3" destOrd="0" presId="urn:microsoft.com/office/officeart/2005/8/layout/pList2"/>
    <dgm:cxn modelId="{D9E64621-135F-435C-9F5E-81E4D4CC8A86}" type="presParOf" srcId="{35FC6B47-E646-4BED-A563-66C298CFF7F9}" destId="{85B94F8C-C9DE-4551-827C-6D07651D1BD7}" srcOrd="4" destOrd="0" presId="urn:microsoft.com/office/officeart/2005/8/layout/pList2"/>
    <dgm:cxn modelId="{C5B85837-9181-4B36-ACA9-54858F822776}" type="presParOf" srcId="{85B94F8C-C9DE-4551-827C-6D07651D1BD7}" destId="{D01F3991-B1D8-4576-903C-A6916C8D19F1}" srcOrd="0" destOrd="0" presId="urn:microsoft.com/office/officeart/2005/8/layout/pList2"/>
    <dgm:cxn modelId="{AC63D4E2-B90D-4558-BADA-670DCDABAA32}" type="presParOf" srcId="{85B94F8C-C9DE-4551-827C-6D07651D1BD7}" destId="{20D91C8D-6DDE-4749-8751-BF926A01F4AA}" srcOrd="1" destOrd="0" presId="urn:microsoft.com/office/officeart/2005/8/layout/pList2"/>
    <dgm:cxn modelId="{50D2FB13-07A2-4C5D-AD74-04851BA80CD9}" type="presParOf" srcId="{85B94F8C-C9DE-4551-827C-6D07651D1BD7}" destId="{4B7D1CC0-9501-4843-AAE3-B11B8A669556}" srcOrd="2" destOrd="0" presId="urn:microsoft.com/office/officeart/2005/8/layout/pList2"/>
    <dgm:cxn modelId="{C42503D7-6CFB-4690-87E8-CCE37BD0F8D1}" type="presParOf" srcId="{35FC6B47-E646-4BED-A563-66C298CFF7F9}" destId="{0C2B1F5D-9A83-4DC0-931E-1B43D291DB17}" srcOrd="5" destOrd="0" presId="urn:microsoft.com/office/officeart/2005/8/layout/pList2"/>
    <dgm:cxn modelId="{33D7EEE9-FAFB-4D3E-86F9-8EAE9CF18721}" type="presParOf" srcId="{35FC6B47-E646-4BED-A563-66C298CFF7F9}" destId="{D42EDB85-D6B7-43ED-B60A-9A63D292BCDD}" srcOrd="6" destOrd="0" presId="urn:microsoft.com/office/officeart/2005/8/layout/pList2"/>
    <dgm:cxn modelId="{2F165430-BE94-40A2-9A98-DA83887DCAEE}" type="presParOf" srcId="{D42EDB85-D6B7-43ED-B60A-9A63D292BCDD}" destId="{10993072-4E08-4750-B67E-724178E53B83}" srcOrd="0" destOrd="0" presId="urn:microsoft.com/office/officeart/2005/8/layout/pList2"/>
    <dgm:cxn modelId="{E5212736-A66E-428D-BBB1-F22C6245F925}" type="presParOf" srcId="{D42EDB85-D6B7-43ED-B60A-9A63D292BCDD}" destId="{678E0DD5-C6A4-4BE6-87D4-34B1D435DE3C}" srcOrd="1" destOrd="0" presId="urn:microsoft.com/office/officeart/2005/8/layout/pList2"/>
    <dgm:cxn modelId="{B89CCC0D-DA84-4508-AA4C-CD9DA61AA9CA}" type="presParOf" srcId="{D42EDB85-D6B7-43ED-B60A-9A63D292BCDD}" destId="{B49373EF-C387-4C23-8CC6-4723EE1BDB3C}"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400" dirty="0"/>
            <a:t>Eliminar la posibilidad de que existan excepciones de sujetos pasivos para la retención del IVA por parte de los GAD</a:t>
          </a:r>
        </a:p>
        <a:p>
          <a:r>
            <a:rPr lang="es-EC" sz="2400" dirty="0"/>
            <a:t>(Art. 62 y 63 LORTI)</a:t>
          </a:r>
        </a:p>
        <a:p>
          <a:endParaRPr lang="es-EC" sz="2400" dirty="0"/>
        </a:p>
        <a:p>
          <a:r>
            <a:rPr lang="es-EC" sz="2400" dirty="0"/>
            <a:t>Las palabras “cuando” y “excepcionalmente” no son imperativas sino condicionales, lo que perjudica la recaudación de los GAD; se propone sustituirlas por la frase “en todos los casos”.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ala de juntas con relleno sólido"/>
        </a:ext>
      </dgm:extLst>
    </dgm:pt>
    <dgm:pt modelId="{A6E63872-C024-4F5A-A5E4-2CF6B53AAD64}" type="pres">
      <dgm:prSet presAssocID="{4E00D402-30CD-40E7-9AD4-DDCA7A005126}" presName="txShp" presStyleLbl="node1" presStyleIdx="0" presStyleCnt="1" custScaleX="120585" custScaleY="113037" custLinFactNeighborX="1804" custLinFactNeighborY="1970">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r>
            <a:rPr lang="es-ES" sz="2000" dirty="0"/>
            <a:t> 1.-El Art. 118 del COPLAFIP contempla la posibilidad de disminuir el presupuesto de los GADS mediante liquidaciones cuatrimestrales.</a:t>
          </a:r>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330B60BE-A4F9-45F8-811B-D55C222B5F7E}">
      <dgm:prSet phldrT="[Texto]" custT="1"/>
      <dgm:spPr/>
      <dgm:t>
        <a:bodyPr/>
        <a:lstStyle/>
        <a:p>
          <a:r>
            <a:rPr lang="es-ES" sz="2200" dirty="0"/>
            <a:t>2.- La posibilidad de disminuir las asignaciones a los GAD, merma</a:t>
          </a:r>
          <a:r>
            <a:rPr lang="es-EC" sz="2200" dirty="0"/>
            <a:t> su financiamiento y su capacidad de gestión.</a:t>
          </a:r>
          <a:endParaRPr lang="es-ES" sz="2200" dirty="0"/>
        </a:p>
        <a:p>
          <a:endParaRPr lang="es-EC" sz="2000" dirty="0"/>
        </a:p>
      </dgm:t>
    </dgm:pt>
    <dgm:pt modelId="{3FF70067-4F33-4BE1-AFE3-CBD10541A27D}" type="parTrans" cxnId="{22068638-CF58-4B62-8C5A-9DF814B1D57B}">
      <dgm:prSet/>
      <dgm:spPr/>
      <dgm:t>
        <a:bodyPr/>
        <a:lstStyle/>
        <a:p>
          <a:endParaRPr lang="es-EC"/>
        </a:p>
      </dgm:t>
    </dgm:pt>
    <dgm:pt modelId="{8095C89B-BBE9-46F4-A479-8322AB219DD6}" type="sibTrans" cxnId="{22068638-CF58-4B62-8C5A-9DF814B1D57B}">
      <dgm:prSet/>
      <dgm:spPr/>
      <dgm:t>
        <a:bodyPr/>
        <a:lstStyle/>
        <a:p>
          <a:endParaRPr lang="es-EC"/>
        </a:p>
      </dgm:t>
    </dgm:pt>
    <dgm:pt modelId="{DF4BDA7E-E721-4169-AB57-29EC48AEC060}">
      <dgm:prSet phldrT="[Texto]" custT="1"/>
      <dgm:spPr/>
      <dgm:t>
        <a:bodyPr/>
        <a:lstStyle/>
        <a:p>
          <a:r>
            <a:rPr lang="es-ES" sz="2200" dirty="0"/>
            <a:t>3.- La reforma pretende que no se disminuya el presupuesto asignado a los GADS, a través de las liquidaciones cuatrimestrales</a:t>
          </a:r>
        </a:p>
      </dgm:t>
    </dgm:pt>
    <dgm:pt modelId="{3B6D34FF-9F2F-473B-9A35-56554F441241}" type="parTrans" cxnId="{154A3569-FF0D-40EE-8DA0-E2921FFE2056}">
      <dgm:prSet/>
      <dgm:spPr/>
      <dgm:t>
        <a:bodyPr/>
        <a:lstStyle/>
        <a:p>
          <a:endParaRPr lang="es-EC"/>
        </a:p>
      </dgm:t>
    </dgm:pt>
    <dgm:pt modelId="{731D2EDC-0390-47C2-A70C-E487B4C54F12}" type="sibTrans" cxnId="{154A3569-FF0D-40EE-8DA0-E2921FFE2056}">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3" custScaleY="98504" custLinFactNeighborX="2842" custLinFactNeighborY="-916">
        <dgm:presLayoutVars>
          <dgm:bulletEnabled val="1"/>
        </dgm:presLayoutVars>
      </dgm:prSet>
      <dgm:spPr/>
    </dgm:pt>
    <dgm:pt modelId="{3C447539-8214-40B1-B8E3-1FE94C8680A7}" type="pres">
      <dgm:prSet presAssocID="{7CF7D56F-8595-4CAC-9DFB-3C35ECFC61A4}" presName="invisiNode" presStyleLbl="node1" presStyleIdx="0" presStyleCnt="3"/>
      <dgm:spPr/>
    </dgm:pt>
    <dgm:pt modelId="{8378CD4F-5EAB-4FF0-8608-02D1AD905ECE}" type="pres">
      <dgm:prSet presAssocID="{7CF7D56F-8595-4CAC-9DFB-3C35ECFC61A4}" presName="imagNode" presStyleLbl="fgImgPlace1" presStyleIdx="0" presStyleCnt="3" custScaleX="7648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dgm:spPr>
      <dgm:extLst>
        <a:ext uri="{E40237B7-FDA0-4F09-8148-C483321AD2D9}">
          <dgm14:cNvPr xmlns:dgm14="http://schemas.microsoft.com/office/drawing/2010/diagram" id="0" name="" descr="Dólar con relleno sólido"/>
        </a:ext>
      </dgm:extLst>
    </dgm:pt>
    <dgm:pt modelId="{E50C5B18-F6E6-40E2-816B-A4E8EFD76389}" type="pres">
      <dgm:prSet presAssocID="{A0828F09-DB51-4FFE-8DDC-7B29C7DD94D4}" presName="sibTrans" presStyleLbl="sibTrans2D1" presStyleIdx="0" presStyleCnt="0"/>
      <dgm:spPr/>
    </dgm:pt>
    <dgm:pt modelId="{2F4BBB94-5297-41EE-94D5-C2447E83F3B9}" type="pres">
      <dgm:prSet presAssocID="{330B60BE-A4F9-45F8-811B-D55C222B5F7E}" presName="compNode" presStyleCnt="0"/>
      <dgm:spPr/>
    </dgm:pt>
    <dgm:pt modelId="{93C70BF6-B740-42F1-BB15-10181DE5E0C6}" type="pres">
      <dgm:prSet presAssocID="{330B60BE-A4F9-45F8-811B-D55C222B5F7E}" presName="node" presStyleLbl="node1" presStyleIdx="1" presStyleCnt="3">
        <dgm:presLayoutVars>
          <dgm:bulletEnabled val="1"/>
        </dgm:presLayoutVars>
      </dgm:prSet>
      <dgm:spPr/>
    </dgm:pt>
    <dgm:pt modelId="{0E9BC11B-7BAD-4A0C-807D-DAAFA861F807}" type="pres">
      <dgm:prSet presAssocID="{330B60BE-A4F9-45F8-811B-D55C222B5F7E}" presName="invisiNode" presStyleLbl="node1" presStyleIdx="1" presStyleCnt="3"/>
      <dgm:spPr/>
    </dgm:pt>
    <dgm:pt modelId="{CB7F1DD4-2A84-4893-BDAA-719AD967007C}" type="pres">
      <dgm:prSet presAssocID="{330B60BE-A4F9-45F8-811B-D55C222B5F7E}" presName="imagNode" presStyleLbl="fgImgPlace1" presStyleIdx="1" presStyleCnt="3" custScaleX="90295"/>
      <dgm:spPr>
        <a:blipFill>
          <a:blip xmlns:r="http://schemas.openxmlformats.org/officeDocument/2006/relationships" r:embed="rId3">
            <a:extLst>
              <a:ext uri="{96DAC541-7B7A-43D3-8B79-37D633B846F1}">
                <asvg:svgBlip xmlns:asvg="http://schemas.microsoft.com/office/drawing/2016/SVG/main" r:embed="rId4"/>
              </a:ext>
            </a:extLst>
          </a:blip>
          <a:srcRect/>
          <a:stretch>
            <a:fillRect t="-29000" b="-29000"/>
          </a:stretch>
        </a:blipFill>
      </dgm:spPr>
      <dgm:extLst>
        <a:ext uri="{E40237B7-FDA0-4F09-8148-C483321AD2D9}">
          <dgm14:cNvPr xmlns:dgm14="http://schemas.microsoft.com/office/drawing/2010/diagram" id="0" name="" descr="Conexiones con relleno sólido"/>
        </a:ext>
      </dgm:extLst>
    </dgm:pt>
    <dgm:pt modelId="{A62714ED-A200-4B74-8334-17AC91047AB7}" type="pres">
      <dgm:prSet presAssocID="{8095C89B-BBE9-46F4-A479-8322AB219DD6}" presName="sibTrans" presStyleLbl="sibTrans2D1" presStyleIdx="0" presStyleCnt="0"/>
      <dgm:spPr/>
    </dgm:pt>
    <dgm:pt modelId="{85B94F8C-C9DE-4551-827C-6D07651D1BD7}" type="pres">
      <dgm:prSet presAssocID="{DF4BDA7E-E721-4169-AB57-29EC48AEC060}" presName="compNode" presStyleCnt="0"/>
      <dgm:spPr/>
    </dgm:pt>
    <dgm:pt modelId="{D01F3991-B1D8-4576-903C-A6916C8D19F1}" type="pres">
      <dgm:prSet presAssocID="{DF4BDA7E-E721-4169-AB57-29EC48AEC060}" presName="node" presStyleLbl="node1" presStyleIdx="2" presStyleCnt="3">
        <dgm:presLayoutVars>
          <dgm:bulletEnabled val="1"/>
        </dgm:presLayoutVars>
      </dgm:prSet>
      <dgm:spPr/>
    </dgm:pt>
    <dgm:pt modelId="{20D91C8D-6DDE-4749-8751-BF926A01F4AA}" type="pres">
      <dgm:prSet presAssocID="{DF4BDA7E-E721-4169-AB57-29EC48AEC060}" presName="invisiNode" presStyleLbl="node1" presStyleIdx="2" presStyleCnt="3"/>
      <dgm:spPr/>
    </dgm:pt>
    <dgm:pt modelId="{4B7D1CC0-9501-4843-AAE3-B11B8A669556}" type="pres">
      <dgm:prSet presAssocID="{DF4BDA7E-E721-4169-AB57-29EC48AEC060}" presName="imagNode" presStyleLbl="fgImgPlace1" presStyleIdx="2" presStyleCnt="3" custScaleX="8350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6000" b="-16000"/>
          </a:stretch>
        </a:blipFill>
      </dgm:spPr>
      <dgm:extLst>
        <a:ext uri="{E40237B7-FDA0-4F09-8148-C483321AD2D9}">
          <dgm14:cNvPr xmlns:dgm14="http://schemas.microsoft.com/office/drawing/2010/diagram" id="0" name="" descr="Cadena de bloques contorno"/>
        </a:ext>
      </dgm:extLst>
    </dgm:pt>
  </dgm:ptLst>
  <dgm:cxnLst>
    <dgm:cxn modelId="{D4148E14-9F91-4669-B6F0-6616FA015AA0}" type="presOf" srcId="{7CF7D56F-8595-4CAC-9DFB-3C35ECFC61A4}" destId="{AE9F9055-29AE-4D03-9DB5-2561D3DFE74B}"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240F3A38-8FF2-41ED-9F5F-518DA57E6085}" type="presOf" srcId="{330B60BE-A4F9-45F8-811B-D55C222B5F7E}" destId="{93C70BF6-B740-42F1-BB15-10181DE5E0C6}" srcOrd="0" destOrd="0" presId="urn:microsoft.com/office/officeart/2005/8/layout/pList2"/>
    <dgm:cxn modelId="{22068638-CF58-4B62-8C5A-9DF814B1D57B}" srcId="{35C2B64C-7975-4B66-9FE5-833631BADBF1}" destId="{330B60BE-A4F9-45F8-811B-D55C222B5F7E}" srcOrd="1" destOrd="0" parTransId="{3FF70067-4F33-4BE1-AFE3-CBD10541A27D}" sibTransId="{8095C89B-BBE9-46F4-A479-8322AB219DD6}"/>
    <dgm:cxn modelId="{154A3569-FF0D-40EE-8DA0-E2921FFE2056}" srcId="{35C2B64C-7975-4B66-9FE5-833631BADBF1}" destId="{DF4BDA7E-E721-4169-AB57-29EC48AEC060}" srcOrd="2" destOrd="0" parTransId="{3B6D34FF-9F2F-473B-9A35-56554F441241}" sibTransId="{731D2EDC-0390-47C2-A70C-E487B4C54F12}"/>
    <dgm:cxn modelId="{EEF9A9A2-527B-419E-BB07-8BAFCB8957AA}" type="presOf" srcId="{8095C89B-BBE9-46F4-A479-8322AB219DD6}" destId="{A62714ED-A200-4B74-8334-17AC91047AB7}" srcOrd="0" destOrd="0" presId="urn:microsoft.com/office/officeart/2005/8/layout/pList2"/>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5E886AF6-C388-4875-A969-BD86CEDA7AFF}" type="presOf" srcId="{DF4BDA7E-E721-4169-AB57-29EC48AEC060}" destId="{D01F3991-B1D8-4576-903C-A6916C8D19F1}"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6C7993EF-BAA0-40E3-8E45-05665CB8FE05}" type="presParOf" srcId="{35FC6B47-E646-4BED-A563-66C298CFF7F9}" destId="{2F4BBB94-5297-41EE-94D5-C2447E83F3B9}" srcOrd="2" destOrd="0" presId="urn:microsoft.com/office/officeart/2005/8/layout/pList2"/>
    <dgm:cxn modelId="{C0413475-F9A8-4531-9CD4-F5FEA954B70A}" type="presParOf" srcId="{2F4BBB94-5297-41EE-94D5-C2447E83F3B9}" destId="{93C70BF6-B740-42F1-BB15-10181DE5E0C6}" srcOrd="0" destOrd="0" presId="urn:microsoft.com/office/officeart/2005/8/layout/pList2"/>
    <dgm:cxn modelId="{C9EE4199-FB30-45C2-BBB7-C03CCB41CC74}" type="presParOf" srcId="{2F4BBB94-5297-41EE-94D5-C2447E83F3B9}" destId="{0E9BC11B-7BAD-4A0C-807D-DAAFA861F807}" srcOrd="1" destOrd="0" presId="urn:microsoft.com/office/officeart/2005/8/layout/pList2"/>
    <dgm:cxn modelId="{9602DEEB-F9EF-42A0-AA49-DFCE4F7B5966}" type="presParOf" srcId="{2F4BBB94-5297-41EE-94D5-C2447E83F3B9}" destId="{CB7F1DD4-2A84-4893-BDAA-719AD967007C}" srcOrd="2" destOrd="0" presId="urn:microsoft.com/office/officeart/2005/8/layout/pList2"/>
    <dgm:cxn modelId="{764982FE-9D6F-4926-8F7B-1A601DEA3839}" type="presParOf" srcId="{35FC6B47-E646-4BED-A563-66C298CFF7F9}" destId="{A62714ED-A200-4B74-8334-17AC91047AB7}" srcOrd="3" destOrd="0" presId="urn:microsoft.com/office/officeart/2005/8/layout/pList2"/>
    <dgm:cxn modelId="{D9E64621-135F-435C-9F5E-81E4D4CC8A86}" type="presParOf" srcId="{35FC6B47-E646-4BED-A563-66C298CFF7F9}" destId="{85B94F8C-C9DE-4551-827C-6D07651D1BD7}" srcOrd="4" destOrd="0" presId="urn:microsoft.com/office/officeart/2005/8/layout/pList2"/>
    <dgm:cxn modelId="{C5B85837-9181-4B36-ACA9-54858F822776}" type="presParOf" srcId="{85B94F8C-C9DE-4551-827C-6D07651D1BD7}" destId="{D01F3991-B1D8-4576-903C-A6916C8D19F1}" srcOrd="0" destOrd="0" presId="urn:microsoft.com/office/officeart/2005/8/layout/pList2"/>
    <dgm:cxn modelId="{AC63D4E2-B90D-4558-BADA-670DCDABAA32}" type="presParOf" srcId="{85B94F8C-C9DE-4551-827C-6D07651D1BD7}" destId="{20D91C8D-6DDE-4749-8751-BF926A01F4AA}" srcOrd="1" destOrd="0" presId="urn:microsoft.com/office/officeart/2005/8/layout/pList2"/>
    <dgm:cxn modelId="{50D2FB13-07A2-4C5D-AD74-04851BA80CD9}" type="presParOf" srcId="{85B94F8C-C9DE-4551-827C-6D07651D1BD7}" destId="{4B7D1CC0-9501-4843-AAE3-B11B8A669556}"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000" dirty="0"/>
            <a:t>Se agrega como excepción a las modificaciones presupuestarias a los GAD.</a:t>
          </a:r>
        </a:p>
        <a:p>
          <a:endParaRPr lang="es-EC" sz="2000" dirty="0"/>
        </a:p>
        <a:p>
          <a:r>
            <a:rPr lang="es-EC" sz="2000" dirty="0"/>
            <a:t>Se elimina la frase:</a:t>
          </a:r>
          <a:r>
            <a:rPr lang="es-EC" sz="2000" i="1" dirty="0"/>
            <a:t> “Con respecto a los Gobiernos Autónomos Descentralizados, el aumento o disminución sólo se podrá realizar en caso de aumento o disminución de los ingresos permanentes o no permanentes que les corresponde por Ley y hasta ese límite. La liquidación se hará cuatrimestralmente para los ajustes respectivo</a:t>
          </a:r>
          <a:r>
            <a:rPr lang="es-EC" sz="2000" dirty="0"/>
            <a:t>s”. </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LinFactNeighborX="-9472" custLinFactNeighborY="-82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torno"/>
        </a:ext>
      </dgm:extLst>
    </dgm:pt>
    <dgm:pt modelId="{A6E63872-C024-4F5A-A5E4-2CF6B53AAD64}" type="pres">
      <dgm:prSet presAssocID="{4E00D402-30CD-40E7-9AD4-DDCA7A005126}" presName="txShp" presStyleLbl="node1" presStyleIdx="0" presStyleCnt="1" custScaleX="108522" custScaleY="110257" custLinFactNeighborX="-193" custLinFactNeighborY="-4890">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9202737" cy="2396016"/>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278616" y="330421"/>
          <a:ext cx="2010582" cy="175707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7000" b="-7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335757" y="2402049"/>
          <a:ext cx="2010582" cy="288465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s-ES" sz="1800" kern="1200" dirty="0"/>
            <a:t> </a:t>
          </a:r>
          <a:r>
            <a:rPr lang="es-ES" sz="2000" kern="1200" dirty="0"/>
            <a:t>1.- Art. 62 y 63 de la LORTI contemplan a los GAD como agentes de retención del IVA.</a:t>
          </a:r>
        </a:p>
      </dsp:txBody>
      <dsp:txXfrm rot="10800000">
        <a:off x="397589" y="2402049"/>
        <a:ext cx="1886918" cy="2822822"/>
      </dsp:txXfrm>
    </dsp:sp>
    <dsp:sp modelId="{CB7F1DD4-2A84-4893-BDAA-719AD967007C}">
      <dsp:nvSpPr>
        <dsp:cNvPr id="0" name=""/>
        <dsp:cNvSpPr/>
      </dsp:nvSpPr>
      <dsp:spPr>
        <a:xfrm>
          <a:off x="2490257" y="319468"/>
          <a:ext cx="2010582" cy="1757078"/>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12000" b="-12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93C70BF6-B740-42F1-BB15-10181DE5E0C6}">
      <dsp:nvSpPr>
        <dsp:cNvPr id="0" name=""/>
        <dsp:cNvSpPr/>
      </dsp:nvSpPr>
      <dsp:spPr>
        <a:xfrm rot="10800000">
          <a:off x="2490257" y="2396016"/>
          <a:ext cx="2010582" cy="292846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s-ES" sz="1800" kern="1200" dirty="0"/>
            <a:t>2.- La Ley permite al SRI establecer excepciones para la retención del IVA  a ciertos sujetos pasivos.</a:t>
          </a:r>
          <a:endParaRPr lang="es-ES" sz="1600" kern="1200" dirty="0"/>
        </a:p>
      </dsp:txBody>
      <dsp:txXfrm rot="10800000">
        <a:off x="2552089" y="2396016"/>
        <a:ext cx="1886918" cy="2866632"/>
      </dsp:txXfrm>
    </dsp:sp>
    <dsp:sp modelId="{4B7D1CC0-9501-4843-AAE3-B11B8A669556}">
      <dsp:nvSpPr>
        <dsp:cNvPr id="0" name=""/>
        <dsp:cNvSpPr/>
      </dsp:nvSpPr>
      <dsp:spPr>
        <a:xfrm>
          <a:off x="4701897" y="319468"/>
          <a:ext cx="2010582" cy="1757078"/>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9000" b="-9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01F3991-B1D8-4576-903C-A6916C8D19F1}">
      <dsp:nvSpPr>
        <dsp:cNvPr id="0" name=""/>
        <dsp:cNvSpPr/>
      </dsp:nvSpPr>
      <dsp:spPr>
        <a:xfrm rot="10800000">
          <a:off x="4701897" y="2396016"/>
          <a:ext cx="2010582" cy="292846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s-ES" sz="1800" kern="1200" dirty="0"/>
            <a:t>3.- Mediante resolución Nro. 000037 el SRI estableció excepciones para la retención del IVA a ciertos sujetos pasivos.</a:t>
          </a:r>
        </a:p>
        <a:p>
          <a:pPr marL="0" lvl="0" indent="0" algn="ctr" defTabSz="800100">
            <a:lnSpc>
              <a:spcPct val="90000"/>
            </a:lnSpc>
            <a:spcBef>
              <a:spcPct val="0"/>
            </a:spcBef>
            <a:spcAft>
              <a:spcPct val="35000"/>
            </a:spcAft>
            <a:buNone/>
          </a:pPr>
          <a:r>
            <a:rPr lang="es-ES" sz="1800" kern="1200" dirty="0"/>
            <a:t> </a:t>
          </a:r>
          <a:endParaRPr lang="es-EC" sz="1800" kern="1200" dirty="0"/>
        </a:p>
      </dsp:txBody>
      <dsp:txXfrm rot="10800000">
        <a:off x="4763729" y="2396016"/>
        <a:ext cx="1886918" cy="2866632"/>
      </dsp:txXfrm>
    </dsp:sp>
    <dsp:sp modelId="{B49373EF-C387-4C23-8CC6-4723EE1BDB3C}">
      <dsp:nvSpPr>
        <dsp:cNvPr id="0" name=""/>
        <dsp:cNvSpPr/>
      </dsp:nvSpPr>
      <dsp:spPr>
        <a:xfrm>
          <a:off x="6913538" y="319468"/>
          <a:ext cx="2010582" cy="1757078"/>
        </a:xfrm>
        <a:prstGeom prst="roundRect">
          <a:avLst>
            <a:gd name="adj" fmla="val 10000"/>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t="-7000" b="-7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0993072-4E08-4750-B67E-724178E53B83}">
      <dsp:nvSpPr>
        <dsp:cNvPr id="0" name=""/>
        <dsp:cNvSpPr/>
      </dsp:nvSpPr>
      <dsp:spPr>
        <a:xfrm rot="10800000">
          <a:off x="6913538" y="2396016"/>
          <a:ext cx="2010582" cy="292846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4.- La existencia de excepciones para la retención del IVA afecta la liquidez de los GAD</a:t>
          </a:r>
          <a:endParaRPr lang="es-EC" sz="2000" kern="1200" dirty="0"/>
        </a:p>
      </dsp:txBody>
      <dsp:txXfrm rot="10800000">
        <a:off x="6975370" y="2396016"/>
        <a:ext cx="1886918" cy="2866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1720184" y="686620"/>
          <a:ext cx="8594541" cy="4054608"/>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81756" tIns="91440" rIns="170688" bIns="91440" numCol="1" spcCol="1270" anchor="ctr" anchorCtr="0">
          <a:noAutofit/>
        </a:bodyPr>
        <a:lstStyle/>
        <a:p>
          <a:pPr marL="0" lvl="0" indent="0" algn="ctr" defTabSz="1066800">
            <a:lnSpc>
              <a:spcPct val="90000"/>
            </a:lnSpc>
            <a:spcBef>
              <a:spcPct val="0"/>
            </a:spcBef>
            <a:spcAft>
              <a:spcPct val="35000"/>
            </a:spcAft>
            <a:buNone/>
          </a:pPr>
          <a:r>
            <a:rPr lang="es-EC" sz="2400" kern="1200" dirty="0"/>
            <a:t>Eliminar la posibilidad de que existan excepciones de sujetos pasivos para la retención del IVA por parte de los GAD</a:t>
          </a:r>
        </a:p>
        <a:p>
          <a:pPr marL="0" lvl="0" indent="0" algn="ctr" defTabSz="1066800">
            <a:lnSpc>
              <a:spcPct val="90000"/>
            </a:lnSpc>
            <a:spcBef>
              <a:spcPct val="0"/>
            </a:spcBef>
            <a:spcAft>
              <a:spcPct val="35000"/>
            </a:spcAft>
            <a:buNone/>
          </a:pPr>
          <a:r>
            <a:rPr lang="es-EC" sz="2400" kern="1200" dirty="0"/>
            <a:t>(Art. 62 y 63 LORTI)</a:t>
          </a:r>
        </a:p>
        <a:p>
          <a:pPr marL="0" lvl="0" indent="0" algn="ctr" defTabSz="1066800">
            <a:lnSpc>
              <a:spcPct val="90000"/>
            </a:lnSpc>
            <a:spcBef>
              <a:spcPct val="0"/>
            </a:spcBef>
            <a:spcAft>
              <a:spcPct val="35000"/>
            </a:spcAft>
            <a:buNone/>
          </a:pPr>
          <a:endParaRPr lang="es-EC" sz="2400" kern="1200" dirty="0"/>
        </a:p>
        <a:p>
          <a:pPr marL="0" lvl="0" indent="0" algn="ctr" defTabSz="1066800">
            <a:lnSpc>
              <a:spcPct val="90000"/>
            </a:lnSpc>
            <a:spcBef>
              <a:spcPct val="0"/>
            </a:spcBef>
            <a:spcAft>
              <a:spcPct val="35000"/>
            </a:spcAft>
            <a:buNone/>
          </a:pPr>
          <a:r>
            <a:rPr lang="es-EC" sz="2400" kern="1200" dirty="0"/>
            <a:t>Las palabras “cuando” y “excepcionalmente” no son imperativas sino condicionales, lo que perjudica la recaudación de los GAD; se propone sustituirlas por la frase “en todos los casos”. </a:t>
          </a:r>
        </a:p>
      </dsp:txBody>
      <dsp:txXfrm rot="10800000">
        <a:off x="2733836" y="686620"/>
        <a:ext cx="7580889" cy="4054608"/>
      </dsp:txXfrm>
    </dsp:sp>
    <dsp:sp modelId="{B483FAFB-2702-49EA-9CB3-80FC12835910}">
      <dsp:nvSpPr>
        <dsp:cNvPr id="0" name=""/>
        <dsp:cNvSpPr/>
      </dsp:nvSpPr>
      <dsp:spPr>
        <a:xfrm>
          <a:off x="531704" y="849774"/>
          <a:ext cx="3586974" cy="358697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9749143" cy="248167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629129" y="342233"/>
          <a:ext cx="2190500" cy="181989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373863" y="2487918"/>
          <a:ext cx="2863810" cy="2987776"/>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 1.-El Art. 118 del COPLAFIP contempla la posibilidad de disminuir el presupuesto de los GADS mediante liquidaciones cuatrimestrales.</a:t>
          </a:r>
        </a:p>
      </dsp:txBody>
      <dsp:txXfrm rot="10800000">
        <a:off x="461935" y="2487918"/>
        <a:ext cx="2687666" cy="2899704"/>
      </dsp:txXfrm>
    </dsp:sp>
    <dsp:sp modelId="{CB7F1DD4-2A84-4893-BDAA-719AD967007C}">
      <dsp:nvSpPr>
        <dsp:cNvPr id="0" name=""/>
        <dsp:cNvSpPr/>
      </dsp:nvSpPr>
      <dsp:spPr>
        <a:xfrm>
          <a:off x="3581632" y="330889"/>
          <a:ext cx="2585877" cy="1819891"/>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29000" b="-29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93C70BF6-B740-42F1-BB15-10181DE5E0C6}">
      <dsp:nvSpPr>
        <dsp:cNvPr id="0" name=""/>
        <dsp:cNvSpPr/>
      </dsp:nvSpPr>
      <dsp:spPr>
        <a:xfrm rot="10800000">
          <a:off x="3442666" y="2481670"/>
          <a:ext cx="2863810" cy="3033152"/>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None/>
          </a:pPr>
          <a:r>
            <a:rPr lang="es-ES" sz="2200" kern="1200" dirty="0"/>
            <a:t>2.- La posibilidad de disminuir las asignaciones a los GAD, merma</a:t>
          </a:r>
          <a:r>
            <a:rPr lang="es-EC" sz="2200" kern="1200" dirty="0"/>
            <a:t> su financiamiento y su capacidad de gestión.</a:t>
          </a:r>
          <a:endParaRPr lang="es-ES" sz="2200" kern="1200" dirty="0"/>
        </a:p>
        <a:p>
          <a:pPr marL="0" lvl="0" indent="0" algn="ctr" defTabSz="977900">
            <a:lnSpc>
              <a:spcPct val="90000"/>
            </a:lnSpc>
            <a:spcBef>
              <a:spcPct val="0"/>
            </a:spcBef>
            <a:spcAft>
              <a:spcPct val="35000"/>
            </a:spcAft>
            <a:buNone/>
          </a:pPr>
          <a:endParaRPr lang="es-EC" sz="2000" kern="1200" dirty="0"/>
        </a:p>
      </dsp:txBody>
      <dsp:txXfrm rot="10800000">
        <a:off x="3530738" y="2481670"/>
        <a:ext cx="2687666" cy="2945080"/>
      </dsp:txXfrm>
    </dsp:sp>
    <dsp:sp modelId="{4B7D1CC0-9501-4843-AAE3-B11B8A669556}">
      <dsp:nvSpPr>
        <dsp:cNvPr id="0" name=""/>
        <dsp:cNvSpPr/>
      </dsp:nvSpPr>
      <dsp:spPr>
        <a:xfrm>
          <a:off x="6829093" y="330889"/>
          <a:ext cx="2391339" cy="1819891"/>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6000" b="-16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01F3991-B1D8-4576-903C-A6916C8D19F1}">
      <dsp:nvSpPr>
        <dsp:cNvPr id="0" name=""/>
        <dsp:cNvSpPr/>
      </dsp:nvSpPr>
      <dsp:spPr>
        <a:xfrm rot="10800000">
          <a:off x="6592857" y="2481670"/>
          <a:ext cx="2863810" cy="3033152"/>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None/>
          </a:pPr>
          <a:r>
            <a:rPr lang="es-ES" sz="2200" kern="1200" dirty="0"/>
            <a:t>3.- La reforma pretende que no se disminuya el presupuesto asignado a los GADS, a través de las liquidaciones cuatrimestrales</a:t>
          </a:r>
        </a:p>
      </dsp:txBody>
      <dsp:txXfrm rot="10800000">
        <a:off x="6680929" y="2481670"/>
        <a:ext cx="2687666" cy="2945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14442" y="367726"/>
          <a:ext cx="8050911" cy="4120563"/>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48017" tIns="76200" rIns="142240" bIns="76200" numCol="1" spcCol="1270" anchor="ctr" anchorCtr="0">
          <a:noAutofit/>
        </a:bodyPr>
        <a:lstStyle/>
        <a:p>
          <a:pPr marL="0" lvl="0" indent="0" algn="ctr" defTabSz="889000">
            <a:lnSpc>
              <a:spcPct val="90000"/>
            </a:lnSpc>
            <a:spcBef>
              <a:spcPct val="0"/>
            </a:spcBef>
            <a:spcAft>
              <a:spcPct val="35000"/>
            </a:spcAft>
            <a:buNone/>
          </a:pPr>
          <a:r>
            <a:rPr lang="es-EC" sz="2000" kern="1200" dirty="0"/>
            <a:t>Se agrega como excepción a las modificaciones presupuestarias a los GAD.</a:t>
          </a:r>
        </a:p>
        <a:p>
          <a:pPr marL="0" lvl="0" indent="0" algn="ctr" defTabSz="889000">
            <a:lnSpc>
              <a:spcPct val="90000"/>
            </a:lnSpc>
            <a:spcBef>
              <a:spcPct val="0"/>
            </a:spcBef>
            <a:spcAft>
              <a:spcPct val="35000"/>
            </a:spcAft>
            <a:buNone/>
          </a:pPr>
          <a:endParaRPr lang="es-EC" sz="2000" kern="1200" dirty="0"/>
        </a:p>
        <a:p>
          <a:pPr marL="0" lvl="0" indent="0" algn="ctr" defTabSz="889000">
            <a:lnSpc>
              <a:spcPct val="90000"/>
            </a:lnSpc>
            <a:spcBef>
              <a:spcPct val="0"/>
            </a:spcBef>
            <a:spcAft>
              <a:spcPct val="35000"/>
            </a:spcAft>
            <a:buNone/>
          </a:pPr>
          <a:r>
            <a:rPr lang="es-EC" sz="2000" kern="1200" dirty="0"/>
            <a:t>Se elimina la frase:</a:t>
          </a:r>
          <a:r>
            <a:rPr lang="es-EC" sz="2000" i="1" kern="1200" dirty="0"/>
            <a:t> “Con respecto a los Gobiernos Autónomos Descentralizados, el aumento o disminución sólo se podrá realizar en caso de aumento o disminución de los ingresos permanentes o no permanentes que les corresponde por Ley y hasta ese límite. La liquidación se hará cuatrimestralmente para los ajustes respectivo</a:t>
          </a:r>
          <a:r>
            <a:rPr lang="es-EC" sz="2000" kern="1200" dirty="0"/>
            <a:t>s”. </a:t>
          </a:r>
        </a:p>
      </dsp:txBody>
      <dsp:txXfrm rot="10800000">
        <a:off x="3344583" y="367726"/>
        <a:ext cx="7020770" cy="4120563"/>
      </dsp:txXfrm>
    </dsp:sp>
    <dsp:sp modelId="{B483FAFB-2702-49EA-9CB3-80FC12835910}">
      <dsp:nvSpPr>
        <dsp:cNvPr id="0" name=""/>
        <dsp:cNvSpPr/>
      </dsp:nvSpPr>
      <dsp:spPr>
        <a:xfrm>
          <a:off x="422262" y="434492"/>
          <a:ext cx="3737235" cy="373723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767DA39C-89A8-4105-916F-A258935D15EC}" type="datetimeFigureOut">
              <a:rPr lang="es-EC" smtClean="0"/>
              <a:t>23/11/2021</a:t>
            </a:fld>
            <a:endParaRPr lang="es-EC"/>
          </a:p>
        </p:txBody>
      </p:sp>
      <p:sp>
        <p:nvSpPr>
          <p:cNvPr id="4" name="Marcador de imagen de diapositiva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2" y="4777554"/>
            <a:ext cx="5438775" cy="39090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04942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8BFA0138-A757-4A68-B4EC-5BF5CD7FCCA1}" type="slidenum">
              <a:rPr lang="es-EC" smtClean="0"/>
              <a:t>2</a:t>
            </a:fld>
            <a:endParaRPr lang="es-EC"/>
          </a:p>
        </p:txBody>
      </p:sp>
    </p:spTree>
    <p:extLst>
      <p:ext uri="{BB962C8B-B14F-4D97-AF65-F5344CB8AC3E}">
        <p14:creationId xmlns:p14="http://schemas.microsoft.com/office/powerpoint/2010/main" val="1296711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5</a:t>
            </a:fld>
            <a:endParaRPr lang="es-EC"/>
          </a:p>
        </p:txBody>
      </p:sp>
    </p:spTree>
    <p:extLst>
      <p:ext uri="{BB962C8B-B14F-4D97-AF65-F5344CB8AC3E}">
        <p14:creationId xmlns:p14="http://schemas.microsoft.com/office/powerpoint/2010/main" val="220272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a:t>Comunicación Política</a:t>
            </a:r>
          </a:p>
        </p:txBody>
      </p:sp>
      <p:sp>
        <p:nvSpPr>
          <p:cNvPr id="3" name="2 Subtítulo"/>
          <p:cNvSpPr>
            <a:spLocks noGrp="1"/>
          </p:cNvSpPr>
          <p:nvPr>
            <p:ph type="subTitle" idx="1"/>
          </p:nvPr>
        </p:nvSpPr>
        <p:spPr/>
        <p:txBody>
          <a:bodyPr/>
          <a:lstStyle/>
          <a:p>
            <a:r>
              <a:rPr lang="es-EC" dirty="0"/>
              <a:t>Guayaquil, 7 – 04-2016</a:t>
            </a:r>
          </a:p>
        </p:txBody>
      </p:sp>
      <p:pic>
        <p:nvPicPr>
          <p:cNvPr id="5" name="Picture 4" descr="plantilla-princip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31" y="23750"/>
            <a:ext cx="12192000" cy="6858000"/>
          </a:xfrm>
          <a:prstGeom prst="rect">
            <a:avLst/>
          </a:prstGeom>
        </p:spPr>
      </p:pic>
      <p:sp>
        <p:nvSpPr>
          <p:cNvPr id="6" name="CuadroTexto 5"/>
          <p:cNvSpPr txBox="1"/>
          <p:nvPr/>
        </p:nvSpPr>
        <p:spPr>
          <a:xfrm>
            <a:off x="914400" y="2573160"/>
            <a:ext cx="10523770" cy="1384995"/>
          </a:xfrm>
          <a:prstGeom prst="rect">
            <a:avLst/>
          </a:prstGeom>
          <a:noFill/>
        </p:spPr>
        <p:txBody>
          <a:bodyPr wrap="square" rtlCol="0">
            <a:spAutoFit/>
          </a:bodyPr>
          <a:lstStyle/>
          <a:p>
            <a:pPr algn="ctr"/>
            <a:r>
              <a:rPr lang="es-ES" sz="2800" b="1" dirty="0">
                <a:latin typeface="Calibri" panose="020F0502020204030204" pitchFamily="34" charset="0"/>
                <a:cs typeface="Times New Roman" panose="02020603050405020304" pitchFamily="18" charset="0"/>
              </a:rPr>
              <a:t>PROPUESTA DE REFORMAS A LA LEY ORGÁNICA DE RÉGIMEN TRIBUTARIO INTERNO</a:t>
            </a:r>
          </a:p>
          <a:p>
            <a:pPr algn="ctr"/>
            <a:r>
              <a:rPr lang="es-ES" sz="2800" b="1" dirty="0">
                <a:latin typeface="Calibri" panose="020F0502020204030204" pitchFamily="34" charset="0"/>
                <a:cs typeface="Times New Roman" panose="02020603050405020304" pitchFamily="18" charset="0"/>
              </a:rPr>
              <a:t>(LORTI)</a:t>
            </a:r>
            <a:endParaRPr lang="es-EC" sz="2800" b="1" dirty="0">
              <a:latin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48058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435202" y="444062"/>
            <a:ext cx="2514179"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REFORMA A LA LORTI</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2</a:t>
            </a:fld>
            <a:endParaRPr lang="es-EC"/>
          </a:p>
        </p:txBody>
      </p:sp>
      <p:graphicFrame>
        <p:nvGraphicFramePr>
          <p:cNvPr id="11" name="Marcador de contenido 10">
            <a:extLst>
              <a:ext uri="{FF2B5EF4-FFF2-40B4-BE49-F238E27FC236}">
                <a16:creationId xmlns:a16="http://schemas.microsoft.com/office/drawing/2014/main" id="{1CCCD58A-CA09-4A4B-A88F-71A498C90299}"/>
              </a:ext>
            </a:extLst>
          </p:cNvPr>
          <p:cNvGraphicFramePr>
            <a:graphicFrameLocks noGrp="1"/>
          </p:cNvGraphicFramePr>
          <p:nvPr>
            <p:ph idx="1"/>
            <p:extLst>
              <p:ext uri="{D42A27DB-BD31-4B8C-83A1-F6EECF244321}">
                <p14:modId xmlns:p14="http://schemas.microsoft.com/office/powerpoint/2010/main" val="1117365693"/>
              </p:ext>
            </p:extLst>
          </p:nvPr>
        </p:nvGraphicFramePr>
        <p:xfrm>
          <a:off x="1385888" y="1252226"/>
          <a:ext cx="9202737" cy="5324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244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3</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792014562"/>
              </p:ext>
            </p:extLst>
          </p:nvPr>
        </p:nvGraphicFramePr>
        <p:xfrm>
          <a:off x="864547" y="1237961"/>
          <a:ext cx="10717853" cy="5286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8B4DED4E-5D69-414A-8E2C-CB72B4F5FDA4}"/>
              </a:ext>
            </a:extLst>
          </p:cNvPr>
          <p:cNvSpPr txBox="1">
            <a:spLocks/>
          </p:cNvSpPr>
          <p:nvPr/>
        </p:nvSpPr>
        <p:spPr>
          <a:xfrm>
            <a:off x="5859350" y="488012"/>
            <a:ext cx="3513250" cy="440528"/>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PROPUESTA DE REFORMA</a:t>
            </a:r>
          </a:p>
        </p:txBody>
      </p:sp>
    </p:spTree>
    <p:extLst>
      <p:ext uri="{BB962C8B-B14F-4D97-AF65-F5344CB8AC3E}">
        <p14:creationId xmlns:p14="http://schemas.microsoft.com/office/powerpoint/2010/main" val="121628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4856459" y="289496"/>
            <a:ext cx="4550569"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a:t>CUADRO COMPARTIVO DE LAS REFORMAS</a:t>
            </a:r>
            <a:endParaRPr lang="en-US" dirty="0"/>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4</a:t>
            </a:fld>
            <a:endParaRPr lang="es-EC"/>
          </a:p>
        </p:txBody>
      </p:sp>
      <p:graphicFrame>
        <p:nvGraphicFramePr>
          <p:cNvPr id="6" name="Tabla 5">
            <a:extLst>
              <a:ext uri="{FF2B5EF4-FFF2-40B4-BE49-F238E27FC236}">
                <a16:creationId xmlns:a16="http://schemas.microsoft.com/office/drawing/2014/main" id="{26EAB480-B23C-437E-8C1D-751C97A685AB}"/>
              </a:ext>
            </a:extLst>
          </p:cNvPr>
          <p:cNvGraphicFramePr>
            <a:graphicFrameLocks noGrp="1"/>
          </p:cNvGraphicFramePr>
          <p:nvPr>
            <p:extLst>
              <p:ext uri="{D42A27DB-BD31-4B8C-83A1-F6EECF244321}">
                <p14:modId xmlns:p14="http://schemas.microsoft.com/office/powerpoint/2010/main" val="3105792861"/>
              </p:ext>
            </p:extLst>
          </p:nvPr>
        </p:nvGraphicFramePr>
        <p:xfrm>
          <a:off x="609600" y="1112123"/>
          <a:ext cx="11312014" cy="5609359"/>
        </p:xfrm>
        <a:graphic>
          <a:graphicData uri="http://schemas.openxmlformats.org/drawingml/2006/table">
            <a:tbl>
              <a:tblPr firstRow="1" firstCol="1" bandRow="1">
                <a:tableStyleId>{5C22544A-7EE6-4342-B048-85BDC9FD1C3A}</a:tableStyleId>
              </a:tblPr>
              <a:tblGrid>
                <a:gridCol w="5656007">
                  <a:extLst>
                    <a:ext uri="{9D8B030D-6E8A-4147-A177-3AD203B41FA5}">
                      <a16:colId xmlns:a16="http://schemas.microsoft.com/office/drawing/2014/main" val="935082856"/>
                    </a:ext>
                  </a:extLst>
                </a:gridCol>
                <a:gridCol w="5656007">
                  <a:extLst>
                    <a:ext uri="{9D8B030D-6E8A-4147-A177-3AD203B41FA5}">
                      <a16:colId xmlns:a16="http://schemas.microsoft.com/office/drawing/2014/main" val="958951960"/>
                    </a:ext>
                  </a:extLst>
                </a:gridCol>
              </a:tblGrid>
              <a:tr h="190806">
                <a:tc>
                  <a:txBody>
                    <a:bodyPr/>
                    <a:lstStyle/>
                    <a:p>
                      <a:pPr algn="ctr">
                        <a:lnSpc>
                          <a:spcPct val="107000"/>
                        </a:lnSpc>
                        <a:spcAft>
                          <a:spcPts val="800"/>
                        </a:spcAft>
                      </a:pPr>
                      <a:r>
                        <a:rPr lang="es-EC" sz="1600">
                          <a:effectLst/>
                        </a:rPr>
                        <a:t>NORMA ACTUAL</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tc>
                  <a:txBody>
                    <a:bodyPr/>
                    <a:lstStyle/>
                    <a:p>
                      <a:pPr algn="ctr">
                        <a:lnSpc>
                          <a:spcPct val="107000"/>
                        </a:lnSpc>
                        <a:spcAft>
                          <a:spcPts val="800"/>
                        </a:spcAft>
                      </a:pPr>
                      <a:r>
                        <a:rPr lang="es-EC" sz="1600">
                          <a:effectLst/>
                        </a:rPr>
                        <a:t>REFORMA</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extLst>
                  <a:ext uri="{0D108BD9-81ED-4DB2-BD59-A6C34878D82A}">
                    <a16:rowId xmlns:a16="http://schemas.microsoft.com/office/drawing/2014/main" val="526082918"/>
                  </a:ext>
                </a:extLst>
              </a:tr>
              <a:tr h="2680029">
                <a:tc>
                  <a:txBody>
                    <a:bodyPr/>
                    <a:lstStyle/>
                    <a:p>
                      <a:pPr algn="just">
                        <a:lnSpc>
                          <a:spcPct val="107000"/>
                        </a:lnSpc>
                        <a:spcAft>
                          <a:spcPts val="800"/>
                        </a:spcAft>
                      </a:pPr>
                      <a:r>
                        <a:rPr lang="es-EC" sz="1600" dirty="0">
                          <a:effectLst/>
                        </a:rPr>
                        <a:t>Art. 62.-</a:t>
                      </a:r>
                    </a:p>
                    <a:p>
                      <a:pPr algn="just">
                        <a:lnSpc>
                          <a:spcPct val="107000"/>
                        </a:lnSpc>
                        <a:spcAft>
                          <a:spcPts val="800"/>
                        </a:spcAft>
                      </a:pPr>
                      <a:r>
                        <a:rPr lang="es-EC" sz="1600" dirty="0">
                          <a:effectLst/>
                        </a:rPr>
                        <a:t> </a:t>
                      </a:r>
                    </a:p>
                    <a:p>
                      <a:pPr algn="just">
                        <a:lnSpc>
                          <a:spcPct val="107000"/>
                        </a:lnSpc>
                        <a:spcAft>
                          <a:spcPts val="800"/>
                        </a:spcAft>
                      </a:pPr>
                      <a:r>
                        <a:rPr lang="es-EC" sz="1600" dirty="0">
                          <a:effectLst/>
                        </a:rPr>
                        <a:t>(…) Excepcionalmente cuando el impuesto al valor agregado sea recaudado por entidades y organismos del sector público del Gobierno Central y Descentralizado, sus órganos desconcentrados y sus empresas públicas, universidades y escuelas politécnicas del país, actuando estos como agente de retención, los valores retenidos permanecerán en sus cuentas correspondientes y no se depositará en la cuenta del Servicio de Rentas Internas;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tc>
                  <a:txBody>
                    <a:bodyPr/>
                    <a:lstStyle/>
                    <a:p>
                      <a:pPr algn="just">
                        <a:lnSpc>
                          <a:spcPct val="107000"/>
                        </a:lnSpc>
                        <a:spcAft>
                          <a:spcPts val="800"/>
                        </a:spcAft>
                      </a:pPr>
                      <a:r>
                        <a:rPr lang="es-EC" sz="1600" dirty="0">
                          <a:effectLst/>
                        </a:rPr>
                        <a:t>Art. 62.- </a:t>
                      </a:r>
                    </a:p>
                    <a:p>
                      <a:pPr algn="just">
                        <a:lnSpc>
                          <a:spcPct val="107000"/>
                        </a:lnSpc>
                        <a:spcAft>
                          <a:spcPts val="800"/>
                        </a:spcAft>
                      </a:pPr>
                      <a:r>
                        <a:rPr lang="es-EC" sz="1600" dirty="0">
                          <a:effectLst/>
                        </a:rPr>
                        <a:t> </a:t>
                      </a:r>
                    </a:p>
                    <a:p>
                      <a:pPr algn="just">
                        <a:lnSpc>
                          <a:spcPct val="107000"/>
                        </a:lnSpc>
                        <a:spcAft>
                          <a:spcPts val="800"/>
                        </a:spcAft>
                      </a:pPr>
                      <a:r>
                        <a:rPr lang="es-EC" sz="1600">
                          <a:effectLst/>
                        </a:rPr>
                        <a:t>(…) </a:t>
                      </a:r>
                      <a:r>
                        <a:rPr lang="es-EC" sz="1600" u="sng">
                          <a:effectLst/>
                        </a:rPr>
                        <a:t>En todos los casos</a:t>
                      </a:r>
                      <a:r>
                        <a:rPr lang="es-EC" sz="1600">
                          <a:effectLst/>
                        </a:rPr>
                        <a:t> que  el impuesto al valor agregado sea recaudado por entidades y organismos del sector público del Gobierno Central y Descentralizado, sus órganos desconcentrados y sus empresas públicas, universidades y escuelas politécnicas del país, actuando estos como agente de retención, los valores retenidos permanecerán en sus cuentas correspondientes y no se depositará en la cuenta del Servicio de Rentas Internas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extLst>
                  <a:ext uri="{0D108BD9-81ED-4DB2-BD59-A6C34878D82A}">
                    <a16:rowId xmlns:a16="http://schemas.microsoft.com/office/drawing/2014/main" val="1962633257"/>
                  </a:ext>
                </a:extLst>
              </a:tr>
              <a:tr h="2680029">
                <a:tc>
                  <a:txBody>
                    <a:bodyPr/>
                    <a:lstStyle/>
                    <a:p>
                      <a:pPr algn="just">
                        <a:lnSpc>
                          <a:spcPct val="107000"/>
                        </a:lnSpc>
                        <a:spcAft>
                          <a:spcPts val="800"/>
                        </a:spcAft>
                      </a:pPr>
                      <a:r>
                        <a:rPr lang="es-EC" sz="1600">
                          <a:effectLst/>
                        </a:rPr>
                        <a:t>Art. 63.-</a:t>
                      </a:r>
                    </a:p>
                    <a:p>
                      <a:pPr algn="just">
                        <a:lnSpc>
                          <a:spcPct val="107000"/>
                        </a:lnSpc>
                        <a:spcAft>
                          <a:spcPts val="800"/>
                        </a:spcAft>
                      </a:pPr>
                      <a:r>
                        <a:rPr lang="es-EC" sz="1600">
                          <a:effectLst/>
                        </a:rPr>
                        <a:t> </a:t>
                      </a:r>
                    </a:p>
                    <a:p>
                      <a:pPr algn="just">
                        <a:lnSpc>
                          <a:spcPct val="107000"/>
                        </a:lnSpc>
                        <a:spcAft>
                          <a:spcPts val="800"/>
                        </a:spcAft>
                      </a:pPr>
                      <a:r>
                        <a:rPr lang="es-EC" sz="1600">
                          <a:effectLst/>
                        </a:rPr>
                        <a:t>Cuando el agente de retención sean las entidades y organismos del sector público del Gobierno Central y Descentralizado, sus órganos desconcentrados y sus empresas públicas, universidades y escuelas politécnicas del país, retendrán el cien por ciento (100%) del Impuesto al Valor Agregado -IVA-, los valores retenidos permanecerán en sus cuentas correspondientes y no se depositará en la cuenta del Servicio de Rentas Internas (…) </a:t>
                      </a:r>
                      <a:endParaRPr lang="es-EC" sz="160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tc>
                  <a:txBody>
                    <a:bodyPr/>
                    <a:lstStyle/>
                    <a:p>
                      <a:pPr algn="just">
                        <a:lnSpc>
                          <a:spcPct val="107000"/>
                        </a:lnSpc>
                        <a:spcAft>
                          <a:spcPts val="800"/>
                        </a:spcAft>
                      </a:pPr>
                      <a:r>
                        <a:rPr lang="es-EC" sz="1600" dirty="0">
                          <a:effectLst/>
                        </a:rPr>
                        <a:t>Art. 63.- </a:t>
                      </a:r>
                    </a:p>
                    <a:p>
                      <a:pPr algn="just">
                        <a:lnSpc>
                          <a:spcPct val="107000"/>
                        </a:lnSpc>
                        <a:spcAft>
                          <a:spcPts val="800"/>
                        </a:spcAft>
                      </a:pPr>
                      <a:r>
                        <a:rPr lang="es-EC" sz="1600" dirty="0">
                          <a:effectLst/>
                        </a:rPr>
                        <a:t> </a:t>
                      </a:r>
                    </a:p>
                    <a:p>
                      <a:pPr algn="just">
                        <a:lnSpc>
                          <a:spcPct val="107000"/>
                        </a:lnSpc>
                        <a:spcAft>
                          <a:spcPts val="800"/>
                        </a:spcAft>
                      </a:pPr>
                      <a:r>
                        <a:rPr lang="es-EC" sz="1600" u="sng" dirty="0">
                          <a:effectLst/>
                        </a:rPr>
                        <a:t>En todos los casos</a:t>
                      </a:r>
                      <a:r>
                        <a:rPr lang="es-EC" sz="1600" dirty="0">
                          <a:effectLst/>
                        </a:rPr>
                        <a:t> 	que el agente de retención sean las entidades y organismos del sector público del Gobierno Central y Descentralizado, sus órganos desconcentrados y sus empresas públicas, universidades y escuelas politécnicas del país, retendrán el cien por ciento (100%) del Impuesto al Valor Agregado -IVA-, los valores retenidos permanecerán en sus cuentas correspondientes y no se depositará en la cuenta del Servicio de Rentas Internas (…)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393" marR="59393" marT="0" marB="0"/>
                </a:tc>
                <a:extLst>
                  <a:ext uri="{0D108BD9-81ED-4DB2-BD59-A6C34878D82A}">
                    <a16:rowId xmlns:a16="http://schemas.microsoft.com/office/drawing/2014/main" val="4173145574"/>
                  </a:ext>
                </a:extLst>
              </a:tr>
            </a:tbl>
          </a:graphicData>
        </a:graphic>
      </p:graphicFrame>
    </p:spTree>
    <p:extLst>
      <p:ext uri="{BB962C8B-B14F-4D97-AF65-F5344CB8AC3E}">
        <p14:creationId xmlns:p14="http://schemas.microsoft.com/office/powerpoint/2010/main" val="116802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a:t>Comunicación Política</a:t>
            </a:r>
          </a:p>
        </p:txBody>
      </p:sp>
      <p:sp>
        <p:nvSpPr>
          <p:cNvPr id="3" name="2 Subtítulo"/>
          <p:cNvSpPr>
            <a:spLocks noGrp="1"/>
          </p:cNvSpPr>
          <p:nvPr>
            <p:ph type="subTitle" idx="1"/>
          </p:nvPr>
        </p:nvSpPr>
        <p:spPr/>
        <p:txBody>
          <a:bodyPr/>
          <a:lstStyle/>
          <a:p>
            <a:r>
              <a:rPr lang="es-EC" dirty="0"/>
              <a:t>Guayaquil, 7 – 04-2016</a:t>
            </a:r>
          </a:p>
        </p:txBody>
      </p:sp>
      <p:pic>
        <p:nvPicPr>
          <p:cNvPr id="5" name="Picture 4" descr="plantilla-princip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31" y="23750"/>
            <a:ext cx="12192000" cy="6858000"/>
          </a:xfrm>
          <a:prstGeom prst="rect">
            <a:avLst/>
          </a:prstGeom>
        </p:spPr>
      </p:pic>
      <p:sp>
        <p:nvSpPr>
          <p:cNvPr id="6" name="CuadroTexto 5"/>
          <p:cNvSpPr txBox="1"/>
          <p:nvPr/>
        </p:nvSpPr>
        <p:spPr>
          <a:xfrm>
            <a:off x="914400" y="2573160"/>
            <a:ext cx="10523770" cy="1384995"/>
          </a:xfrm>
          <a:prstGeom prst="rect">
            <a:avLst/>
          </a:prstGeom>
          <a:noFill/>
        </p:spPr>
        <p:txBody>
          <a:bodyPr wrap="square" rtlCol="0">
            <a:spAutoFit/>
          </a:bodyPr>
          <a:lstStyle/>
          <a:p>
            <a:pPr algn="ctr"/>
            <a:r>
              <a:rPr lang="es-ES" sz="2800" b="1" dirty="0">
                <a:latin typeface="Calibri" panose="020F0502020204030204" pitchFamily="34" charset="0"/>
                <a:cs typeface="Times New Roman" panose="02020603050405020304" pitchFamily="18" charset="0"/>
              </a:rPr>
              <a:t>PROPUESTA DE REFORMA AL CÓDIGO ORGÁNICO DE PLANIFICACIÓN Y FINANZAS PÚBLICAS</a:t>
            </a:r>
          </a:p>
          <a:p>
            <a:pPr algn="ctr"/>
            <a:r>
              <a:rPr lang="es-ES" sz="2800" b="1" dirty="0">
                <a:latin typeface="Calibri" panose="020F0502020204030204" pitchFamily="34" charset="0"/>
                <a:cs typeface="Times New Roman" panose="02020603050405020304" pitchFamily="18" charset="0"/>
              </a:rPr>
              <a:t>(COPLAFIP)</a:t>
            </a: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5</a:t>
            </a:fld>
            <a:endParaRPr lang="es-EC" dirty="0"/>
          </a:p>
        </p:txBody>
      </p:sp>
    </p:spTree>
    <p:extLst>
      <p:ext uri="{BB962C8B-B14F-4D97-AF65-F5344CB8AC3E}">
        <p14:creationId xmlns:p14="http://schemas.microsoft.com/office/powerpoint/2010/main" val="59043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066491" y="488732"/>
            <a:ext cx="2514179"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REFORMA AL COPLAFIP</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6</a:t>
            </a:fld>
            <a:endParaRPr lang="es-EC"/>
          </a:p>
        </p:txBody>
      </p:sp>
      <p:graphicFrame>
        <p:nvGraphicFramePr>
          <p:cNvPr id="11" name="Marcador de contenido 10">
            <a:extLst>
              <a:ext uri="{FF2B5EF4-FFF2-40B4-BE49-F238E27FC236}">
                <a16:creationId xmlns:a16="http://schemas.microsoft.com/office/drawing/2014/main" id="{1CCCD58A-CA09-4A4B-A88F-71A498C90299}"/>
              </a:ext>
            </a:extLst>
          </p:cNvPr>
          <p:cNvGraphicFramePr>
            <a:graphicFrameLocks noGrp="1"/>
          </p:cNvGraphicFramePr>
          <p:nvPr>
            <p:ph idx="1"/>
            <p:extLst>
              <p:ext uri="{D42A27DB-BD31-4B8C-83A1-F6EECF244321}">
                <p14:modId xmlns:p14="http://schemas.microsoft.com/office/powerpoint/2010/main" val="3695480683"/>
              </p:ext>
            </p:extLst>
          </p:nvPr>
        </p:nvGraphicFramePr>
        <p:xfrm>
          <a:off x="1221428" y="1206659"/>
          <a:ext cx="9749143" cy="5514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824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985874" y="774134"/>
            <a:ext cx="2958101"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PROPUESTA DE REFORMA</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7</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074603732"/>
              </p:ext>
            </p:extLst>
          </p:nvPr>
        </p:nvGraphicFramePr>
        <p:xfrm>
          <a:off x="202637" y="1357313"/>
          <a:ext cx="11155926" cy="5221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9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3986305" y="304244"/>
            <a:ext cx="4550569"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a:t>CUADRO COMPARTIVO DE LAS REFORMAS</a:t>
            </a:r>
            <a:endParaRPr lang="en-US" dirty="0"/>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8</a:t>
            </a:fld>
            <a:endParaRPr lang="es-EC"/>
          </a:p>
        </p:txBody>
      </p:sp>
      <p:graphicFrame>
        <p:nvGraphicFramePr>
          <p:cNvPr id="2" name="Tabla 1">
            <a:extLst>
              <a:ext uri="{FF2B5EF4-FFF2-40B4-BE49-F238E27FC236}">
                <a16:creationId xmlns:a16="http://schemas.microsoft.com/office/drawing/2014/main" id="{D28EABAC-A8F2-44A6-8DC7-F897E4970227}"/>
              </a:ext>
            </a:extLst>
          </p:cNvPr>
          <p:cNvGraphicFramePr>
            <a:graphicFrameLocks noGrp="1"/>
          </p:cNvGraphicFramePr>
          <p:nvPr>
            <p:extLst>
              <p:ext uri="{D42A27DB-BD31-4B8C-83A1-F6EECF244321}">
                <p14:modId xmlns:p14="http://schemas.microsoft.com/office/powerpoint/2010/main" val="293532180"/>
              </p:ext>
            </p:extLst>
          </p:nvPr>
        </p:nvGraphicFramePr>
        <p:xfrm>
          <a:off x="465135" y="949967"/>
          <a:ext cx="11592908" cy="5771515"/>
        </p:xfrm>
        <a:graphic>
          <a:graphicData uri="http://schemas.openxmlformats.org/drawingml/2006/table">
            <a:tbl>
              <a:tblPr firstRow="1" firstCol="1" bandRow="1">
                <a:tableStyleId>{5C22544A-7EE6-4342-B048-85BDC9FD1C3A}</a:tableStyleId>
              </a:tblPr>
              <a:tblGrid>
                <a:gridCol w="5796454">
                  <a:extLst>
                    <a:ext uri="{9D8B030D-6E8A-4147-A177-3AD203B41FA5}">
                      <a16:colId xmlns:a16="http://schemas.microsoft.com/office/drawing/2014/main" val="3200164370"/>
                    </a:ext>
                  </a:extLst>
                </a:gridCol>
                <a:gridCol w="5796454">
                  <a:extLst>
                    <a:ext uri="{9D8B030D-6E8A-4147-A177-3AD203B41FA5}">
                      <a16:colId xmlns:a16="http://schemas.microsoft.com/office/drawing/2014/main" val="4145677109"/>
                    </a:ext>
                  </a:extLst>
                </a:gridCol>
              </a:tblGrid>
              <a:tr h="242791">
                <a:tc>
                  <a:txBody>
                    <a:bodyPr/>
                    <a:lstStyle/>
                    <a:p>
                      <a:pPr algn="ctr">
                        <a:lnSpc>
                          <a:spcPct val="150000"/>
                        </a:lnSpc>
                        <a:spcAft>
                          <a:spcPts val="800"/>
                        </a:spcAft>
                      </a:pPr>
                      <a:r>
                        <a:rPr lang="es-EC" sz="1600" b="0" dirty="0">
                          <a:effectLst/>
                        </a:rPr>
                        <a:t>Norma actual</a:t>
                      </a:r>
                      <a:endParaRPr lang="es-EC"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1026" marR="31026" marT="0" marB="0"/>
                </a:tc>
                <a:tc>
                  <a:txBody>
                    <a:bodyPr/>
                    <a:lstStyle/>
                    <a:p>
                      <a:pPr algn="ctr">
                        <a:lnSpc>
                          <a:spcPct val="150000"/>
                        </a:lnSpc>
                        <a:spcAft>
                          <a:spcPts val="800"/>
                        </a:spcAft>
                      </a:pPr>
                      <a:r>
                        <a:rPr lang="es-EC" sz="1600" dirty="0">
                          <a:effectLst/>
                        </a:rPr>
                        <a:t>Reforma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1026" marR="31026" marT="0" marB="0"/>
                </a:tc>
                <a:extLst>
                  <a:ext uri="{0D108BD9-81ED-4DB2-BD59-A6C34878D82A}">
                    <a16:rowId xmlns:a16="http://schemas.microsoft.com/office/drawing/2014/main" val="1033822618"/>
                  </a:ext>
                </a:extLst>
              </a:tr>
              <a:tr h="5407446">
                <a:tc>
                  <a:txBody>
                    <a:bodyPr/>
                    <a:lstStyle/>
                    <a:p>
                      <a:pPr algn="just">
                        <a:lnSpc>
                          <a:spcPct val="115000"/>
                        </a:lnSpc>
                        <a:spcAft>
                          <a:spcPts val="800"/>
                        </a:spcAft>
                      </a:pPr>
                      <a:r>
                        <a:rPr lang="es-EC" sz="1050" dirty="0">
                          <a:effectLst/>
                        </a:rPr>
                        <a:t> </a:t>
                      </a:r>
                    </a:p>
                    <a:p>
                      <a:pPr algn="just">
                        <a:lnSpc>
                          <a:spcPct val="115000"/>
                        </a:lnSpc>
                        <a:spcAft>
                          <a:spcPts val="800"/>
                        </a:spcAft>
                      </a:pPr>
                      <a:r>
                        <a:rPr lang="es-EC" sz="1250" dirty="0">
                          <a:effectLst/>
                        </a:rPr>
                        <a:t>Art. 118.- Modificación del Presupuesto General del Estado por el ente rector de las finanzas públicas.- El ente rector de las finanzas públicas podrá realizar modificaciones presupuestarias para rebajar el Presupuesto General del Estado, con excepción de los ingresos de la Seguridad Social,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a:t>
                      </a:r>
                      <a:r>
                        <a:rPr lang="es-EC" sz="1250" u="sng" dirty="0">
                          <a:effectLst/>
                        </a:rPr>
                        <a:t>Con respecto a los Gobiernos Autónomos Descentralizados, el aumento o disminución sólo se podrá realizar en caso de aumento o disminución de los ingresos permanentes o no permanentes que les corresponde por Ley y hasta ese límite</a:t>
                      </a:r>
                      <a:r>
                        <a:rPr lang="es-EC" sz="1250" dirty="0">
                          <a:effectLst/>
                        </a:rPr>
                        <a:t>. </a:t>
                      </a:r>
                      <a:r>
                        <a:rPr lang="es-EC" sz="1250" u="sng" dirty="0">
                          <a:effectLst/>
                        </a:rPr>
                        <a:t>La liquidación se hará cuatrimestralmente para los ajustes respectivos. </a:t>
                      </a:r>
                      <a:r>
                        <a:rPr lang="es-EC" sz="1250" dirty="0">
                          <a:effectLst/>
                        </a:rPr>
                        <a:t>Estas modificaciones serán puestas en conocimiento de la Asamblea Nacional en el plazo de 60 días de terminado cada semestre (…)</a:t>
                      </a:r>
                    </a:p>
                    <a:p>
                      <a:pPr algn="just">
                        <a:lnSpc>
                          <a:spcPct val="150000"/>
                        </a:lnSpc>
                        <a:spcAft>
                          <a:spcPts val="800"/>
                        </a:spcAft>
                      </a:pPr>
                      <a:r>
                        <a:rPr lang="es-EC" sz="1250" dirty="0">
                          <a:effectLst/>
                        </a:rPr>
                        <a:t>El Presidente de la República, a propuesta del ente rector, ordenará disminuciones en los Presupuestos de las entidades fuera del Presupuesto General del Estado, cuando se presenten situaciones extraordinarias e imprevistas que reduzcan los flujos de ingresos y de financiamiento de estos presupuestos, con excepción del presupuesto de la Seguridad Social. En ningún caso se podrá ordenar decrementos conforme el primer inciso de este artículo a los gobiernos autónomos descentralizados.</a:t>
                      </a:r>
                    </a:p>
                    <a:p>
                      <a:pPr algn="just">
                        <a:lnSpc>
                          <a:spcPct val="115000"/>
                        </a:lnSpc>
                        <a:spcAft>
                          <a:spcPts val="800"/>
                        </a:spcAft>
                      </a:pPr>
                      <a:r>
                        <a:rPr lang="es-EC" sz="1050" dirty="0">
                          <a:effectLst/>
                        </a:rPr>
                        <a:t> </a:t>
                      </a:r>
                      <a:endParaRPr lang="es-EC"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026" marR="31026" marT="0" marB="0"/>
                </a:tc>
                <a:tc>
                  <a:txBody>
                    <a:bodyPr/>
                    <a:lstStyle/>
                    <a:p>
                      <a:pPr algn="just">
                        <a:lnSpc>
                          <a:spcPct val="115000"/>
                        </a:lnSpc>
                        <a:spcAft>
                          <a:spcPts val="800"/>
                        </a:spcAft>
                      </a:pPr>
                      <a:r>
                        <a:rPr lang="es-EC" sz="1050" dirty="0">
                          <a:effectLst/>
                        </a:rPr>
                        <a:t> </a:t>
                      </a:r>
                      <a:endParaRPr lang="es-EC" sz="1200" dirty="0">
                        <a:effectLst/>
                      </a:endParaRPr>
                    </a:p>
                    <a:p>
                      <a:pPr algn="just">
                        <a:lnSpc>
                          <a:spcPct val="115000"/>
                        </a:lnSpc>
                        <a:spcAft>
                          <a:spcPts val="800"/>
                        </a:spcAft>
                      </a:pPr>
                      <a:r>
                        <a:rPr lang="es-EC" sz="1200" dirty="0">
                          <a:effectLst/>
                        </a:rPr>
                        <a:t>Art. 118.- Modificación del Presupuesto General del Estado por el ente rector de las finanzas públicas.- El ente rector de las finanzas públicas podrá realizar modificaciones presupuestarias para rebajar el Presupuesto General del Estado, </a:t>
                      </a:r>
                      <a:r>
                        <a:rPr lang="es-EC" sz="1200" b="1" u="sng" dirty="0">
                          <a:effectLst/>
                        </a:rPr>
                        <a:t>con excepción de los ingresos de la Seguridad Social y de los Gobiernos Autónomos Descentralizado</a:t>
                      </a:r>
                      <a:r>
                        <a:rPr lang="es-EC" sz="1200" dirty="0">
                          <a:effectLst/>
                        </a:rPr>
                        <a:t>s,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Estas modificaciones serán puestas en conocimiento de la Asamblea Nacional en el plazo de 60 días de terminado cada semestre.</a:t>
                      </a:r>
                    </a:p>
                    <a:p>
                      <a:pPr algn="just">
                        <a:lnSpc>
                          <a:spcPct val="115000"/>
                        </a:lnSpc>
                        <a:spcAft>
                          <a:spcPts val="800"/>
                        </a:spcAft>
                      </a:pPr>
                      <a:r>
                        <a:rPr lang="es-EC" sz="1200" dirty="0">
                          <a:effectLst/>
                        </a:rPr>
                        <a:t>(…) </a:t>
                      </a:r>
                    </a:p>
                    <a:p>
                      <a:pPr algn="just">
                        <a:lnSpc>
                          <a:spcPct val="150000"/>
                        </a:lnSpc>
                        <a:spcAft>
                          <a:spcPts val="800"/>
                        </a:spcAft>
                      </a:pPr>
                      <a:endParaRPr lang="es-EC" sz="1200" dirty="0">
                        <a:effectLst/>
                      </a:endParaRPr>
                    </a:p>
                    <a:p>
                      <a:pPr algn="just">
                        <a:lnSpc>
                          <a:spcPct val="150000"/>
                        </a:lnSpc>
                        <a:spcAft>
                          <a:spcPts val="800"/>
                        </a:spcAft>
                      </a:pPr>
                      <a:r>
                        <a:rPr lang="es-EC" sz="1200" dirty="0">
                          <a:effectLst/>
                        </a:rPr>
                        <a:t>El Presidente de la República, a propuesta del ente rector, ordenará disminuciones en los Presupuestos de las entidades fuera del Presupuesto General del Estado, cuando se presenten situaciones extraordinarias e imprevistas que reduzcan los flujos de ingresos y de financiamiento de estos presupuestos, </a:t>
                      </a:r>
                      <a:r>
                        <a:rPr lang="es-EC" sz="1200" u="sng" dirty="0">
                          <a:effectLst/>
                        </a:rPr>
                        <a:t>con excepción del presupuesto de la Seguridad Social y de los Gobiernos Autónomos Descentralizados.</a:t>
                      </a:r>
                      <a:r>
                        <a:rPr lang="es-EC" sz="1200" dirty="0">
                          <a:effectLst/>
                        </a:rPr>
                        <a:t> En ningún caso se podrá ordenar decrementos conforme el primer inciso de este artículo a los gobiernos autónomos descentralizados.</a:t>
                      </a:r>
                    </a:p>
                    <a:p>
                      <a:pPr algn="just">
                        <a:lnSpc>
                          <a:spcPct val="115000"/>
                        </a:lnSpc>
                        <a:spcAft>
                          <a:spcPts val="800"/>
                        </a:spcAft>
                      </a:pPr>
                      <a:r>
                        <a:rPr lang="es-EC" sz="1200" dirty="0">
                          <a:effectLst/>
                        </a:rPr>
                        <a:t> </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026" marR="31026" marT="0" marB="0"/>
                </a:tc>
                <a:extLst>
                  <a:ext uri="{0D108BD9-81ED-4DB2-BD59-A6C34878D82A}">
                    <a16:rowId xmlns:a16="http://schemas.microsoft.com/office/drawing/2014/main" val="1853969274"/>
                  </a:ext>
                </a:extLst>
              </a:tr>
            </a:tbl>
          </a:graphicData>
        </a:graphic>
      </p:graphicFrame>
    </p:spTree>
    <p:extLst>
      <p:ext uri="{BB962C8B-B14F-4D97-AF65-F5344CB8AC3E}">
        <p14:creationId xmlns:p14="http://schemas.microsoft.com/office/powerpoint/2010/main" val="17994469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5704629</TotalTime>
  <Words>1152</Words>
  <Application>Microsoft Office PowerPoint</Application>
  <PresentationFormat>Panorámica</PresentationFormat>
  <Paragraphs>66</Paragraphs>
  <Slides>8</Slides>
  <Notes>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Comunicación Política</vt:lpstr>
      <vt:lpstr>REFORMA A LA LORTI</vt:lpstr>
      <vt:lpstr>Presentación de PowerPoint</vt:lpstr>
      <vt:lpstr>CUADRO COMPARTIVO DE LAS REFORMAS</vt:lpstr>
      <vt:lpstr>Comunicación Política</vt:lpstr>
      <vt:lpstr>REFORMA AL COPLAFIP</vt:lpstr>
      <vt:lpstr>PROPUESTA DE REFORMA</vt:lpstr>
      <vt:lpstr>CUADRO COMPARTIVO DE LAS REFORMAS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793</cp:revision>
  <cp:lastPrinted>2019-01-07T20:24:05Z</cp:lastPrinted>
  <dcterms:created xsi:type="dcterms:W3CDTF">2017-07-20T22:35:52Z</dcterms:created>
  <dcterms:modified xsi:type="dcterms:W3CDTF">2021-11-23T21:07:05Z</dcterms:modified>
</cp:coreProperties>
</file>