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802" r:id="rId2"/>
    <p:sldId id="794" r:id="rId3"/>
    <p:sldId id="795" r:id="rId4"/>
    <p:sldId id="803" r:id="rId5"/>
    <p:sldId id="806" r:id="rId6"/>
    <p:sldId id="804" r:id="rId7"/>
    <p:sldId id="800" r:id="rId8"/>
    <p:sldId id="805" r:id="rId9"/>
  </p:sldIdLst>
  <p:sldSz cx="12192000" cy="6858000"/>
  <p:notesSz cx="6797675" cy="992822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F7EF77-7867-4520-A7D0-16E653AEF9FC}" v="268" dt="2021-11-23T21:06:48.030"/>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002" autoAdjust="0"/>
  </p:normalViewPr>
  <p:slideViewPr>
    <p:cSldViewPr snapToGrid="0">
      <p:cViewPr varScale="1">
        <p:scale>
          <a:sx n="67" d="100"/>
          <a:sy n="67" d="100"/>
        </p:scale>
        <p:origin x="858" y="66"/>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ime Salazar" userId="3ff5b857-8e8a-4520-8f8a-a5c0ba4e93d2" providerId="ADAL" clId="{FEF7EF77-7867-4520-A7D0-16E653AEF9FC}"/>
    <pc:docChg chg="modSld sldOrd">
      <pc:chgData name="Jaime Salazar" userId="3ff5b857-8e8a-4520-8f8a-a5c0ba4e93d2" providerId="ADAL" clId="{FEF7EF77-7867-4520-A7D0-16E653AEF9FC}" dt="2021-11-23T21:06:48.030" v="303"/>
      <pc:docMkLst>
        <pc:docMk/>
      </pc:docMkLst>
      <pc:sldChg chg="modSp mod">
        <pc:chgData name="Jaime Salazar" userId="3ff5b857-8e8a-4520-8f8a-a5c0ba4e93d2" providerId="ADAL" clId="{FEF7EF77-7867-4520-A7D0-16E653AEF9FC}" dt="2021-11-23T21:06:48.030" v="303"/>
        <pc:sldMkLst>
          <pc:docMk/>
          <pc:sldMk cId="2353904440" sldId="800"/>
        </pc:sldMkLst>
        <pc:spChg chg="mod">
          <ac:chgData name="Jaime Salazar" userId="3ff5b857-8e8a-4520-8f8a-a5c0ba4e93d2" providerId="ADAL" clId="{FEF7EF77-7867-4520-A7D0-16E653AEF9FC}" dt="2021-11-23T21:04:13.105" v="276" actId="14100"/>
          <ac:spMkLst>
            <pc:docMk/>
            <pc:sldMk cId="2353904440" sldId="800"/>
            <ac:spMk id="10" creationId="{41DB1A37-BA5D-47AD-8FCC-459631AED14E}"/>
          </ac:spMkLst>
        </pc:spChg>
        <pc:graphicFrameChg chg="mod">
          <ac:chgData name="Jaime Salazar" userId="3ff5b857-8e8a-4520-8f8a-a5c0ba4e93d2" providerId="ADAL" clId="{FEF7EF77-7867-4520-A7D0-16E653AEF9FC}" dt="2021-11-23T21:06:48.030" v="303"/>
          <ac:graphicFrameMkLst>
            <pc:docMk/>
            <pc:sldMk cId="2353904440" sldId="800"/>
            <ac:graphicFrameMk id="4" creationId="{52AF6067-824E-4FC6-8001-B3A9888D18E9}"/>
          </ac:graphicFrameMkLst>
        </pc:graphicFrameChg>
      </pc:sldChg>
      <pc:sldChg chg="modSp mod">
        <pc:chgData name="Jaime Salazar" userId="3ff5b857-8e8a-4520-8f8a-a5c0ba4e93d2" providerId="ADAL" clId="{FEF7EF77-7867-4520-A7D0-16E653AEF9FC}" dt="2021-11-23T20:59:34.445" v="20" actId="20577"/>
        <pc:sldMkLst>
          <pc:docMk/>
          <pc:sldMk cId="480584597" sldId="802"/>
        </pc:sldMkLst>
        <pc:spChg chg="mod">
          <ac:chgData name="Jaime Salazar" userId="3ff5b857-8e8a-4520-8f8a-a5c0ba4e93d2" providerId="ADAL" clId="{FEF7EF77-7867-4520-A7D0-16E653AEF9FC}" dt="2021-11-23T20:59:34.445" v="20" actId="20577"/>
          <ac:spMkLst>
            <pc:docMk/>
            <pc:sldMk cId="480584597" sldId="802"/>
            <ac:spMk id="6" creationId="{00000000-0000-0000-0000-000000000000}"/>
          </ac:spMkLst>
        </pc:spChg>
      </pc:sldChg>
      <pc:sldChg chg="modSp">
        <pc:chgData name="Jaime Salazar" userId="3ff5b857-8e8a-4520-8f8a-a5c0ba4e93d2" providerId="ADAL" clId="{FEF7EF77-7867-4520-A7D0-16E653AEF9FC}" dt="2021-11-23T21:03:26.981" v="249" actId="255"/>
        <pc:sldMkLst>
          <pc:docMk/>
          <pc:sldMk cId="3978244213" sldId="804"/>
        </pc:sldMkLst>
        <pc:graphicFrameChg chg="mod">
          <ac:chgData name="Jaime Salazar" userId="3ff5b857-8e8a-4520-8f8a-a5c0ba4e93d2" providerId="ADAL" clId="{FEF7EF77-7867-4520-A7D0-16E653AEF9FC}" dt="2021-11-23T21:03:26.981" v="249" actId="255"/>
          <ac:graphicFrameMkLst>
            <pc:docMk/>
            <pc:sldMk cId="3978244213" sldId="804"/>
            <ac:graphicFrameMk id="11" creationId="{1CCCD58A-CA09-4A4B-A88F-71A498C90299}"/>
          </ac:graphicFrameMkLst>
        </pc:graphicFrameChg>
      </pc:sldChg>
      <pc:sldChg chg="ord">
        <pc:chgData name="Jaime Salazar" userId="3ff5b857-8e8a-4520-8f8a-a5c0ba4e93d2" providerId="ADAL" clId="{FEF7EF77-7867-4520-A7D0-16E653AEF9FC}" dt="2021-11-23T20:54:53.366" v="1"/>
        <pc:sldMkLst>
          <pc:docMk/>
          <pc:sldMk cId="1799446913" sldId="805"/>
        </pc:sldMkLst>
      </pc:sldChg>
      <pc:sldChg chg="modSp mod">
        <pc:chgData name="Jaime Salazar" userId="3ff5b857-8e8a-4520-8f8a-a5c0ba4e93d2" providerId="ADAL" clId="{FEF7EF77-7867-4520-A7D0-16E653AEF9FC}" dt="2021-11-23T20:59:26.689" v="12" actId="20577"/>
        <pc:sldMkLst>
          <pc:docMk/>
          <pc:sldMk cId="590433522" sldId="806"/>
        </pc:sldMkLst>
        <pc:spChg chg="mod">
          <ac:chgData name="Jaime Salazar" userId="3ff5b857-8e8a-4520-8f8a-a5c0ba4e93d2" providerId="ADAL" clId="{FEF7EF77-7867-4520-A7D0-16E653AEF9FC}" dt="2021-11-23T20:59:26.689" v="12" actId="20577"/>
          <ac:spMkLst>
            <pc:docMk/>
            <pc:sldMk cId="590433522" sldId="806"/>
            <ac:spMk id="6" creationId="{00000000-0000-0000-0000-00000000000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1.pn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2" Type="http://schemas.openxmlformats.org/officeDocument/2006/relationships/image" Target="../media/image20.svg"/><Relationship Id="rId1"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2" Type="http://schemas.openxmlformats.org/officeDocument/2006/relationships/image" Target="../media/image20.svg"/><Relationship Id="rId1"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C2B64C-7975-4B66-9FE5-833631BADBF1}" type="doc">
      <dgm:prSet loTypeId="urn:microsoft.com/office/officeart/2005/8/layout/pList2" loCatId="list" qsTypeId="urn:microsoft.com/office/officeart/2005/8/quickstyle/simple2" qsCatId="simple" csTypeId="urn:microsoft.com/office/officeart/2005/8/colors/accent0_2" csCatId="mainScheme" phldr="1"/>
      <dgm:spPr/>
      <dgm:t>
        <a:bodyPr/>
        <a:lstStyle/>
        <a:p>
          <a:endParaRPr lang="es-EC"/>
        </a:p>
      </dgm:t>
    </dgm:pt>
    <dgm:pt modelId="{7CF7D56F-8595-4CAC-9DFB-3C35ECFC61A4}">
      <dgm:prSet phldrT="[Texto]" custT="1"/>
      <dgm:spPr/>
      <dgm:t>
        <a:bodyPr/>
        <a:lstStyle/>
        <a:p>
          <a:r>
            <a:rPr lang="es-ES" sz="1800" dirty="0"/>
            <a:t> </a:t>
          </a:r>
          <a:r>
            <a:rPr lang="es-ES" sz="2000" dirty="0"/>
            <a:t>1.- Art. 62 y 63 de la LORTI contemplan a los GAD como agentes de retención del IVA.</a:t>
          </a:r>
        </a:p>
      </dgm:t>
    </dgm:pt>
    <dgm:pt modelId="{3969474C-9B16-4399-A591-835960D4B2EF}" type="parTrans" cxnId="{65C910A5-57F9-4BB8-93A4-11F4439AD2BC}">
      <dgm:prSet/>
      <dgm:spPr/>
      <dgm:t>
        <a:bodyPr/>
        <a:lstStyle/>
        <a:p>
          <a:endParaRPr lang="es-EC"/>
        </a:p>
      </dgm:t>
    </dgm:pt>
    <dgm:pt modelId="{A0828F09-DB51-4FFE-8DDC-7B29C7DD94D4}" type="sibTrans" cxnId="{65C910A5-57F9-4BB8-93A4-11F4439AD2BC}">
      <dgm:prSet/>
      <dgm:spPr/>
      <dgm:t>
        <a:bodyPr/>
        <a:lstStyle/>
        <a:p>
          <a:endParaRPr lang="es-EC"/>
        </a:p>
      </dgm:t>
    </dgm:pt>
    <dgm:pt modelId="{330B60BE-A4F9-45F8-811B-D55C222B5F7E}">
      <dgm:prSet phldrT="[Texto]" custT="1"/>
      <dgm:spPr/>
      <dgm:t>
        <a:bodyPr/>
        <a:lstStyle/>
        <a:p>
          <a:r>
            <a:rPr lang="es-ES" sz="1800" dirty="0"/>
            <a:t>2.- La Ley permite al SRI establecer excepciones para la retención del IVA  a ciertos sujetos pasivos.</a:t>
          </a:r>
          <a:endParaRPr lang="es-ES" sz="1600" dirty="0"/>
        </a:p>
      </dgm:t>
    </dgm:pt>
    <dgm:pt modelId="{3FF70067-4F33-4BE1-AFE3-CBD10541A27D}" type="parTrans" cxnId="{22068638-CF58-4B62-8C5A-9DF814B1D57B}">
      <dgm:prSet/>
      <dgm:spPr/>
      <dgm:t>
        <a:bodyPr/>
        <a:lstStyle/>
        <a:p>
          <a:endParaRPr lang="es-EC"/>
        </a:p>
      </dgm:t>
    </dgm:pt>
    <dgm:pt modelId="{8095C89B-BBE9-46F4-A479-8322AB219DD6}" type="sibTrans" cxnId="{22068638-CF58-4B62-8C5A-9DF814B1D57B}">
      <dgm:prSet/>
      <dgm:spPr/>
      <dgm:t>
        <a:bodyPr/>
        <a:lstStyle/>
        <a:p>
          <a:endParaRPr lang="es-EC"/>
        </a:p>
      </dgm:t>
    </dgm:pt>
    <dgm:pt modelId="{DF4BDA7E-E721-4169-AB57-29EC48AEC060}">
      <dgm:prSet phldrT="[Texto]" custT="1"/>
      <dgm:spPr/>
      <dgm:t>
        <a:bodyPr/>
        <a:lstStyle/>
        <a:p>
          <a:r>
            <a:rPr lang="es-ES" sz="1800" dirty="0"/>
            <a:t>3.- Mediante resolución Nro. 000037 el SRI estableció excepciones para la retención del IVA a ciertos sujetos pasivos.</a:t>
          </a:r>
        </a:p>
        <a:p>
          <a:r>
            <a:rPr lang="es-ES" sz="1800" dirty="0"/>
            <a:t> </a:t>
          </a:r>
          <a:endParaRPr lang="es-EC" sz="1800" dirty="0"/>
        </a:p>
      </dgm:t>
    </dgm:pt>
    <dgm:pt modelId="{3B6D34FF-9F2F-473B-9A35-56554F441241}" type="parTrans" cxnId="{154A3569-FF0D-40EE-8DA0-E2921FFE2056}">
      <dgm:prSet/>
      <dgm:spPr/>
      <dgm:t>
        <a:bodyPr/>
        <a:lstStyle/>
        <a:p>
          <a:endParaRPr lang="es-EC"/>
        </a:p>
      </dgm:t>
    </dgm:pt>
    <dgm:pt modelId="{731D2EDC-0390-47C2-A70C-E487B4C54F12}" type="sibTrans" cxnId="{154A3569-FF0D-40EE-8DA0-E2921FFE2056}">
      <dgm:prSet/>
      <dgm:spPr/>
      <dgm:t>
        <a:bodyPr/>
        <a:lstStyle/>
        <a:p>
          <a:endParaRPr lang="es-EC"/>
        </a:p>
      </dgm:t>
    </dgm:pt>
    <dgm:pt modelId="{1762FBFD-D399-441B-B627-7CE54F37D80B}">
      <dgm:prSet custT="1"/>
      <dgm:spPr/>
      <dgm:t>
        <a:bodyPr/>
        <a:lstStyle/>
        <a:p>
          <a:r>
            <a:rPr lang="es-ES" sz="2000" dirty="0"/>
            <a:t>4.- La existencia de excepciones para la retención del IVA afecta la liquidez de los GAD</a:t>
          </a:r>
          <a:endParaRPr lang="es-EC" sz="2000" dirty="0"/>
        </a:p>
      </dgm:t>
    </dgm:pt>
    <dgm:pt modelId="{5EE6455E-6593-430B-8238-ABBCA2713BF8}" type="parTrans" cxnId="{820FEF9C-F9CB-4503-BF06-1BB67A6A27CE}">
      <dgm:prSet/>
      <dgm:spPr/>
      <dgm:t>
        <a:bodyPr/>
        <a:lstStyle/>
        <a:p>
          <a:endParaRPr lang="es-EC"/>
        </a:p>
      </dgm:t>
    </dgm:pt>
    <dgm:pt modelId="{933D3C54-3B90-47CA-8429-2FBFAD167787}" type="sibTrans" cxnId="{820FEF9C-F9CB-4503-BF06-1BB67A6A27CE}">
      <dgm:prSet/>
      <dgm:spPr/>
      <dgm:t>
        <a:bodyPr/>
        <a:lstStyle/>
        <a:p>
          <a:endParaRPr lang="es-EC"/>
        </a:p>
      </dgm:t>
    </dgm:pt>
    <dgm:pt modelId="{02B3CED3-675C-41CE-9B2A-F9C6048672F8}" type="pres">
      <dgm:prSet presAssocID="{35C2B64C-7975-4B66-9FE5-833631BADBF1}" presName="Name0" presStyleCnt="0">
        <dgm:presLayoutVars>
          <dgm:dir/>
          <dgm:resizeHandles val="exact"/>
        </dgm:presLayoutVars>
      </dgm:prSet>
      <dgm:spPr/>
    </dgm:pt>
    <dgm:pt modelId="{807113A6-4E83-415A-BF6B-F6935FB4432C}" type="pres">
      <dgm:prSet presAssocID="{35C2B64C-7975-4B66-9FE5-833631BADBF1}" presName="bkgdShp" presStyleLbl="alignAccFollowNode1" presStyleIdx="0" presStyleCnt="1"/>
      <dgm:spPr/>
    </dgm:pt>
    <dgm:pt modelId="{35FC6B47-E646-4BED-A563-66C298CFF7F9}" type="pres">
      <dgm:prSet presAssocID="{35C2B64C-7975-4B66-9FE5-833631BADBF1}" presName="linComp" presStyleCnt="0"/>
      <dgm:spPr/>
    </dgm:pt>
    <dgm:pt modelId="{80031CC7-8D2B-46C9-8B89-1D471ED1F1BF}" type="pres">
      <dgm:prSet presAssocID="{7CF7D56F-8595-4CAC-9DFB-3C35ECFC61A4}" presName="compNode" presStyleCnt="0"/>
      <dgm:spPr/>
    </dgm:pt>
    <dgm:pt modelId="{AE9F9055-29AE-4D03-9DB5-2561D3DFE74B}" type="pres">
      <dgm:prSet presAssocID="{7CF7D56F-8595-4CAC-9DFB-3C35ECFC61A4}" presName="node" presStyleLbl="node1" presStyleIdx="0" presStyleCnt="4" custScaleY="98504" custLinFactNeighborX="2842" custLinFactNeighborY="-916">
        <dgm:presLayoutVars>
          <dgm:bulletEnabled val="1"/>
        </dgm:presLayoutVars>
      </dgm:prSet>
      <dgm:spPr/>
    </dgm:pt>
    <dgm:pt modelId="{3C447539-8214-40B1-B8E3-1FE94C8680A7}" type="pres">
      <dgm:prSet presAssocID="{7CF7D56F-8595-4CAC-9DFB-3C35ECFC61A4}" presName="invisiNode" presStyleLbl="node1" presStyleIdx="0" presStyleCnt="4"/>
      <dgm:spPr/>
    </dgm:pt>
    <dgm:pt modelId="{8378CD4F-5EAB-4FF0-8608-02D1AD905ECE}" type="pres">
      <dgm:prSet presAssocID="{7CF7D56F-8595-4CAC-9DFB-3C35ECFC61A4}" presName="imagNode"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7000" b="-7000"/>
          </a:stretch>
        </a:blipFill>
      </dgm:spPr>
      <dgm:extLst>
        <a:ext uri="{E40237B7-FDA0-4F09-8148-C483321AD2D9}">
          <dgm14:cNvPr xmlns:dgm14="http://schemas.microsoft.com/office/drawing/2010/diagram" id="0" name="" descr="Marca de escudo con relleno sólido"/>
        </a:ext>
      </dgm:extLst>
    </dgm:pt>
    <dgm:pt modelId="{E50C5B18-F6E6-40E2-816B-A4E8EFD76389}" type="pres">
      <dgm:prSet presAssocID="{A0828F09-DB51-4FFE-8DDC-7B29C7DD94D4}" presName="sibTrans" presStyleLbl="sibTrans2D1" presStyleIdx="0" presStyleCnt="0"/>
      <dgm:spPr/>
    </dgm:pt>
    <dgm:pt modelId="{2F4BBB94-5297-41EE-94D5-C2447E83F3B9}" type="pres">
      <dgm:prSet presAssocID="{330B60BE-A4F9-45F8-811B-D55C222B5F7E}" presName="compNode" presStyleCnt="0"/>
      <dgm:spPr/>
    </dgm:pt>
    <dgm:pt modelId="{93C70BF6-B740-42F1-BB15-10181DE5E0C6}" type="pres">
      <dgm:prSet presAssocID="{330B60BE-A4F9-45F8-811B-D55C222B5F7E}" presName="node" presStyleLbl="node1" presStyleIdx="1" presStyleCnt="4">
        <dgm:presLayoutVars>
          <dgm:bulletEnabled val="1"/>
        </dgm:presLayoutVars>
      </dgm:prSet>
      <dgm:spPr/>
    </dgm:pt>
    <dgm:pt modelId="{0E9BC11B-7BAD-4A0C-807D-DAAFA861F807}" type="pres">
      <dgm:prSet presAssocID="{330B60BE-A4F9-45F8-811B-D55C222B5F7E}" presName="invisiNode" presStyleLbl="node1" presStyleIdx="1" presStyleCnt="4"/>
      <dgm:spPr/>
    </dgm:pt>
    <dgm:pt modelId="{CB7F1DD4-2A84-4893-BDAA-719AD967007C}" type="pres">
      <dgm:prSet presAssocID="{330B60BE-A4F9-45F8-811B-D55C222B5F7E}" presName="imagNode" presStyleLbl="fgImgPlac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t="-12000" b="-12000"/>
          </a:stretch>
        </a:blipFill>
      </dgm:spPr>
      <dgm:extLst>
        <a:ext uri="{E40237B7-FDA0-4F09-8148-C483321AD2D9}">
          <dgm14:cNvPr xmlns:dgm14="http://schemas.microsoft.com/office/drawing/2010/diagram" id="0" name="" descr="Gesto de doble toque con relleno sólido"/>
        </a:ext>
      </dgm:extLst>
    </dgm:pt>
    <dgm:pt modelId="{A62714ED-A200-4B74-8334-17AC91047AB7}" type="pres">
      <dgm:prSet presAssocID="{8095C89B-BBE9-46F4-A479-8322AB219DD6}" presName="sibTrans" presStyleLbl="sibTrans2D1" presStyleIdx="0" presStyleCnt="0"/>
      <dgm:spPr/>
    </dgm:pt>
    <dgm:pt modelId="{85B94F8C-C9DE-4551-827C-6D07651D1BD7}" type="pres">
      <dgm:prSet presAssocID="{DF4BDA7E-E721-4169-AB57-29EC48AEC060}" presName="compNode" presStyleCnt="0"/>
      <dgm:spPr/>
    </dgm:pt>
    <dgm:pt modelId="{D01F3991-B1D8-4576-903C-A6916C8D19F1}" type="pres">
      <dgm:prSet presAssocID="{DF4BDA7E-E721-4169-AB57-29EC48AEC060}" presName="node" presStyleLbl="node1" presStyleIdx="2" presStyleCnt="4">
        <dgm:presLayoutVars>
          <dgm:bulletEnabled val="1"/>
        </dgm:presLayoutVars>
      </dgm:prSet>
      <dgm:spPr/>
    </dgm:pt>
    <dgm:pt modelId="{20D91C8D-6DDE-4749-8751-BF926A01F4AA}" type="pres">
      <dgm:prSet presAssocID="{DF4BDA7E-E721-4169-AB57-29EC48AEC060}" presName="invisiNode" presStyleLbl="node1" presStyleIdx="2" presStyleCnt="4"/>
      <dgm:spPr/>
    </dgm:pt>
    <dgm:pt modelId="{4B7D1CC0-9501-4843-AAE3-B11B8A669556}" type="pres">
      <dgm:prSet presAssocID="{DF4BDA7E-E721-4169-AB57-29EC48AEC060}" presName="imagNode" presStyleLbl="fgImgPlac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t="-9000" b="-9000"/>
          </a:stretch>
        </a:blipFill>
      </dgm:spPr>
      <dgm:extLst>
        <a:ext uri="{E40237B7-FDA0-4F09-8148-C483321AD2D9}">
          <dgm14:cNvPr xmlns:dgm14="http://schemas.microsoft.com/office/drawing/2010/diagram" id="0" name="" descr="Crecimiento empresarial con relleno sólido"/>
        </a:ext>
      </dgm:extLst>
    </dgm:pt>
    <dgm:pt modelId="{0C2B1F5D-9A83-4DC0-931E-1B43D291DB17}" type="pres">
      <dgm:prSet presAssocID="{731D2EDC-0390-47C2-A70C-E487B4C54F12}" presName="sibTrans" presStyleLbl="sibTrans2D1" presStyleIdx="0" presStyleCnt="0"/>
      <dgm:spPr/>
    </dgm:pt>
    <dgm:pt modelId="{D42EDB85-D6B7-43ED-B60A-9A63D292BCDD}" type="pres">
      <dgm:prSet presAssocID="{1762FBFD-D399-441B-B627-7CE54F37D80B}" presName="compNode" presStyleCnt="0"/>
      <dgm:spPr/>
    </dgm:pt>
    <dgm:pt modelId="{10993072-4E08-4750-B67E-724178E53B83}" type="pres">
      <dgm:prSet presAssocID="{1762FBFD-D399-441B-B627-7CE54F37D80B}" presName="node" presStyleLbl="node1" presStyleIdx="3" presStyleCnt="4">
        <dgm:presLayoutVars>
          <dgm:bulletEnabled val="1"/>
        </dgm:presLayoutVars>
      </dgm:prSet>
      <dgm:spPr/>
    </dgm:pt>
    <dgm:pt modelId="{678E0DD5-C6A4-4BE6-87D4-34B1D435DE3C}" type="pres">
      <dgm:prSet presAssocID="{1762FBFD-D399-441B-B627-7CE54F37D80B}" presName="invisiNode" presStyleLbl="node1" presStyleIdx="3" presStyleCnt="4"/>
      <dgm:spPr/>
    </dgm:pt>
    <dgm:pt modelId="{B49373EF-C387-4C23-8CC6-4723EE1BDB3C}" type="pres">
      <dgm:prSet presAssocID="{1762FBFD-D399-441B-B627-7CE54F37D80B}" presName="imagNode" presStyleLbl="fgImgPlac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t="-7000" b="-7000"/>
          </a:stretch>
        </a:blipFill>
      </dgm:spPr>
      <dgm:extLst>
        <a:ext uri="{E40237B7-FDA0-4F09-8148-C483321AD2D9}">
          <dgm14:cNvPr xmlns:dgm14="http://schemas.microsoft.com/office/drawing/2010/diagram" id="0" name="" descr="Piso inferior con relleno sólido"/>
        </a:ext>
      </dgm:extLst>
    </dgm:pt>
  </dgm:ptLst>
  <dgm:cxnLst>
    <dgm:cxn modelId="{D4148E14-9F91-4669-B6F0-6616FA015AA0}" type="presOf" srcId="{7CF7D56F-8595-4CAC-9DFB-3C35ECFC61A4}" destId="{AE9F9055-29AE-4D03-9DB5-2561D3DFE74B}" srcOrd="0" destOrd="0" presId="urn:microsoft.com/office/officeart/2005/8/layout/pList2"/>
    <dgm:cxn modelId="{6A59C816-22D5-44CC-A89A-CA5D5DAC7139}" type="presOf" srcId="{731D2EDC-0390-47C2-A70C-E487B4C54F12}" destId="{0C2B1F5D-9A83-4DC0-931E-1B43D291DB17}" srcOrd="0" destOrd="0" presId="urn:microsoft.com/office/officeart/2005/8/layout/pList2"/>
    <dgm:cxn modelId="{4850A52B-586B-49B0-B769-D6B5203ACC0F}" type="presOf" srcId="{A0828F09-DB51-4FFE-8DDC-7B29C7DD94D4}" destId="{E50C5B18-F6E6-40E2-816B-A4E8EFD76389}" srcOrd="0" destOrd="0" presId="urn:microsoft.com/office/officeart/2005/8/layout/pList2"/>
    <dgm:cxn modelId="{240F3A38-8FF2-41ED-9F5F-518DA57E6085}" type="presOf" srcId="{330B60BE-A4F9-45F8-811B-D55C222B5F7E}" destId="{93C70BF6-B740-42F1-BB15-10181DE5E0C6}" srcOrd="0" destOrd="0" presId="urn:microsoft.com/office/officeart/2005/8/layout/pList2"/>
    <dgm:cxn modelId="{22068638-CF58-4B62-8C5A-9DF814B1D57B}" srcId="{35C2B64C-7975-4B66-9FE5-833631BADBF1}" destId="{330B60BE-A4F9-45F8-811B-D55C222B5F7E}" srcOrd="1" destOrd="0" parTransId="{3FF70067-4F33-4BE1-AFE3-CBD10541A27D}" sibTransId="{8095C89B-BBE9-46F4-A479-8322AB219DD6}"/>
    <dgm:cxn modelId="{154A3569-FF0D-40EE-8DA0-E2921FFE2056}" srcId="{35C2B64C-7975-4B66-9FE5-833631BADBF1}" destId="{DF4BDA7E-E721-4169-AB57-29EC48AEC060}" srcOrd="2" destOrd="0" parTransId="{3B6D34FF-9F2F-473B-9A35-56554F441241}" sibTransId="{731D2EDC-0390-47C2-A70C-E487B4C54F12}"/>
    <dgm:cxn modelId="{77EFAE4E-0239-4CB2-A824-7DCBC41DAA45}" type="presOf" srcId="{1762FBFD-D399-441B-B627-7CE54F37D80B}" destId="{10993072-4E08-4750-B67E-724178E53B83}" srcOrd="0" destOrd="0" presId="urn:microsoft.com/office/officeart/2005/8/layout/pList2"/>
    <dgm:cxn modelId="{820FEF9C-F9CB-4503-BF06-1BB67A6A27CE}" srcId="{35C2B64C-7975-4B66-9FE5-833631BADBF1}" destId="{1762FBFD-D399-441B-B627-7CE54F37D80B}" srcOrd="3" destOrd="0" parTransId="{5EE6455E-6593-430B-8238-ABBCA2713BF8}" sibTransId="{933D3C54-3B90-47CA-8429-2FBFAD167787}"/>
    <dgm:cxn modelId="{EEF9A9A2-527B-419E-BB07-8BAFCB8957AA}" type="presOf" srcId="{8095C89B-BBE9-46F4-A479-8322AB219DD6}" destId="{A62714ED-A200-4B74-8334-17AC91047AB7}" srcOrd="0" destOrd="0" presId="urn:microsoft.com/office/officeart/2005/8/layout/pList2"/>
    <dgm:cxn modelId="{65C910A5-57F9-4BB8-93A4-11F4439AD2BC}" srcId="{35C2B64C-7975-4B66-9FE5-833631BADBF1}" destId="{7CF7D56F-8595-4CAC-9DFB-3C35ECFC61A4}" srcOrd="0" destOrd="0" parTransId="{3969474C-9B16-4399-A591-835960D4B2EF}" sibTransId="{A0828F09-DB51-4FFE-8DDC-7B29C7DD94D4}"/>
    <dgm:cxn modelId="{941E5DD6-A593-46A0-9181-E4CB04BE9EEC}" type="presOf" srcId="{35C2B64C-7975-4B66-9FE5-833631BADBF1}" destId="{02B3CED3-675C-41CE-9B2A-F9C6048672F8}" srcOrd="0" destOrd="0" presId="urn:microsoft.com/office/officeart/2005/8/layout/pList2"/>
    <dgm:cxn modelId="{5E886AF6-C388-4875-A969-BD86CEDA7AFF}" type="presOf" srcId="{DF4BDA7E-E721-4169-AB57-29EC48AEC060}" destId="{D01F3991-B1D8-4576-903C-A6916C8D19F1}" srcOrd="0" destOrd="0" presId="urn:microsoft.com/office/officeart/2005/8/layout/pList2"/>
    <dgm:cxn modelId="{DC2F39C3-08E1-407C-83DC-358F1729AD7F}" type="presParOf" srcId="{02B3CED3-675C-41CE-9B2A-F9C6048672F8}" destId="{807113A6-4E83-415A-BF6B-F6935FB4432C}" srcOrd="0" destOrd="0" presId="urn:microsoft.com/office/officeart/2005/8/layout/pList2"/>
    <dgm:cxn modelId="{67D43FD1-C04E-4508-A9B2-25770017C9AF}" type="presParOf" srcId="{02B3CED3-675C-41CE-9B2A-F9C6048672F8}" destId="{35FC6B47-E646-4BED-A563-66C298CFF7F9}" srcOrd="1" destOrd="0" presId="urn:microsoft.com/office/officeart/2005/8/layout/pList2"/>
    <dgm:cxn modelId="{497D6AE0-00B9-4E6C-B435-8A1973777821}" type="presParOf" srcId="{35FC6B47-E646-4BED-A563-66C298CFF7F9}" destId="{80031CC7-8D2B-46C9-8B89-1D471ED1F1BF}" srcOrd="0" destOrd="0" presId="urn:microsoft.com/office/officeart/2005/8/layout/pList2"/>
    <dgm:cxn modelId="{F7F3489E-2AD8-48EF-A5CC-4AC3082C8AF1}" type="presParOf" srcId="{80031CC7-8D2B-46C9-8B89-1D471ED1F1BF}" destId="{AE9F9055-29AE-4D03-9DB5-2561D3DFE74B}" srcOrd="0" destOrd="0" presId="urn:microsoft.com/office/officeart/2005/8/layout/pList2"/>
    <dgm:cxn modelId="{8F6CB8A3-4790-4AB8-B75C-B17DB3312898}" type="presParOf" srcId="{80031CC7-8D2B-46C9-8B89-1D471ED1F1BF}" destId="{3C447539-8214-40B1-B8E3-1FE94C8680A7}" srcOrd="1" destOrd="0" presId="urn:microsoft.com/office/officeart/2005/8/layout/pList2"/>
    <dgm:cxn modelId="{82D1CB09-A262-456C-B5ED-07F37D061A4A}" type="presParOf" srcId="{80031CC7-8D2B-46C9-8B89-1D471ED1F1BF}" destId="{8378CD4F-5EAB-4FF0-8608-02D1AD905ECE}" srcOrd="2" destOrd="0" presId="urn:microsoft.com/office/officeart/2005/8/layout/pList2"/>
    <dgm:cxn modelId="{ECF40D9C-4247-4ADE-B4B4-25FF0B5F0DAC}" type="presParOf" srcId="{35FC6B47-E646-4BED-A563-66C298CFF7F9}" destId="{E50C5B18-F6E6-40E2-816B-A4E8EFD76389}" srcOrd="1" destOrd="0" presId="urn:microsoft.com/office/officeart/2005/8/layout/pList2"/>
    <dgm:cxn modelId="{6C7993EF-BAA0-40E3-8E45-05665CB8FE05}" type="presParOf" srcId="{35FC6B47-E646-4BED-A563-66C298CFF7F9}" destId="{2F4BBB94-5297-41EE-94D5-C2447E83F3B9}" srcOrd="2" destOrd="0" presId="urn:microsoft.com/office/officeart/2005/8/layout/pList2"/>
    <dgm:cxn modelId="{C0413475-F9A8-4531-9CD4-F5FEA954B70A}" type="presParOf" srcId="{2F4BBB94-5297-41EE-94D5-C2447E83F3B9}" destId="{93C70BF6-B740-42F1-BB15-10181DE5E0C6}" srcOrd="0" destOrd="0" presId="urn:microsoft.com/office/officeart/2005/8/layout/pList2"/>
    <dgm:cxn modelId="{C9EE4199-FB30-45C2-BBB7-C03CCB41CC74}" type="presParOf" srcId="{2F4BBB94-5297-41EE-94D5-C2447E83F3B9}" destId="{0E9BC11B-7BAD-4A0C-807D-DAAFA861F807}" srcOrd="1" destOrd="0" presId="urn:microsoft.com/office/officeart/2005/8/layout/pList2"/>
    <dgm:cxn modelId="{9602DEEB-F9EF-42A0-AA49-DFCE4F7B5966}" type="presParOf" srcId="{2F4BBB94-5297-41EE-94D5-C2447E83F3B9}" destId="{CB7F1DD4-2A84-4893-BDAA-719AD967007C}" srcOrd="2" destOrd="0" presId="urn:microsoft.com/office/officeart/2005/8/layout/pList2"/>
    <dgm:cxn modelId="{764982FE-9D6F-4926-8F7B-1A601DEA3839}" type="presParOf" srcId="{35FC6B47-E646-4BED-A563-66C298CFF7F9}" destId="{A62714ED-A200-4B74-8334-17AC91047AB7}" srcOrd="3" destOrd="0" presId="urn:microsoft.com/office/officeart/2005/8/layout/pList2"/>
    <dgm:cxn modelId="{D9E64621-135F-435C-9F5E-81E4D4CC8A86}" type="presParOf" srcId="{35FC6B47-E646-4BED-A563-66C298CFF7F9}" destId="{85B94F8C-C9DE-4551-827C-6D07651D1BD7}" srcOrd="4" destOrd="0" presId="urn:microsoft.com/office/officeart/2005/8/layout/pList2"/>
    <dgm:cxn modelId="{C5B85837-9181-4B36-ACA9-54858F822776}" type="presParOf" srcId="{85B94F8C-C9DE-4551-827C-6D07651D1BD7}" destId="{D01F3991-B1D8-4576-903C-A6916C8D19F1}" srcOrd="0" destOrd="0" presId="urn:microsoft.com/office/officeart/2005/8/layout/pList2"/>
    <dgm:cxn modelId="{AC63D4E2-B90D-4558-BADA-670DCDABAA32}" type="presParOf" srcId="{85B94F8C-C9DE-4551-827C-6D07651D1BD7}" destId="{20D91C8D-6DDE-4749-8751-BF926A01F4AA}" srcOrd="1" destOrd="0" presId="urn:microsoft.com/office/officeart/2005/8/layout/pList2"/>
    <dgm:cxn modelId="{50D2FB13-07A2-4C5D-AD74-04851BA80CD9}" type="presParOf" srcId="{85B94F8C-C9DE-4551-827C-6D07651D1BD7}" destId="{4B7D1CC0-9501-4843-AAE3-B11B8A669556}" srcOrd="2" destOrd="0" presId="urn:microsoft.com/office/officeart/2005/8/layout/pList2"/>
    <dgm:cxn modelId="{C42503D7-6CFB-4690-87E8-CCE37BD0F8D1}" type="presParOf" srcId="{35FC6B47-E646-4BED-A563-66C298CFF7F9}" destId="{0C2B1F5D-9A83-4DC0-931E-1B43D291DB17}" srcOrd="5" destOrd="0" presId="urn:microsoft.com/office/officeart/2005/8/layout/pList2"/>
    <dgm:cxn modelId="{33D7EEE9-FAFB-4D3E-86F9-8EAE9CF18721}" type="presParOf" srcId="{35FC6B47-E646-4BED-A563-66C298CFF7F9}" destId="{D42EDB85-D6B7-43ED-B60A-9A63D292BCDD}" srcOrd="6" destOrd="0" presId="urn:microsoft.com/office/officeart/2005/8/layout/pList2"/>
    <dgm:cxn modelId="{2F165430-BE94-40A2-9A98-DA83887DCAEE}" type="presParOf" srcId="{D42EDB85-D6B7-43ED-B60A-9A63D292BCDD}" destId="{10993072-4E08-4750-B67E-724178E53B83}" srcOrd="0" destOrd="0" presId="urn:microsoft.com/office/officeart/2005/8/layout/pList2"/>
    <dgm:cxn modelId="{E5212736-A66E-428D-BBB1-F22C6245F925}" type="presParOf" srcId="{D42EDB85-D6B7-43ED-B60A-9A63D292BCDD}" destId="{678E0DD5-C6A4-4BE6-87D4-34B1D435DE3C}" srcOrd="1" destOrd="0" presId="urn:microsoft.com/office/officeart/2005/8/layout/pList2"/>
    <dgm:cxn modelId="{B89CCC0D-DA84-4508-AA4C-CD9DA61AA9CA}" type="presParOf" srcId="{D42EDB85-D6B7-43ED-B60A-9A63D292BCDD}" destId="{B49373EF-C387-4C23-8CC6-4723EE1BDB3C}" srcOrd="2" destOrd="0" presId="urn:microsoft.com/office/officeart/2005/8/layout/p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2400" dirty="0"/>
            <a:t>Eliminar la posibilidad de que existan excepciones de sujetos pasivos para la retención del IVA por parte de los GAD</a:t>
          </a:r>
        </a:p>
        <a:p>
          <a:r>
            <a:rPr lang="es-EC" sz="2400" dirty="0"/>
            <a:t>(Art. 62 y 63 LORTI)</a:t>
          </a:r>
        </a:p>
        <a:p>
          <a:endParaRPr lang="es-EC" sz="2400" dirty="0"/>
        </a:p>
        <a:p>
          <a:r>
            <a:rPr lang="es-EC" sz="2400" dirty="0"/>
            <a:t>Las palabras “cuando” y “excepcionalmente” no son imperativas sino condicionales, lo que perjudica la recaudación de los GAD; se propone sustituirlas por la frase “en todos los casos”.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ala de juntas con relleno sólido"/>
        </a:ext>
      </dgm:extLst>
    </dgm:pt>
    <dgm:pt modelId="{A6E63872-C024-4F5A-A5E4-2CF6B53AAD64}" type="pres">
      <dgm:prSet presAssocID="{4E00D402-30CD-40E7-9AD4-DDCA7A005126}" presName="txShp" presStyleLbl="node1" presStyleIdx="0" presStyleCnt="1" custScaleX="120585" custScaleY="113037" custLinFactNeighborX="1804" custLinFactNeighborY="1970">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C2B64C-7975-4B66-9FE5-833631BADBF1}" type="doc">
      <dgm:prSet loTypeId="urn:microsoft.com/office/officeart/2005/8/layout/pList2" loCatId="list" qsTypeId="urn:microsoft.com/office/officeart/2005/8/quickstyle/simple2" qsCatId="simple" csTypeId="urn:microsoft.com/office/officeart/2005/8/colors/accent0_2" csCatId="mainScheme" phldr="1"/>
      <dgm:spPr/>
      <dgm:t>
        <a:bodyPr/>
        <a:lstStyle/>
        <a:p>
          <a:endParaRPr lang="es-EC"/>
        </a:p>
      </dgm:t>
    </dgm:pt>
    <dgm:pt modelId="{7CF7D56F-8595-4CAC-9DFB-3C35ECFC61A4}">
      <dgm:prSet phldrT="[Texto]" custT="1"/>
      <dgm:spPr/>
      <dgm:t>
        <a:bodyPr/>
        <a:lstStyle/>
        <a:p>
          <a:r>
            <a:rPr lang="es-ES" sz="2000" dirty="0"/>
            <a:t> 1.-El Art. 118 del COPLAFIP contempla la posibilidad de disminuir el presupuesto de los GADS mediante liquidaciones cuatrimestrales.</a:t>
          </a:r>
        </a:p>
      </dgm:t>
    </dgm:pt>
    <dgm:pt modelId="{3969474C-9B16-4399-A591-835960D4B2EF}" type="parTrans" cxnId="{65C910A5-57F9-4BB8-93A4-11F4439AD2BC}">
      <dgm:prSet/>
      <dgm:spPr/>
      <dgm:t>
        <a:bodyPr/>
        <a:lstStyle/>
        <a:p>
          <a:endParaRPr lang="es-EC"/>
        </a:p>
      </dgm:t>
    </dgm:pt>
    <dgm:pt modelId="{A0828F09-DB51-4FFE-8DDC-7B29C7DD94D4}" type="sibTrans" cxnId="{65C910A5-57F9-4BB8-93A4-11F4439AD2BC}">
      <dgm:prSet/>
      <dgm:spPr/>
      <dgm:t>
        <a:bodyPr/>
        <a:lstStyle/>
        <a:p>
          <a:endParaRPr lang="es-EC"/>
        </a:p>
      </dgm:t>
    </dgm:pt>
    <dgm:pt modelId="{330B60BE-A4F9-45F8-811B-D55C222B5F7E}">
      <dgm:prSet phldrT="[Texto]" custT="1"/>
      <dgm:spPr/>
      <dgm:t>
        <a:bodyPr/>
        <a:lstStyle/>
        <a:p>
          <a:r>
            <a:rPr lang="es-ES" sz="2200" dirty="0"/>
            <a:t>2.- La posibilidad de disminuir las asignaciones a los GAD, merma</a:t>
          </a:r>
          <a:r>
            <a:rPr lang="es-EC" sz="2200" dirty="0"/>
            <a:t> su financiamiento y su capacidad de gestión.</a:t>
          </a:r>
          <a:endParaRPr lang="es-ES" sz="2200" dirty="0"/>
        </a:p>
        <a:p>
          <a:endParaRPr lang="es-EC" sz="2000" dirty="0"/>
        </a:p>
      </dgm:t>
    </dgm:pt>
    <dgm:pt modelId="{3FF70067-4F33-4BE1-AFE3-CBD10541A27D}" type="parTrans" cxnId="{22068638-CF58-4B62-8C5A-9DF814B1D57B}">
      <dgm:prSet/>
      <dgm:spPr/>
      <dgm:t>
        <a:bodyPr/>
        <a:lstStyle/>
        <a:p>
          <a:endParaRPr lang="es-EC"/>
        </a:p>
      </dgm:t>
    </dgm:pt>
    <dgm:pt modelId="{8095C89B-BBE9-46F4-A479-8322AB219DD6}" type="sibTrans" cxnId="{22068638-CF58-4B62-8C5A-9DF814B1D57B}">
      <dgm:prSet/>
      <dgm:spPr/>
      <dgm:t>
        <a:bodyPr/>
        <a:lstStyle/>
        <a:p>
          <a:endParaRPr lang="es-EC"/>
        </a:p>
      </dgm:t>
    </dgm:pt>
    <dgm:pt modelId="{DF4BDA7E-E721-4169-AB57-29EC48AEC060}">
      <dgm:prSet phldrT="[Texto]" custT="1"/>
      <dgm:spPr/>
      <dgm:t>
        <a:bodyPr/>
        <a:lstStyle/>
        <a:p>
          <a:r>
            <a:rPr lang="es-ES" sz="2200" dirty="0"/>
            <a:t>3.- La reforma pretende que no se disminuya el presupuesto asignado a los GADS, a través de las liquidaciones cuatrimestrales</a:t>
          </a:r>
        </a:p>
      </dgm:t>
    </dgm:pt>
    <dgm:pt modelId="{3B6D34FF-9F2F-473B-9A35-56554F441241}" type="parTrans" cxnId="{154A3569-FF0D-40EE-8DA0-E2921FFE2056}">
      <dgm:prSet/>
      <dgm:spPr/>
      <dgm:t>
        <a:bodyPr/>
        <a:lstStyle/>
        <a:p>
          <a:endParaRPr lang="es-EC"/>
        </a:p>
      </dgm:t>
    </dgm:pt>
    <dgm:pt modelId="{731D2EDC-0390-47C2-A70C-E487B4C54F12}" type="sibTrans" cxnId="{154A3569-FF0D-40EE-8DA0-E2921FFE2056}">
      <dgm:prSet/>
      <dgm:spPr/>
      <dgm:t>
        <a:bodyPr/>
        <a:lstStyle/>
        <a:p>
          <a:endParaRPr lang="es-EC"/>
        </a:p>
      </dgm:t>
    </dgm:pt>
    <dgm:pt modelId="{02B3CED3-675C-41CE-9B2A-F9C6048672F8}" type="pres">
      <dgm:prSet presAssocID="{35C2B64C-7975-4B66-9FE5-833631BADBF1}" presName="Name0" presStyleCnt="0">
        <dgm:presLayoutVars>
          <dgm:dir/>
          <dgm:resizeHandles val="exact"/>
        </dgm:presLayoutVars>
      </dgm:prSet>
      <dgm:spPr/>
    </dgm:pt>
    <dgm:pt modelId="{807113A6-4E83-415A-BF6B-F6935FB4432C}" type="pres">
      <dgm:prSet presAssocID="{35C2B64C-7975-4B66-9FE5-833631BADBF1}" presName="bkgdShp" presStyleLbl="alignAccFollowNode1" presStyleIdx="0" presStyleCnt="1"/>
      <dgm:spPr/>
    </dgm:pt>
    <dgm:pt modelId="{35FC6B47-E646-4BED-A563-66C298CFF7F9}" type="pres">
      <dgm:prSet presAssocID="{35C2B64C-7975-4B66-9FE5-833631BADBF1}" presName="linComp" presStyleCnt="0"/>
      <dgm:spPr/>
    </dgm:pt>
    <dgm:pt modelId="{80031CC7-8D2B-46C9-8B89-1D471ED1F1BF}" type="pres">
      <dgm:prSet presAssocID="{7CF7D56F-8595-4CAC-9DFB-3C35ECFC61A4}" presName="compNode" presStyleCnt="0"/>
      <dgm:spPr/>
    </dgm:pt>
    <dgm:pt modelId="{AE9F9055-29AE-4D03-9DB5-2561D3DFE74B}" type="pres">
      <dgm:prSet presAssocID="{7CF7D56F-8595-4CAC-9DFB-3C35ECFC61A4}" presName="node" presStyleLbl="node1" presStyleIdx="0" presStyleCnt="3" custScaleY="98504" custLinFactNeighborX="2842" custLinFactNeighborY="-916">
        <dgm:presLayoutVars>
          <dgm:bulletEnabled val="1"/>
        </dgm:presLayoutVars>
      </dgm:prSet>
      <dgm:spPr/>
    </dgm:pt>
    <dgm:pt modelId="{3C447539-8214-40B1-B8E3-1FE94C8680A7}" type="pres">
      <dgm:prSet presAssocID="{7CF7D56F-8595-4CAC-9DFB-3C35ECFC61A4}" presName="invisiNode" presStyleLbl="node1" presStyleIdx="0" presStyleCnt="3"/>
      <dgm:spPr/>
    </dgm:pt>
    <dgm:pt modelId="{8378CD4F-5EAB-4FF0-8608-02D1AD905ECE}" type="pres">
      <dgm:prSet presAssocID="{7CF7D56F-8595-4CAC-9DFB-3C35ECFC61A4}" presName="imagNode" presStyleLbl="fgImgPlace1" presStyleIdx="0" presStyleCnt="3" custScaleX="7648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29000" b="-29000"/>
          </a:stretch>
        </a:blipFill>
      </dgm:spPr>
      <dgm:extLst>
        <a:ext uri="{E40237B7-FDA0-4F09-8148-C483321AD2D9}">
          <dgm14:cNvPr xmlns:dgm14="http://schemas.microsoft.com/office/drawing/2010/diagram" id="0" name="" descr="Dólar con relleno sólido"/>
        </a:ext>
      </dgm:extLst>
    </dgm:pt>
    <dgm:pt modelId="{E50C5B18-F6E6-40E2-816B-A4E8EFD76389}" type="pres">
      <dgm:prSet presAssocID="{A0828F09-DB51-4FFE-8DDC-7B29C7DD94D4}" presName="sibTrans" presStyleLbl="sibTrans2D1" presStyleIdx="0" presStyleCnt="0"/>
      <dgm:spPr/>
    </dgm:pt>
    <dgm:pt modelId="{2F4BBB94-5297-41EE-94D5-C2447E83F3B9}" type="pres">
      <dgm:prSet presAssocID="{330B60BE-A4F9-45F8-811B-D55C222B5F7E}" presName="compNode" presStyleCnt="0"/>
      <dgm:spPr/>
    </dgm:pt>
    <dgm:pt modelId="{93C70BF6-B740-42F1-BB15-10181DE5E0C6}" type="pres">
      <dgm:prSet presAssocID="{330B60BE-A4F9-45F8-811B-D55C222B5F7E}" presName="node" presStyleLbl="node1" presStyleIdx="1" presStyleCnt="3">
        <dgm:presLayoutVars>
          <dgm:bulletEnabled val="1"/>
        </dgm:presLayoutVars>
      </dgm:prSet>
      <dgm:spPr/>
    </dgm:pt>
    <dgm:pt modelId="{0E9BC11B-7BAD-4A0C-807D-DAAFA861F807}" type="pres">
      <dgm:prSet presAssocID="{330B60BE-A4F9-45F8-811B-D55C222B5F7E}" presName="invisiNode" presStyleLbl="node1" presStyleIdx="1" presStyleCnt="3"/>
      <dgm:spPr/>
    </dgm:pt>
    <dgm:pt modelId="{CB7F1DD4-2A84-4893-BDAA-719AD967007C}" type="pres">
      <dgm:prSet presAssocID="{330B60BE-A4F9-45F8-811B-D55C222B5F7E}" presName="imagNode" presStyleLbl="fgImgPlace1" presStyleIdx="1" presStyleCnt="3" custScaleX="90295"/>
      <dgm:spPr>
        <a:blipFill>
          <a:blip xmlns:r="http://schemas.openxmlformats.org/officeDocument/2006/relationships" r:embed="rId3">
            <a:extLst>
              <a:ext uri="{96DAC541-7B7A-43D3-8B79-37D633B846F1}">
                <asvg:svgBlip xmlns:asvg="http://schemas.microsoft.com/office/drawing/2016/SVG/main" r:embed="rId4"/>
              </a:ext>
            </a:extLst>
          </a:blip>
          <a:srcRect/>
          <a:stretch>
            <a:fillRect t="-29000" b="-29000"/>
          </a:stretch>
        </a:blipFill>
      </dgm:spPr>
      <dgm:extLst>
        <a:ext uri="{E40237B7-FDA0-4F09-8148-C483321AD2D9}">
          <dgm14:cNvPr xmlns:dgm14="http://schemas.microsoft.com/office/drawing/2010/diagram" id="0" name="" descr="Conexiones con relleno sólido"/>
        </a:ext>
      </dgm:extLst>
    </dgm:pt>
    <dgm:pt modelId="{A62714ED-A200-4B74-8334-17AC91047AB7}" type="pres">
      <dgm:prSet presAssocID="{8095C89B-BBE9-46F4-A479-8322AB219DD6}" presName="sibTrans" presStyleLbl="sibTrans2D1" presStyleIdx="0" presStyleCnt="0"/>
      <dgm:spPr/>
    </dgm:pt>
    <dgm:pt modelId="{85B94F8C-C9DE-4551-827C-6D07651D1BD7}" type="pres">
      <dgm:prSet presAssocID="{DF4BDA7E-E721-4169-AB57-29EC48AEC060}" presName="compNode" presStyleCnt="0"/>
      <dgm:spPr/>
    </dgm:pt>
    <dgm:pt modelId="{D01F3991-B1D8-4576-903C-A6916C8D19F1}" type="pres">
      <dgm:prSet presAssocID="{DF4BDA7E-E721-4169-AB57-29EC48AEC060}" presName="node" presStyleLbl="node1" presStyleIdx="2" presStyleCnt="3">
        <dgm:presLayoutVars>
          <dgm:bulletEnabled val="1"/>
        </dgm:presLayoutVars>
      </dgm:prSet>
      <dgm:spPr/>
    </dgm:pt>
    <dgm:pt modelId="{20D91C8D-6DDE-4749-8751-BF926A01F4AA}" type="pres">
      <dgm:prSet presAssocID="{DF4BDA7E-E721-4169-AB57-29EC48AEC060}" presName="invisiNode" presStyleLbl="node1" presStyleIdx="2" presStyleCnt="3"/>
      <dgm:spPr/>
    </dgm:pt>
    <dgm:pt modelId="{4B7D1CC0-9501-4843-AAE3-B11B8A669556}" type="pres">
      <dgm:prSet presAssocID="{DF4BDA7E-E721-4169-AB57-29EC48AEC060}" presName="imagNode" presStyleLbl="fgImgPlace1" presStyleIdx="2" presStyleCnt="3" custScaleX="8350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16000" b="-16000"/>
          </a:stretch>
        </a:blipFill>
      </dgm:spPr>
      <dgm:extLst>
        <a:ext uri="{E40237B7-FDA0-4F09-8148-C483321AD2D9}">
          <dgm14:cNvPr xmlns:dgm14="http://schemas.microsoft.com/office/drawing/2010/diagram" id="0" name="" descr="Cadena de bloques contorno"/>
        </a:ext>
      </dgm:extLst>
    </dgm:pt>
  </dgm:ptLst>
  <dgm:cxnLst>
    <dgm:cxn modelId="{D4148E14-9F91-4669-B6F0-6616FA015AA0}" type="presOf" srcId="{7CF7D56F-8595-4CAC-9DFB-3C35ECFC61A4}" destId="{AE9F9055-29AE-4D03-9DB5-2561D3DFE74B}" srcOrd="0" destOrd="0" presId="urn:microsoft.com/office/officeart/2005/8/layout/pList2"/>
    <dgm:cxn modelId="{4850A52B-586B-49B0-B769-D6B5203ACC0F}" type="presOf" srcId="{A0828F09-DB51-4FFE-8DDC-7B29C7DD94D4}" destId="{E50C5B18-F6E6-40E2-816B-A4E8EFD76389}" srcOrd="0" destOrd="0" presId="urn:microsoft.com/office/officeart/2005/8/layout/pList2"/>
    <dgm:cxn modelId="{240F3A38-8FF2-41ED-9F5F-518DA57E6085}" type="presOf" srcId="{330B60BE-A4F9-45F8-811B-D55C222B5F7E}" destId="{93C70BF6-B740-42F1-BB15-10181DE5E0C6}" srcOrd="0" destOrd="0" presId="urn:microsoft.com/office/officeart/2005/8/layout/pList2"/>
    <dgm:cxn modelId="{22068638-CF58-4B62-8C5A-9DF814B1D57B}" srcId="{35C2B64C-7975-4B66-9FE5-833631BADBF1}" destId="{330B60BE-A4F9-45F8-811B-D55C222B5F7E}" srcOrd="1" destOrd="0" parTransId="{3FF70067-4F33-4BE1-AFE3-CBD10541A27D}" sibTransId="{8095C89B-BBE9-46F4-A479-8322AB219DD6}"/>
    <dgm:cxn modelId="{154A3569-FF0D-40EE-8DA0-E2921FFE2056}" srcId="{35C2B64C-7975-4B66-9FE5-833631BADBF1}" destId="{DF4BDA7E-E721-4169-AB57-29EC48AEC060}" srcOrd="2" destOrd="0" parTransId="{3B6D34FF-9F2F-473B-9A35-56554F441241}" sibTransId="{731D2EDC-0390-47C2-A70C-E487B4C54F12}"/>
    <dgm:cxn modelId="{EEF9A9A2-527B-419E-BB07-8BAFCB8957AA}" type="presOf" srcId="{8095C89B-BBE9-46F4-A479-8322AB219DD6}" destId="{A62714ED-A200-4B74-8334-17AC91047AB7}" srcOrd="0" destOrd="0" presId="urn:microsoft.com/office/officeart/2005/8/layout/pList2"/>
    <dgm:cxn modelId="{65C910A5-57F9-4BB8-93A4-11F4439AD2BC}" srcId="{35C2B64C-7975-4B66-9FE5-833631BADBF1}" destId="{7CF7D56F-8595-4CAC-9DFB-3C35ECFC61A4}" srcOrd="0" destOrd="0" parTransId="{3969474C-9B16-4399-A591-835960D4B2EF}" sibTransId="{A0828F09-DB51-4FFE-8DDC-7B29C7DD94D4}"/>
    <dgm:cxn modelId="{941E5DD6-A593-46A0-9181-E4CB04BE9EEC}" type="presOf" srcId="{35C2B64C-7975-4B66-9FE5-833631BADBF1}" destId="{02B3CED3-675C-41CE-9B2A-F9C6048672F8}" srcOrd="0" destOrd="0" presId="urn:microsoft.com/office/officeart/2005/8/layout/pList2"/>
    <dgm:cxn modelId="{5E886AF6-C388-4875-A969-BD86CEDA7AFF}" type="presOf" srcId="{DF4BDA7E-E721-4169-AB57-29EC48AEC060}" destId="{D01F3991-B1D8-4576-903C-A6916C8D19F1}" srcOrd="0" destOrd="0" presId="urn:microsoft.com/office/officeart/2005/8/layout/pList2"/>
    <dgm:cxn modelId="{DC2F39C3-08E1-407C-83DC-358F1729AD7F}" type="presParOf" srcId="{02B3CED3-675C-41CE-9B2A-F9C6048672F8}" destId="{807113A6-4E83-415A-BF6B-F6935FB4432C}" srcOrd="0" destOrd="0" presId="urn:microsoft.com/office/officeart/2005/8/layout/pList2"/>
    <dgm:cxn modelId="{67D43FD1-C04E-4508-A9B2-25770017C9AF}" type="presParOf" srcId="{02B3CED3-675C-41CE-9B2A-F9C6048672F8}" destId="{35FC6B47-E646-4BED-A563-66C298CFF7F9}" srcOrd="1" destOrd="0" presId="urn:microsoft.com/office/officeart/2005/8/layout/pList2"/>
    <dgm:cxn modelId="{497D6AE0-00B9-4E6C-B435-8A1973777821}" type="presParOf" srcId="{35FC6B47-E646-4BED-A563-66C298CFF7F9}" destId="{80031CC7-8D2B-46C9-8B89-1D471ED1F1BF}" srcOrd="0" destOrd="0" presId="urn:microsoft.com/office/officeart/2005/8/layout/pList2"/>
    <dgm:cxn modelId="{F7F3489E-2AD8-48EF-A5CC-4AC3082C8AF1}" type="presParOf" srcId="{80031CC7-8D2B-46C9-8B89-1D471ED1F1BF}" destId="{AE9F9055-29AE-4D03-9DB5-2561D3DFE74B}" srcOrd="0" destOrd="0" presId="urn:microsoft.com/office/officeart/2005/8/layout/pList2"/>
    <dgm:cxn modelId="{8F6CB8A3-4790-4AB8-B75C-B17DB3312898}" type="presParOf" srcId="{80031CC7-8D2B-46C9-8B89-1D471ED1F1BF}" destId="{3C447539-8214-40B1-B8E3-1FE94C8680A7}" srcOrd="1" destOrd="0" presId="urn:microsoft.com/office/officeart/2005/8/layout/pList2"/>
    <dgm:cxn modelId="{82D1CB09-A262-456C-B5ED-07F37D061A4A}" type="presParOf" srcId="{80031CC7-8D2B-46C9-8B89-1D471ED1F1BF}" destId="{8378CD4F-5EAB-4FF0-8608-02D1AD905ECE}" srcOrd="2" destOrd="0" presId="urn:microsoft.com/office/officeart/2005/8/layout/pList2"/>
    <dgm:cxn modelId="{ECF40D9C-4247-4ADE-B4B4-25FF0B5F0DAC}" type="presParOf" srcId="{35FC6B47-E646-4BED-A563-66C298CFF7F9}" destId="{E50C5B18-F6E6-40E2-816B-A4E8EFD76389}" srcOrd="1" destOrd="0" presId="urn:microsoft.com/office/officeart/2005/8/layout/pList2"/>
    <dgm:cxn modelId="{6C7993EF-BAA0-40E3-8E45-05665CB8FE05}" type="presParOf" srcId="{35FC6B47-E646-4BED-A563-66C298CFF7F9}" destId="{2F4BBB94-5297-41EE-94D5-C2447E83F3B9}" srcOrd="2" destOrd="0" presId="urn:microsoft.com/office/officeart/2005/8/layout/pList2"/>
    <dgm:cxn modelId="{C0413475-F9A8-4531-9CD4-F5FEA954B70A}" type="presParOf" srcId="{2F4BBB94-5297-41EE-94D5-C2447E83F3B9}" destId="{93C70BF6-B740-42F1-BB15-10181DE5E0C6}" srcOrd="0" destOrd="0" presId="urn:microsoft.com/office/officeart/2005/8/layout/pList2"/>
    <dgm:cxn modelId="{C9EE4199-FB30-45C2-BBB7-C03CCB41CC74}" type="presParOf" srcId="{2F4BBB94-5297-41EE-94D5-C2447E83F3B9}" destId="{0E9BC11B-7BAD-4A0C-807D-DAAFA861F807}" srcOrd="1" destOrd="0" presId="urn:microsoft.com/office/officeart/2005/8/layout/pList2"/>
    <dgm:cxn modelId="{9602DEEB-F9EF-42A0-AA49-DFCE4F7B5966}" type="presParOf" srcId="{2F4BBB94-5297-41EE-94D5-C2447E83F3B9}" destId="{CB7F1DD4-2A84-4893-BDAA-719AD967007C}" srcOrd="2" destOrd="0" presId="urn:microsoft.com/office/officeart/2005/8/layout/pList2"/>
    <dgm:cxn modelId="{764982FE-9D6F-4926-8F7B-1A601DEA3839}" type="presParOf" srcId="{35FC6B47-E646-4BED-A563-66C298CFF7F9}" destId="{A62714ED-A200-4B74-8334-17AC91047AB7}" srcOrd="3" destOrd="0" presId="urn:microsoft.com/office/officeart/2005/8/layout/pList2"/>
    <dgm:cxn modelId="{D9E64621-135F-435C-9F5E-81E4D4CC8A86}" type="presParOf" srcId="{35FC6B47-E646-4BED-A563-66C298CFF7F9}" destId="{85B94F8C-C9DE-4551-827C-6D07651D1BD7}" srcOrd="4" destOrd="0" presId="urn:microsoft.com/office/officeart/2005/8/layout/pList2"/>
    <dgm:cxn modelId="{C5B85837-9181-4B36-ACA9-54858F822776}" type="presParOf" srcId="{85B94F8C-C9DE-4551-827C-6D07651D1BD7}" destId="{D01F3991-B1D8-4576-903C-A6916C8D19F1}" srcOrd="0" destOrd="0" presId="urn:microsoft.com/office/officeart/2005/8/layout/pList2"/>
    <dgm:cxn modelId="{AC63D4E2-B90D-4558-BADA-670DCDABAA32}" type="presParOf" srcId="{85B94F8C-C9DE-4551-827C-6D07651D1BD7}" destId="{20D91C8D-6DDE-4749-8751-BF926A01F4AA}" srcOrd="1" destOrd="0" presId="urn:microsoft.com/office/officeart/2005/8/layout/pList2"/>
    <dgm:cxn modelId="{50D2FB13-07A2-4C5D-AD74-04851BA80CD9}" type="presParOf" srcId="{85B94F8C-C9DE-4551-827C-6D07651D1BD7}" destId="{4B7D1CC0-9501-4843-AAE3-B11B8A669556}"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2000" dirty="0"/>
            <a:t>Se agrega como excepción a las modificaciones presupuestarias a los GAD.</a:t>
          </a:r>
        </a:p>
        <a:p>
          <a:endParaRPr lang="es-EC" sz="2000" dirty="0"/>
        </a:p>
        <a:p>
          <a:r>
            <a:rPr lang="es-EC" sz="2000" dirty="0"/>
            <a:t>Se elimina la frase:</a:t>
          </a:r>
          <a:r>
            <a:rPr lang="es-EC" sz="2000" i="1" dirty="0"/>
            <a:t> “Con respecto a los Gobiernos Autónomos Descentralizados, el aumento o disminución sólo se podrá realizar en caso de aumento o disminución de los ingresos permanentes o no permanentes que les corresponde por Ley y hasta ese límite. La liquidación se hará cuatrimestralmente para los ajustes respectivo</a:t>
          </a:r>
          <a:r>
            <a:rPr lang="es-EC" sz="2000" dirty="0"/>
            <a:t>s”.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custLinFactNeighborX="-9472" custLinFactNeighborY="-823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nco contorno"/>
        </a:ext>
      </dgm:extLst>
    </dgm:pt>
    <dgm:pt modelId="{A6E63872-C024-4F5A-A5E4-2CF6B53AAD64}" type="pres">
      <dgm:prSet presAssocID="{4E00D402-30CD-40E7-9AD4-DDCA7A005126}" presName="txShp" presStyleLbl="node1" presStyleIdx="0" presStyleCnt="1" custScaleX="108522" custScaleY="110257" custLinFactNeighborX="-193" custLinFactNeighborY="-4890">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113A6-4E83-415A-BF6B-F6935FB4432C}">
      <dsp:nvSpPr>
        <dsp:cNvPr id="0" name=""/>
        <dsp:cNvSpPr/>
      </dsp:nvSpPr>
      <dsp:spPr>
        <a:xfrm>
          <a:off x="0" y="0"/>
          <a:ext cx="9202737" cy="2396016"/>
        </a:xfrm>
        <a:prstGeom prst="roundRect">
          <a:avLst>
            <a:gd name="adj" fmla="val 10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78CD4F-5EAB-4FF0-8608-02D1AD905ECE}">
      <dsp:nvSpPr>
        <dsp:cNvPr id="0" name=""/>
        <dsp:cNvSpPr/>
      </dsp:nvSpPr>
      <dsp:spPr>
        <a:xfrm>
          <a:off x="278616" y="330421"/>
          <a:ext cx="2010582" cy="1757078"/>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7000" b="-7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AE9F9055-29AE-4D03-9DB5-2561D3DFE74B}">
      <dsp:nvSpPr>
        <dsp:cNvPr id="0" name=""/>
        <dsp:cNvSpPr/>
      </dsp:nvSpPr>
      <dsp:spPr>
        <a:xfrm rot="10800000">
          <a:off x="335757" y="2402049"/>
          <a:ext cx="2010582" cy="288465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s-ES" sz="1800" kern="1200" dirty="0"/>
            <a:t> </a:t>
          </a:r>
          <a:r>
            <a:rPr lang="es-ES" sz="2000" kern="1200" dirty="0"/>
            <a:t>1.- Art. 62 y 63 de la LORTI contemplan a los GAD como agentes de retención del IVA.</a:t>
          </a:r>
        </a:p>
      </dsp:txBody>
      <dsp:txXfrm rot="10800000">
        <a:off x="397589" y="2402049"/>
        <a:ext cx="1886918" cy="2822822"/>
      </dsp:txXfrm>
    </dsp:sp>
    <dsp:sp modelId="{CB7F1DD4-2A84-4893-BDAA-719AD967007C}">
      <dsp:nvSpPr>
        <dsp:cNvPr id="0" name=""/>
        <dsp:cNvSpPr/>
      </dsp:nvSpPr>
      <dsp:spPr>
        <a:xfrm>
          <a:off x="2490257" y="319468"/>
          <a:ext cx="2010582" cy="1757078"/>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12000" b="-12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93C70BF6-B740-42F1-BB15-10181DE5E0C6}">
      <dsp:nvSpPr>
        <dsp:cNvPr id="0" name=""/>
        <dsp:cNvSpPr/>
      </dsp:nvSpPr>
      <dsp:spPr>
        <a:xfrm rot="10800000">
          <a:off x="2490257" y="2396016"/>
          <a:ext cx="2010582" cy="292846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s-ES" sz="1800" kern="1200" dirty="0"/>
            <a:t>2.- La Ley permite al SRI establecer excepciones para la retención del IVA  a ciertos sujetos pasivos.</a:t>
          </a:r>
          <a:endParaRPr lang="es-ES" sz="1600" kern="1200" dirty="0"/>
        </a:p>
      </dsp:txBody>
      <dsp:txXfrm rot="10800000">
        <a:off x="2552089" y="2396016"/>
        <a:ext cx="1886918" cy="2866632"/>
      </dsp:txXfrm>
    </dsp:sp>
    <dsp:sp modelId="{4B7D1CC0-9501-4843-AAE3-B11B8A669556}">
      <dsp:nvSpPr>
        <dsp:cNvPr id="0" name=""/>
        <dsp:cNvSpPr/>
      </dsp:nvSpPr>
      <dsp:spPr>
        <a:xfrm>
          <a:off x="4701897" y="319468"/>
          <a:ext cx="2010582" cy="1757078"/>
        </a:xfrm>
        <a:prstGeom prst="roundRect">
          <a:avLst>
            <a:gd name="adj" fmla="val 10000"/>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t="-9000" b="-9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D01F3991-B1D8-4576-903C-A6916C8D19F1}">
      <dsp:nvSpPr>
        <dsp:cNvPr id="0" name=""/>
        <dsp:cNvSpPr/>
      </dsp:nvSpPr>
      <dsp:spPr>
        <a:xfrm rot="10800000">
          <a:off x="4701897" y="2396016"/>
          <a:ext cx="2010582" cy="292846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s-ES" sz="1800" kern="1200" dirty="0"/>
            <a:t>3.- Mediante resolución Nro. 000037 el SRI estableció excepciones para la retención del IVA a ciertos sujetos pasivos.</a:t>
          </a:r>
        </a:p>
        <a:p>
          <a:pPr marL="0" lvl="0" indent="0" algn="ctr" defTabSz="800100">
            <a:lnSpc>
              <a:spcPct val="90000"/>
            </a:lnSpc>
            <a:spcBef>
              <a:spcPct val="0"/>
            </a:spcBef>
            <a:spcAft>
              <a:spcPct val="35000"/>
            </a:spcAft>
            <a:buNone/>
          </a:pPr>
          <a:r>
            <a:rPr lang="es-ES" sz="1800" kern="1200" dirty="0"/>
            <a:t> </a:t>
          </a:r>
          <a:endParaRPr lang="es-EC" sz="1800" kern="1200" dirty="0"/>
        </a:p>
      </dsp:txBody>
      <dsp:txXfrm rot="10800000">
        <a:off x="4763729" y="2396016"/>
        <a:ext cx="1886918" cy="2866632"/>
      </dsp:txXfrm>
    </dsp:sp>
    <dsp:sp modelId="{B49373EF-C387-4C23-8CC6-4723EE1BDB3C}">
      <dsp:nvSpPr>
        <dsp:cNvPr id="0" name=""/>
        <dsp:cNvSpPr/>
      </dsp:nvSpPr>
      <dsp:spPr>
        <a:xfrm>
          <a:off x="6913538" y="319468"/>
          <a:ext cx="2010582" cy="1757078"/>
        </a:xfrm>
        <a:prstGeom prst="roundRect">
          <a:avLst>
            <a:gd name="adj" fmla="val 10000"/>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t="-7000" b="-7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0993072-4E08-4750-B67E-724178E53B83}">
      <dsp:nvSpPr>
        <dsp:cNvPr id="0" name=""/>
        <dsp:cNvSpPr/>
      </dsp:nvSpPr>
      <dsp:spPr>
        <a:xfrm rot="10800000">
          <a:off x="6913538" y="2396016"/>
          <a:ext cx="2010582" cy="292846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4.- La existencia de excepciones para la retención del IVA afecta la liquidez de los GAD</a:t>
          </a:r>
          <a:endParaRPr lang="es-EC" sz="2000" kern="1200" dirty="0"/>
        </a:p>
      </dsp:txBody>
      <dsp:txXfrm rot="10800000">
        <a:off x="6975370" y="2396016"/>
        <a:ext cx="1886918" cy="28666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1720184" y="686620"/>
          <a:ext cx="8594541" cy="4054608"/>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1756" tIns="91440" rIns="170688" bIns="91440" numCol="1" spcCol="1270" anchor="ctr" anchorCtr="0">
          <a:noAutofit/>
        </a:bodyPr>
        <a:lstStyle/>
        <a:p>
          <a:pPr marL="0" lvl="0" indent="0" algn="ctr" defTabSz="1066800">
            <a:lnSpc>
              <a:spcPct val="90000"/>
            </a:lnSpc>
            <a:spcBef>
              <a:spcPct val="0"/>
            </a:spcBef>
            <a:spcAft>
              <a:spcPct val="35000"/>
            </a:spcAft>
            <a:buNone/>
          </a:pPr>
          <a:r>
            <a:rPr lang="es-EC" sz="2400" kern="1200" dirty="0"/>
            <a:t>Eliminar la posibilidad de que existan excepciones de sujetos pasivos para la retención del IVA por parte de los GAD</a:t>
          </a:r>
        </a:p>
        <a:p>
          <a:pPr marL="0" lvl="0" indent="0" algn="ctr" defTabSz="1066800">
            <a:lnSpc>
              <a:spcPct val="90000"/>
            </a:lnSpc>
            <a:spcBef>
              <a:spcPct val="0"/>
            </a:spcBef>
            <a:spcAft>
              <a:spcPct val="35000"/>
            </a:spcAft>
            <a:buNone/>
          </a:pPr>
          <a:r>
            <a:rPr lang="es-EC" sz="2400" kern="1200" dirty="0"/>
            <a:t>(Art. 62 y 63 LORTI)</a:t>
          </a:r>
        </a:p>
        <a:p>
          <a:pPr marL="0" lvl="0" indent="0" algn="ctr" defTabSz="1066800">
            <a:lnSpc>
              <a:spcPct val="90000"/>
            </a:lnSpc>
            <a:spcBef>
              <a:spcPct val="0"/>
            </a:spcBef>
            <a:spcAft>
              <a:spcPct val="35000"/>
            </a:spcAft>
            <a:buNone/>
          </a:pPr>
          <a:endParaRPr lang="es-EC" sz="2400" kern="1200" dirty="0"/>
        </a:p>
        <a:p>
          <a:pPr marL="0" lvl="0" indent="0" algn="ctr" defTabSz="1066800">
            <a:lnSpc>
              <a:spcPct val="90000"/>
            </a:lnSpc>
            <a:spcBef>
              <a:spcPct val="0"/>
            </a:spcBef>
            <a:spcAft>
              <a:spcPct val="35000"/>
            </a:spcAft>
            <a:buNone/>
          </a:pPr>
          <a:r>
            <a:rPr lang="es-EC" sz="2400" kern="1200" dirty="0"/>
            <a:t>Las palabras “cuando” y “excepcionalmente” no son imperativas sino condicionales, lo que perjudica la recaudación de los GAD; se propone sustituirlas por la frase “en todos los casos”. </a:t>
          </a:r>
        </a:p>
      </dsp:txBody>
      <dsp:txXfrm rot="10800000">
        <a:off x="2733836" y="686620"/>
        <a:ext cx="7580889" cy="4054608"/>
      </dsp:txXfrm>
    </dsp:sp>
    <dsp:sp modelId="{B483FAFB-2702-49EA-9CB3-80FC12835910}">
      <dsp:nvSpPr>
        <dsp:cNvPr id="0" name=""/>
        <dsp:cNvSpPr/>
      </dsp:nvSpPr>
      <dsp:spPr>
        <a:xfrm>
          <a:off x="531704" y="849774"/>
          <a:ext cx="3586974" cy="3586974"/>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113A6-4E83-415A-BF6B-F6935FB4432C}">
      <dsp:nvSpPr>
        <dsp:cNvPr id="0" name=""/>
        <dsp:cNvSpPr/>
      </dsp:nvSpPr>
      <dsp:spPr>
        <a:xfrm>
          <a:off x="0" y="0"/>
          <a:ext cx="9749143" cy="2481670"/>
        </a:xfrm>
        <a:prstGeom prst="roundRect">
          <a:avLst>
            <a:gd name="adj" fmla="val 10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78CD4F-5EAB-4FF0-8608-02D1AD905ECE}">
      <dsp:nvSpPr>
        <dsp:cNvPr id="0" name=""/>
        <dsp:cNvSpPr/>
      </dsp:nvSpPr>
      <dsp:spPr>
        <a:xfrm>
          <a:off x="629129" y="342233"/>
          <a:ext cx="2190500" cy="1819891"/>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29000" b="-29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AE9F9055-29AE-4D03-9DB5-2561D3DFE74B}">
      <dsp:nvSpPr>
        <dsp:cNvPr id="0" name=""/>
        <dsp:cNvSpPr/>
      </dsp:nvSpPr>
      <dsp:spPr>
        <a:xfrm rot="10800000">
          <a:off x="373863" y="2487918"/>
          <a:ext cx="2863810" cy="2987776"/>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 1.-El Art. 118 del COPLAFIP contempla la posibilidad de disminuir el presupuesto de los GADS mediante liquidaciones cuatrimestrales.</a:t>
          </a:r>
        </a:p>
      </dsp:txBody>
      <dsp:txXfrm rot="10800000">
        <a:off x="461935" y="2487918"/>
        <a:ext cx="2687666" cy="2899704"/>
      </dsp:txXfrm>
    </dsp:sp>
    <dsp:sp modelId="{CB7F1DD4-2A84-4893-BDAA-719AD967007C}">
      <dsp:nvSpPr>
        <dsp:cNvPr id="0" name=""/>
        <dsp:cNvSpPr/>
      </dsp:nvSpPr>
      <dsp:spPr>
        <a:xfrm>
          <a:off x="3581632" y="330889"/>
          <a:ext cx="2585877" cy="1819891"/>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29000" b="-29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93C70BF6-B740-42F1-BB15-10181DE5E0C6}">
      <dsp:nvSpPr>
        <dsp:cNvPr id="0" name=""/>
        <dsp:cNvSpPr/>
      </dsp:nvSpPr>
      <dsp:spPr>
        <a:xfrm rot="10800000">
          <a:off x="3442666" y="2481670"/>
          <a:ext cx="2863810" cy="3033152"/>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t" anchorCtr="0">
          <a:noAutofit/>
        </a:bodyPr>
        <a:lstStyle/>
        <a:p>
          <a:pPr marL="0" lvl="0" indent="0" algn="ctr" defTabSz="977900">
            <a:lnSpc>
              <a:spcPct val="90000"/>
            </a:lnSpc>
            <a:spcBef>
              <a:spcPct val="0"/>
            </a:spcBef>
            <a:spcAft>
              <a:spcPct val="35000"/>
            </a:spcAft>
            <a:buNone/>
          </a:pPr>
          <a:r>
            <a:rPr lang="es-ES" sz="2200" kern="1200" dirty="0"/>
            <a:t>2.- La posibilidad de disminuir las asignaciones a los GAD, merma</a:t>
          </a:r>
          <a:r>
            <a:rPr lang="es-EC" sz="2200" kern="1200" dirty="0"/>
            <a:t> su financiamiento y su capacidad de gestión.</a:t>
          </a:r>
          <a:endParaRPr lang="es-ES" sz="2200" kern="1200" dirty="0"/>
        </a:p>
        <a:p>
          <a:pPr marL="0" lvl="0" indent="0" algn="ctr" defTabSz="977900">
            <a:lnSpc>
              <a:spcPct val="90000"/>
            </a:lnSpc>
            <a:spcBef>
              <a:spcPct val="0"/>
            </a:spcBef>
            <a:spcAft>
              <a:spcPct val="35000"/>
            </a:spcAft>
            <a:buNone/>
          </a:pPr>
          <a:endParaRPr lang="es-EC" sz="2000" kern="1200" dirty="0"/>
        </a:p>
      </dsp:txBody>
      <dsp:txXfrm rot="10800000">
        <a:off x="3530738" y="2481670"/>
        <a:ext cx="2687666" cy="2945080"/>
      </dsp:txXfrm>
    </dsp:sp>
    <dsp:sp modelId="{4B7D1CC0-9501-4843-AAE3-B11B8A669556}">
      <dsp:nvSpPr>
        <dsp:cNvPr id="0" name=""/>
        <dsp:cNvSpPr/>
      </dsp:nvSpPr>
      <dsp:spPr>
        <a:xfrm>
          <a:off x="6829093" y="330889"/>
          <a:ext cx="2391339" cy="1819891"/>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16000" b="-16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D01F3991-B1D8-4576-903C-A6916C8D19F1}">
      <dsp:nvSpPr>
        <dsp:cNvPr id="0" name=""/>
        <dsp:cNvSpPr/>
      </dsp:nvSpPr>
      <dsp:spPr>
        <a:xfrm rot="10800000">
          <a:off x="6592857" y="2481670"/>
          <a:ext cx="2863810" cy="3033152"/>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t" anchorCtr="0">
          <a:noAutofit/>
        </a:bodyPr>
        <a:lstStyle/>
        <a:p>
          <a:pPr marL="0" lvl="0" indent="0" algn="ctr" defTabSz="977900">
            <a:lnSpc>
              <a:spcPct val="90000"/>
            </a:lnSpc>
            <a:spcBef>
              <a:spcPct val="0"/>
            </a:spcBef>
            <a:spcAft>
              <a:spcPct val="35000"/>
            </a:spcAft>
            <a:buNone/>
          </a:pPr>
          <a:r>
            <a:rPr lang="es-ES" sz="2200" kern="1200" dirty="0"/>
            <a:t>3.- La reforma pretende que no se disminuya el presupuesto asignado a los GADS, a través de las liquidaciones cuatrimestrales</a:t>
          </a:r>
        </a:p>
      </dsp:txBody>
      <dsp:txXfrm rot="10800000">
        <a:off x="6680929" y="2481670"/>
        <a:ext cx="2687666" cy="29450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314442" y="367726"/>
          <a:ext cx="8050911" cy="4120563"/>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48017" tIns="76200" rIns="142240" bIns="76200" numCol="1" spcCol="1270" anchor="ctr" anchorCtr="0">
          <a:noAutofit/>
        </a:bodyPr>
        <a:lstStyle/>
        <a:p>
          <a:pPr marL="0" lvl="0" indent="0" algn="ctr" defTabSz="889000">
            <a:lnSpc>
              <a:spcPct val="90000"/>
            </a:lnSpc>
            <a:spcBef>
              <a:spcPct val="0"/>
            </a:spcBef>
            <a:spcAft>
              <a:spcPct val="35000"/>
            </a:spcAft>
            <a:buNone/>
          </a:pPr>
          <a:r>
            <a:rPr lang="es-EC" sz="2000" kern="1200" dirty="0"/>
            <a:t>Se agrega como excepción a las modificaciones presupuestarias a los GAD.</a:t>
          </a:r>
        </a:p>
        <a:p>
          <a:pPr marL="0" lvl="0" indent="0" algn="ctr" defTabSz="889000">
            <a:lnSpc>
              <a:spcPct val="90000"/>
            </a:lnSpc>
            <a:spcBef>
              <a:spcPct val="0"/>
            </a:spcBef>
            <a:spcAft>
              <a:spcPct val="35000"/>
            </a:spcAft>
            <a:buNone/>
          </a:pPr>
          <a:endParaRPr lang="es-EC" sz="2000" kern="1200" dirty="0"/>
        </a:p>
        <a:p>
          <a:pPr marL="0" lvl="0" indent="0" algn="ctr" defTabSz="889000">
            <a:lnSpc>
              <a:spcPct val="90000"/>
            </a:lnSpc>
            <a:spcBef>
              <a:spcPct val="0"/>
            </a:spcBef>
            <a:spcAft>
              <a:spcPct val="35000"/>
            </a:spcAft>
            <a:buNone/>
          </a:pPr>
          <a:r>
            <a:rPr lang="es-EC" sz="2000" kern="1200" dirty="0"/>
            <a:t>Se elimina la frase:</a:t>
          </a:r>
          <a:r>
            <a:rPr lang="es-EC" sz="2000" i="1" kern="1200" dirty="0"/>
            <a:t> “Con respecto a los Gobiernos Autónomos Descentralizados, el aumento o disminución sólo se podrá realizar en caso de aumento o disminución de los ingresos permanentes o no permanentes que les corresponde por Ley y hasta ese límite. La liquidación se hará cuatrimestralmente para los ajustes respectivo</a:t>
          </a:r>
          <a:r>
            <a:rPr lang="es-EC" sz="2000" kern="1200" dirty="0"/>
            <a:t>s”. </a:t>
          </a:r>
        </a:p>
      </dsp:txBody>
      <dsp:txXfrm rot="10800000">
        <a:off x="3344583" y="367726"/>
        <a:ext cx="7020770" cy="4120563"/>
      </dsp:txXfrm>
    </dsp:sp>
    <dsp:sp modelId="{B483FAFB-2702-49EA-9CB3-80FC12835910}">
      <dsp:nvSpPr>
        <dsp:cNvPr id="0" name=""/>
        <dsp:cNvSpPr/>
      </dsp:nvSpPr>
      <dsp:spPr>
        <a:xfrm>
          <a:off x="422262" y="434492"/>
          <a:ext cx="3737235" cy="373723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400" cy="496967"/>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49688" y="1"/>
            <a:ext cx="2946400" cy="496967"/>
          </a:xfrm>
          <a:prstGeom prst="rect">
            <a:avLst/>
          </a:prstGeom>
        </p:spPr>
        <p:txBody>
          <a:bodyPr vert="horz" lIns="91440" tIns="45720" rIns="91440" bIns="45720" rtlCol="0"/>
          <a:lstStyle>
            <a:lvl1pPr algn="r">
              <a:defRPr sz="1200"/>
            </a:lvl1pPr>
          </a:lstStyle>
          <a:p>
            <a:fld id="{767DA39C-89A8-4105-916F-A258935D15EC}" type="datetimeFigureOut">
              <a:rPr lang="es-EC" smtClean="0"/>
              <a:t>23/11/2021</a:t>
            </a:fld>
            <a:endParaRPr lang="es-EC"/>
          </a:p>
        </p:txBody>
      </p:sp>
      <p:sp>
        <p:nvSpPr>
          <p:cNvPr id="4" name="Marcador de imagen de diapositiva 3"/>
          <p:cNvSpPr>
            <a:spLocks noGrp="1" noRot="1" noChangeAspect="1"/>
          </p:cNvSpPr>
          <p:nvPr>
            <p:ph type="sldImg" idx="2"/>
          </p:nvPr>
        </p:nvSpPr>
        <p:spPr>
          <a:xfrm>
            <a:off x="422275" y="1243013"/>
            <a:ext cx="5953125" cy="3349625"/>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79452" y="4777554"/>
            <a:ext cx="5438775" cy="39090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9431261"/>
            <a:ext cx="2946400" cy="49696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49688" y="9431261"/>
            <a:ext cx="2946400" cy="496967"/>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8BFA0138-A757-4A68-B4EC-5BF5CD7FCCA1}" type="slidenum">
              <a:rPr lang="es-EC" smtClean="0"/>
              <a:t>1</a:t>
            </a:fld>
            <a:endParaRPr lang="es-EC"/>
          </a:p>
        </p:txBody>
      </p:sp>
    </p:spTree>
    <p:extLst>
      <p:ext uri="{BB962C8B-B14F-4D97-AF65-F5344CB8AC3E}">
        <p14:creationId xmlns:p14="http://schemas.microsoft.com/office/powerpoint/2010/main" val="104942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8BFA0138-A757-4A68-B4EC-5BF5CD7FCCA1}" type="slidenum">
              <a:rPr lang="es-EC" smtClean="0"/>
              <a:t>2</a:t>
            </a:fld>
            <a:endParaRPr lang="es-EC"/>
          </a:p>
        </p:txBody>
      </p:sp>
    </p:spTree>
    <p:extLst>
      <p:ext uri="{BB962C8B-B14F-4D97-AF65-F5344CB8AC3E}">
        <p14:creationId xmlns:p14="http://schemas.microsoft.com/office/powerpoint/2010/main" val="1296711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8BFA0138-A757-4A68-B4EC-5BF5CD7FCCA1}" type="slidenum">
              <a:rPr lang="es-EC" smtClean="0"/>
              <a:t>5</a:t>
            </a:fld>
            <a:endParaRPr lang="es-EC"/>
          </a:p>
        </p:txBody>
      </p:sp>
    </p:spTree>
    <p:extLst>
      <p:ext uri="{BB962C8B-B14F-4D97-AF65-F5344CB8AC3E}">
        <p14:creationId xmlns:p14="http://schemas.microsoft.com/office/powerpoint/2010/main" val="2202726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C" dirty="0"/>
              <a:t>Comunicación Política</a:t>
            </a:r>
          </a:p>
        </p:txBody>
      </p:sp>
      <p:sp>
        <p:nvSpPr>
          <p:cNvPr id="3" name="2 Subtítulo"/>
          <p:cNvSpPr>
            <a:spLocks noGrp="1"/>
          </p:cNvSpPr>
          <p:nvPr>
            <p:ph type="subTitle" idx="1"/>
          </p:nvPr>
        </p:nvSpPr>
        <p:spPr/>
        <p:txBody>
          <a:bodyPr/>
          <a:lstStyle/>
          <a:p>
            <a:r>
              <a:rPr lang="es-EC" dirty="0"/>
              <a:t>Guayaquil, 7 – 04-2016</a:t>
            </a:r>
          </a:p>
        </p:txBody>
      </p:sp>
      <p:pic>
        <p:nvPicPr>
          <p:cNvPr id="5" name="Picture 4" descr="plantilla-principa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731" y="23750"/>
            <a:ext cx="12192000" cy="6858000"/>
          </a:xfrm>
          <a:prstGeom prst="rect">
            <a:avLst/>
          </a:prstGeom>
        </p:spPr>
      </p:pic>
      <p:sp>
        <p:nvSpPr>
          <p:cNvPr id="6" name="CuadroTexto 5"/>
          <p:cNvSpPr txBox="1"/>
          <p:nvPr/>
        </p:nvSpPr>
        <p:spPr>
          <a:xfrm>
            <a:off x="914400" y="2573160"/>
            <a:ext cx="10523770" cy="1384995"/>
          </a:xfrm>
          <a:prstGeom prst="rect">
            <a:avLst/>
          </a:prstGeom>
          <a:noFill/>
        </p:spPr>
        <p:txBody>
          <a:bodyPr wrap="square" rtlCol="0">
            <a:spAutoFit/>
          </a:bodyPr>
          <a:lstStyle/>
          <a:p>
            <a:pPr algn="ctr"/>
            <a:r>
              <a:rPr lang="es-ES" sz="2800" b="1" dirty="0">
                <a:latin typeface="Calibri" panose="020F0502020204030204" pitchFamily="34" charset="0"/>
                <a:cs typeface="Times New Roman" panose="02020603050405020304" pitchFamily="18" charset="0"/>
              </a:rPr>
              <a:t>PROPUESTA DE REFORMAS A LA LEY ORGÁNICA DE RÉGIMEN TRIBUTARIO INTERNO</a:t>
            </a:r>
          </a:p>
          <a:p>
            <a:pPr algn="ctr"/>
            <a:r>
              <a:rPr lang="es-ES" sz="2800" b="1" dirty="0">
                <a:latin typeface="Calibri" panose="020F0502020204030204" pitchFamily="34" charset="0"/>
                <a:cs typeface="Times New Roman" panose="02020603050405020304" pitchFamily="18" charset="0"/>
              </a:rPr>
              <a:t>(LORTI)</a:t>
            </a:r>
            <a:endParaRPr lang="es-EC" sz="2800" b="1" dirty="0">
              <a:latin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1</a:t>
            </a:fld>
            <a:endParaRPr lang="es-EC" dirty="0"/>
          </a:p>
        </p:txBody>
      </p:sp>
    </p:spTree>
    <p:extLst>
      <p:ext uri="{BB962C8B-B14F-4D97-AF65-F5344CB8AC3E}">
        <p14:creationId xmlns:p14="http://schemas.microsoft.com/office/powerpoint/2010/main" val="480584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435202" y="444062"/>
            <a:ext cx="2514179"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REFORMA A LA LORTI</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2</a:t>
            </a:fld>
            <a:endParaRPr lang="es-EC"/>
          </a:p>
        </p:txBody>
      </p:sp>
      <p:graphicFrame>
        <p:nvGraphicFramePr>
          <p:cNvPr id="11" name="Marcador de contenido 10">
            <a:extLst>
              <a:ext uri="{FF2B5EF4-FFF2-40B4-BE49-F238E27FC236}">
                <a16:creationId xmlns:a16="http://schemas.microsoft.com/office/drawing/2014/main" id="{1CCCD58A-CA09-4A4B-A88F-71A498C90299}"/>
              </a:ext>
            </a:extLst>
          </p:cNvPr>
          <p:cNvGraphicFramePr>
            <a:graphicFrameLocks noGrp="1"/>
          </p:cNvGraphicFramePr>
          <p:nvPr>
            <p:ph idx="1"/>
            <p:extLst>
              <p:ext uri="{D42A27DB-BD31-4B8C-83A1-F6EECF244321}">
                <p14:modId xmlns:p14="http://schemas.microsoft.com/office/powerpoint/2010/main" val="1117365693"/>
              </p:ext>
            </p:extLst>
          </p:nvPr>
        </p:nvGraphicFramePr>
        <p:xfrm>
          <a:off x="1385888" y="1252226"/>
          <a:ext cx="9202737" cy="53244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244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3</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792014562"/>
              </p:ext>
            </p:extLst>
          </p:nvPr>
        </p:nvGraphicFramePr>
        <p:xfrm>
          <a:off x="864547" y="1237961"/>
          <a:ext cx="10717853" cy="5286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8B4DED4E-5D69-414A-8E2C-CB72B4F5FDA4}"/>
              </a:ext>
            </a:extLst>
          </p:cNvPr>
          <p:cNvSpPr txBox="1">
            <a:spLocks/>
          </p:cNvSpPr>
          <p:nvPr/>
        </p:nvSpPr>
        <p:spPr>
          <a:xfrm>
            <a:off x="5859350" y="488012"/>
            <a:ext cx="3513250" cy="440528"/>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dirty="0"/>
              <a:t>PROPUESTA DE REFORMA</a:t>
            </a:r>
          </a:p>
        </p:txBody>
      </p:sp>
    </p:spTree>
    <p:extLst>
      <p:ext uri="{BB962C8B-B14F-4D97-AF65-F5344CB8AC3E}">
        <p14:creationId xmlns:p14="http://schemas.microsoft.com/office/powerpoint/2010/main" val="121628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4856459" y="289496"/>
            <a:ext cx="4550569"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a:t>CUADRO COMPARTIVO DE LAS REFORMAS</a:t>
            </a:r>
            <a:endParaRPr lang="en-US" dirty="0"/>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4</a:t>
            </a:fld>
            <a:endParaRPr lang="es-EC"/>
          </a:p>
        </p:txBody>
      </p:sp>
      <p:graphicFrame>
        <p:nvGraphicFramePr>
          <p:cNvPr id="6" name="Tabla 5">
            <a:extLst>
              <a:ext uri="{FF2B5EF4-FFF2-40B4-BE49-F238E27FC236}">
                <a16:creationId xmlns:a16="http://schemas.microsoft.com/office/drawing/2014/main" id="{26EAB480-B23C-437E-8C1D-751C97A685AB}"/>
              </a:ext>
            </a:extLst>
          </p:cNvPr>
          <p:cNvGraphicFramePr>
            <a:graphicFrameLocks noGrp="1"/>
          </p:cNvGraphicFramePr>
          <p:nvPr>
            <p:extLst>
              <p:ext uri="{D42A27DB-BD31-4B8C-83A1-F6EECF244321}">
                <p14:modId xmlns:p14="http://schemas.microsoft.com/office/powerpoint/2010/main" val="3105792861"/>
              </p:ext>
            </p:extLst>
          </p:nvPr>
        </p:nvGraphicFramePr>
        <p:xfrm>
          <a:off x="609600" y="1112123"/>
          <a:ext cx="11312014" cy="5609359"/>
        </p:xfrm>
        <a:graphic>
          <a:graphicData uri="http://schemas.openxmlformats.org/drawingml/2006/table">
            <a:tbl>
              <a:tblPr firstRow="1" firstCol="1" bandRow="1">
                <a:tableStyleId>{5C22544A-7EE6-4342-B048-85BDC9FD1C3A}</a:tableStyleId>
              </a:tblPr>
              <a:tblGrid>
                <a:gridCol w="5656007">
                  <a:extLst>
                    <a:ext uri="{9D8B030D-6E8A-4147-A177-3AD203B41FA5}">
                      <a16:colId xmlns:a16="http://schemas.microsoft.com/office/drawing/2014/main" val="935082856"/>
                    </a:ext>
                  </a:extLst>
                </a:gridCol>
                <a:gridCol w="5656007">
                  <a:extLst>
                    <a:ext uri="{9D8B030D-6E8A-4147-A177-3AD203B41FA5}">
                      <a16:colId xmlns:a16="http://schemas.microsoft.com/office/drawing/2014/main" val="958951960"/>
                    </a:ext>
                  </a:extLst>
                </a:gridCol>
              </a:tblGrid>
              <a:tr h="190806">
                <a:tc>
                  <a:txBody>
                    <a:bodyPr/>
                    <a:lstStyle/>
                    <a:p>
                      <a:pPr algn="ctr">
                        <a:lnSpc>
                          <a:spcPct val="107000"/>
                        </a:lnSpc>
                        <a:spcAft>
                          <a:spcPts val="800"/>
                        </a:spcAft>
                      </a:pPr>
                      <a:r>
                        <a:rPr lang="es-EC" sz="1600">
                          <a:effectLst/>
                        </a:rPr>
                        <a:t>NORMA ACTUAL</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59393" marR="59393" marT="0" marB="0"/>
                </a:tc>
                <a:tc>
                  <a:txBody>
                    <a:bodyPr/>
                    <a:lstStyle/>
                    <a:p>
                      <a:pPr algn="ctr">
                        <a:lnSpc>
                          <a:spcPct val="107000"/>
                        </a:lnSpc>
                        <a:spcAft>
                          <a:spcPts val="800"/>
                        </a:spcAft>
                      </a:pPr>
                      <a:r>
                        <a:rPr lang="es-EC" sz="1600">
                          <a:effectLst/>
                        </a:rPr>
                        <a:t>REFORMA</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59393" marR="59393" marT="0" marB="0"/>
                </a:tc>
                <a:extLst>
                  <a:ext uri="{0D108BD9-81ED-4DB2-BD59-A6C34878D82A}">
                    <a16:rowId xmlns:a16="http://schemas.microsoft.com/office/drawing/2014/main" val="526082918"/>
                  </a:ext>
                </a:extLst>
              </a:tr>
              <a:tr h="2680029">
                <a:tc>
                  <a:txBody>
                    <a:bodyPr/>
                    <a:lstStyle/>
                    <a:p>
                      <a:pPr algn="just">
                        <a:lnSpc>
                          <a:spcPct val="107000"/>
                        </a:lnSpc>
                        <a:spcAft>
                          <a:spcPts val="800"/>
                        </a:spcAft>
                      </a:pPr>
                      <a:r>
                        <a:rPr lang="es-EC" sz="1600" dirty="0">
                          <a:effectLst/>
                        </a:rPr>
                        <a:t>Art. 62.-</a:t>
                      </a:r>
                    </a:p>
                    <a:p>
                      <a:pPr algn="just">
                        <a:lnSpc>
                          <a:spcPct val="107000"/>
                        </a:lnSpc>
                        <a:spcAft>
                          <a:spcPts val="800"/>
                        </a:spcAft>
                      </a:pPr>
                      <a:r>
                        <a:rPr lang="es-EC" sz="1600" dirty="0">
                          <a:effectLst/>
                        </a:rPr>
                        <a:t> </a:t>
                      </a:r>
                    </a:p>
                    <a:p>
                      <a:pPr algn="just">
                        <a:lnSpc>
                          <a:spcPct val="107000"/>
                        </a:lnSpc>
                        <a:spcAft>
                          <a:spcPts val="800"/>
                        </a:spcAft>
                      </a:pPr>
                      <a:r>
                        <a:rPr lang="es-EC" sz="1600" dirty="0">
                          <a:effectLst/>
                        </a:rPr>
                        <a:t>(…) Excepcionalmente cuando el impuesto al valor agregado sea recaudado por entidades y organismos del sector público del Gobierno Central y Descentralizado, sus órganos desconcentrados y sus empresas públicas, universidades y escuelas politécnicas del país, actuando estos como agente de retención, los valores retenidos permanecerán en sus cuentas correspondientes y no se depositará en la cuenta del Servicio de Rentas Internas;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393" marR="59393" marT="0" marB="0"/>
                </a:tc>
                <a:tc>
                  <a:txBody>
                    <a:bodyPr/>
                    <a:lstStyle/>
                    <a:p>
                      <a:pPr algn="just">
                        <a:lnSpc>
                          <a:spcPct val="107000"/>
                        </a:lnSpc>
                        <a:spcAft>
                          <a:spcPts val="800"/>
                        </a:spcAft>
                      </a:pPr>
                      <a:r>
                        <a:rPr lang="es-EC" sz="1600" dirty="0">
                          <a:effectLst/>
                        </a:rPr>
                        <a:t>Art. 62.- </a:t>
                      </a:r>
                    </a:p>
                    <a:p>
                      <a:pPr algn="just">
                        <a:lnSpc>
                          <a:spcPct val="107000"/>
                        </a:lnSpc>
                        <a:spcAft>
                          <a:spcPts val="800"/>
                        </a:spcAft>
                      </a:pPr>
                      <a:r>
                        <a:rPr lang="es-EC" sz="1600" dirty="0">
                          <a:effectLst/>
                        </a:rPr>
                        <a:t> </a:t>
                      </a:r>
                    </a:p>
                    <a:p>
                      <a:pPr algn="just">
                        <a:lnSpc>
                          <a:spcPct val="107000"/>
                        </a:lnSpc>
                        <a:spcAft>
                          <a:spcPts val="800"/>
                        </a:spcAft>
                      </a:pPr>
                      <a:r>
                        <a:rPr lang="es-EC" sz="1600">
                          <a:effectLst/>
                        </a:rPr>
                        <a:t>(…) </a:t>
                      </a:r>
                      <a:r>
                        <a:rPr lang="es-EC" sz="1600" u="sng">
                          <a:effectLst/>
                        </a:rPr>
                        <a:t>En todos los casos</a:t>
                      </a:r>
                      <a:r>
                        <a:rPr lang="es-EC" sz="1600">
                          <a:effectLst/>
                        </a:rPr>
                        <a:t> que  el impuesto al valor agregado sea recaudado por entidades y organismos del sector público del Gobierno Central y Descentralizado, sus órganos desconcentrados y sus empresas públicas, universidades y escuelas politécnicas del país, actuando estos como agente de retención, los valores retenidos permanecerán en sus cuentas correspondientes y no se depositará en la cuenta del Servicio de Rentas Internas (…)</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59393" marR="59393" marT="0" marB="0"/>
                </a:tc>
                <a:extLst>
                  <a:ext uri="{0D108BD9-81ED-4DB2-BD59-A6C34878D82A}">
                    <a16:rowId xmlns:a16="http://schemas.microsoft.com/office/drawing/2014/main" val="1962633257"/>
                  </a:ext>
                </a:extLst>
              </a:tr>
              <a:tr h="2680029">
                <a:tc>
                  <a:txBody>
                    <a:bodyPr/>
                    <a:lstStyle/>
                    <a:p>
                      <a:pPr algn="just">
                        <a:lnSpc>
                          <a:spcPct val="107000"/>
                        </a:lnSpc>
                        <a:spcAft>
                          <a:spcPts val="800"/>
                        </a:spcAft>
                      </a:pPr>
                      <a:r>
                        <a:rPr lang="es-EC" sz="1600">
                          <a:effectLst/>
                        </a:rPr>
                        <a:t>Art. 63.-</a:t>
                      </a:r>
                    </a:p>
                    <a:p>
                      <a:pPr algn="just">
                        <a:lnSpc>
                          <a:spcPct val="107000"/>
                        </a:lnSpc>
                        <a:spcAft>
                          <a:spcPts val="800"/>
                        </a:spcAft>
                      </a:pPr>
                      <a:r>
                        <a:rPr lang="es-EC" sz="1600">
                          <a:effectLst/>
                        </a:rPr>
                        <a:t> </a:t>
                      </a:r>
                    </a:p>
                    <a:p>
                      <a:pPr algn="just">
                        <a:lnSpc>
                          <a:spcPct val="107000"/>
                        </a:lnSpc>
                        <a:spcAft>
                          <a:spcPts val="800"/>
                        </a:spcAft>
                      </a:pPr>
                      <a:r>
                        <a:rPr lang="es-EC" sz="1600">
                          <a:effectLst/>
                        </a:rPr>
                        <a:t>Cuando el agente de retención sean las entidades y organismos del sector público del Gobierno Central y Descentralizado, sus órganos desconcentrados y sus empresas públicas, universidades y escuelas politécnicas del país, retendrán el cien por ciento (100%) del Impuesto al Valor Agregado -IVA-, los valores retenidos permanecerán en sus cuentas correspondientes y no se depositará en la cuenta del Servicio de Rentas Internas (…) </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59393" marR="59393" marT="0" marB="0"/>
                </a:tc>
                <a:tc>
                  <a:txBody>
                    <a:bodyPr/>
                    <a:lstStyle/>
                    <a:p>
                      <a:pPr algn="just">
                        <a:lnSpc>
                          <a:spcPct val="107000"/>
                        </a:lnSpc>
                        <a:spcAft>
                          <a:spcPts val="800"/>
                        </a:spcAft>
                      </a:pPr>
                      <a:r>
                        <a:rPr lang="es-EC" sz="1600" dirty="0">
                          <a:effectLst/>
                        </a:rPr>
                        <a:t>Art. 63.- </a:t>
                      </a:r>
                    </a:p>
                    <a:p>
                      <a:pPr algn="just">
                        <a:lnSpc>
                          <a:spcPct val="107000"/>
                        </a:lnSpc>
                        <a:spcAft>
                          <a:spcPts val="800"/>
                        </a:spcAft>
                      </a:pPr>
                      <a:r>
                        <a:rPr lang="es-EC" sz="1600" dirty="0">
                          <a:effectLst/>
                        </a:rPr>
                        <a:t> </a:t>
                      </a:r>
                    </a:p>
                    <a:p>
                      <a:pPr algn="just">
                        <a:lnSpc>
                          <a:spcPct val="107000"/>
                        </a:lnSpc>
                        <a:spcAft>
                          <a:spcPts val="800"/>
                        </a:spcAft>
                      </a:pPr>
                      <a:r>
                        <a:rPr lang="es-EC" sz="1600" u="sng" dirty="0">
                          <a:effectLst/>
                        </a:rPr>
                        <a:t>En todos los casos</a:t>
                      </a:r>
                      <a:r>
                        <a:rPr lang="es-EC" sz="1600" dirty="0">
                          <a:effectLst/>
                        </a:rPr>
                        <a:t> 	que el agente de retención sean las entidades y organismos del sector público del Gobierno Central y Descentralizado, sus órganos desconcentrados y sus empresas públicas, universidades y escuelas politécnicas del país, retendrán el cien por ciento (100%) del Impuesto al Valor Agregado -IVA-, los valores retenidos permanecerán en sus cuentas correspondientes y no se depositará en la cuenta del Servicio de Rentas Internas (…)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393" marR="59393" marT="0" marB="0"/>
                </a:tc>
                <a:extLst>
                  <a:ext uri="{0D108BD9-81ED-4DB2-BD59-A6C34878D82A}">
                    <a16:rowId xmlns:a16="http://schemas.microsoft.com/office/drawing/2014/main" val="4173145574"/>
                  </a:ext>
                </a:extLst>
              </a:tr>
            </a:tbl>
          </a:graphicData>
        </a:graphic>
      </p:graphicFrame>
    </p:spTree>
    <p:extLst>
      <p:ext uri="{BB962C8B-B14F-4D97-AF65-F5344CB8AC3E}">
        <p14:creationId xmlns:p14="http://schemas.microsoft.com/office/powerpoint/2010/main" val="1168027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C" dirty="0"/>
              <a:t>Comunicación Política</a:t>
            </a:r>
          </a:p>
        </p:txBody>
      </p:sp>
      <p:sp>
        <p:nvSpPr>
          <p:cNvPr id="3" name="2 Subtítulo"/>
          <p:cNvSpPr>
            <a:spLocks noGrp="1"/>
          </p:cNvSpPr>
          <p:nvPr>
            <p:ph type="subTitle" idx="1"/>
          </p:nvPr>
        </p:nvSpPr>
        <p:spPr/>
        <p:txBody>
          <a:bodyPr/>
          <a:lstStyle/>
          <a:p>
            <a:r>
              <a:rPr lang="es-EC" dirty="0"/>
              <a:t>Guayaquil, 7 – 04-2016</a:t>
            </a:r>
          </a:p>
        </p:txBody>
      </p:sp>
      <p:pic>
        <p:nvPicPr>
          <p:cNvPr id="5" name="Picture 4" descr="plantilla-principa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731" y="23750"/>
            <a:ext cx="12192000" cy="6858000"/>
          </a:xfrm>
          <a:prstGeom prst="rect">
            <a:avLst/>
          </a:prstGeom>
        </p:spPr>
      </p:pic>
      <p:sp>
        <p:nvSpPr>
          <p:cNvPr id="6" name="CuadroTexto 5"/>
          <p:cNvSpPr txBox="1"/>
          <p:nvPr/>
        </p:nvSpPr>
        <p:spPr>
          <a:xfrm>
            <a:off x="914400" y="2573160"/>
            <a:ext cx="10523770" cy="1384995"/>
          </a:xfrm>
          <a:prstGeom prst="rect">
            <a:avLst/>
          </a:prstGeom>
          <a:noFill/>
        </p:spPr>
        <p:txBody>
          <a:bodyPr wrap="square" rtlCol="0">
            <a:spAutoFit/>
          </a:bodyPr>
          <a:lstStyle/>
          <a:p>
            <a:pPr algn="ctr"/>
            <a:r>
              <a:rPr lang="es-ES" sz="2800" b="1" dirty="0">
                <a:latin typeface="Calibri" panose="020F0502020204030204" pitchFamily="34" charset="0"/>
                <a:cs typeface="Times New Roman" panose="02020603050405020304" pitchFamily="18" charset="0"/>
              </a:rPr>
              <a:t>PROPUESTA DE REFORMA AL CÓDIGO ORGÁNICO DE PLANIFICACIÓN Y FINANZAS PÚBLICAS</a:t>
            </a:r>
          </a:p>
          <a:p>
            <a:pPr algn="ctr"/>
            <a:r>
              <a:rPr lang="es-ES" sz="2800" b="1" dirty="0">
                <a:latin typeface="Calibri" panose="020F0502020204030204" pitchFamily="34" charset="0"/>
                <a:cs typeface="Times New Roman" panose="02020603050405020304" pitchFamily="18" charset="0"/>
              </a:rPr>
              <a:t>(COPLAFIP)</a:t>
            </a: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5</a:t>
            </a:fld>
            <a:endParaRPr lang="es-EC" dirty="0"/>
          </a:p>
        </p:txBody>
      </p:sp>
    </p:spTree>
    <p:extLst>
      <p:ext uri="{BB962C8B-B14F-4D97-AF65-F5344CB8AC3E}">
        <p14:creationId xmlns:p14="http://schemas.microsoft.com/office/powerpoint/2010/main" val="590433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066491" y="488732"/>
            <a:ext cx="2514179"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a:t>REFORMA AL COPLAFIP</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6</a:t>
            </a:fld>
            <a:endParaRPr lang="es-EC"/>
          </a:p>
        </p:txBody>
      </p:sp>
      <p:graphicFrame>
        <p:nvGraphicFramePr>
          <p:cNvPr id="11" name="Marcador de contenido 10">
            <a:extLst>
              <a:ext uri="{FF2B5EF4-FFF2-40B4-BE49-F238E27FC236}">
                <a16:creationId xmlns:a16="http://schemas.microsoft.com/office/drawing/2014/main" id="{1CCCD58A-CA09-4A4B-A88F-71A498C90299}"/>
              </a:ext>
            </a:extLst>
          </p:cNvPr>
          <p:cNvGraphicFramePr>
            <a:graphicFrameLocks noGrp="1"/>
          </p:cNvGraphicFramePr>
          <p:nvPr>
            <p:ph idx="1"/>
            <p:extLst>
              <p:ext uri="{D42A27DB-BD31-4B8C-83A1-F6EECF244321}">
                <p14:modId xmlns:p14="http://schemas.microsoft.com/office/powerpoint/2010/main" val="3695480683"/>
              </p:ext>
            </p:extLst>
          </p:nvPr>
        </p:nvGraphicFramePr>
        <p:xfrm>
          <a:off x="1221428" y="1206659"/>
          <a:ext cx="9749143" cy="55148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8244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985874" y="774134"/>
            <a:ext cx="2958101"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PROPUESTA DE REFORMA</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7</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3074603732"/>
              </p:ext>
            </p:extLst>
          </p:nvPr>
        </p:nvGraphicFramePr>
        <p:xfrm>
          <a:off x="202637" y="1357313"/>
          <a:ext cx="11155926" cy="5221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390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3986305" y="304244"/>
            <a:ext cx="4550569"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a:t>CUADRO COMPARTIVO DE LAS REFORMAS</a:t>
            </a:r>
            <a:endParaRPr lang="en-US" dirty="0"/>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8</a:t>
            </a:fld>
            <a:endParaRPr lang="es-EC"/>
          </a:p>
        </p:txBody>
      </p:sp>
      <p:graphicFrame>
        <p:nvGraphicFramePr>
          <p:cNvPr id="2" name="Tabla 1">
            <a:extLst>
              <a:ext uri="{FF2B5EF4-FFF2-40B4-BE49-F238E27FC236}">
                <a16:creationId xmlns:a16="http://schemas.microsoft.com/office/drawing/2014/main" id="{D28EABAC-A8F2-44A6-8DC7-F897E4970227}"/>
              </a:ext>
            </a:extLst>
          </p:cNvPr>
          <p:cNvGraphicFramePr>
            <a:graphicFrameLocks noGrp="1"/>
          </p:cNvGraphicFramePr>
          <p:nvPr>
            <p:extLst>
              <p:ext uri="{D42A27DB-BD31-4B8C-83A1-F6EECF244321}">
                <p14:modId xmlns:p14="http://schemas.microsoft.com/office/powerpoint/2010/main" val="293532180"/>
              </p:ext>
            </p:extLst>
          </p:nvPr>
        </p:nvGraphicFramePr>
        <p:xfrm>
          <a:off x="465135" y="949967"/>
          <a:ext cx="11592908" cy="5771515"/>
        </p:xfrm>
        <a:graphic>
          <a:graphicData uri="http://schemas.openxmlformats.org/drawingml/2006/table">
            <a:tbl>
              <a:tblPr firstRow="1" firstCol="1" bandRow="1">
                <a:tableStyleId>{5C22544A-7EE6-4342-B048-85BDC9FD1C3A}</a:tableStyleId>
              </a:tblPr>
              <a:tblGrid>
                <a:gridCol w="5796454">
                  <a:extLst>
                    <a:ext uri="{9D8B030D-6E8A-4147-A177-3AD203B41FA5}">
                      <a16:colId xmlns:a16="http://schemas.microsoft.com/office/drawing/2014/main" val="3200164370"/>
                    </a:ext>
                  </a:extLst>
                </a:gridCol>
                <a:gridCol w="5796454">
                  <a:extLst>
                    <a:ext uri="{9D8B030D-6E8A-4147-A177-3AD203B41FA5}">
                      <a16:colId xmlns:a16="http://schemas.microsoft.com/office/drawing/2014/main" val="4145677109"/>
                    </a:ext>
                  </a:extLst>
                </a:gridCol>
              </a:tblGrid>
              <a:tr h="242791">
                <a:tc>
                  <a:txBody>
                    <a:bodyPr/>
                    <a:lstStyle/>
                    <a:p>
                      <a:pPr algn="ctr">
                        <a:lnSpc>
                          <a:spcPct val="150000"/>
                        </a:lnSpc>
                        <a:spcAft>
                          <a:spcPts val="800"/>
                        </a:spcAft>
                      </a:pPr>
                      <a:r>
                        <a:rPr lang="es-EC" sz="1600" b="0" dirty="0">
                          <a:effectLst/>
                        </a:rPr>
                        <a:t>Norma actual</a:t>
                      </a:r>
                      <a:endParaRPr lang="es-EC"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026" marR="31026" marT="0" marB="0"/>
                </a:tc>
                <a:tc>
                  <a:txBody>
                    <a:bodyPr/>
                    <a:lstStyle/>
                    <a:p>
                      <a:pPr algn="ctr">
                        <a:lnSpc>
                          <a:spcPct val="150000"/>
                        </a:lnSpc>
                        <a:spcAft>
                          <a:spcPts val="800"/>
                        </a:spcAft>
                      </a:pPr>
                      <a:r>
                        <a:rPr lang="es-EC" sz="1600" dirty="0">
                          <a:effectLst/>
                        </a:rPr>
                        <a:t>Reforma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026" marR="31026" marT="0" marB="0"/>
                </a:tc>
                <a:extLst>
                  <a:ext uri="{0D108BD9-81ED-4DB2-BD59-A6C34878D82A}">
                    <a16:rowId xmlns:a16="http://schemas.microsoft.com/office/drawing/2014/main" val="1033822618"/>
                  </a:ext>
                </a:extLst>
              </a:tr>
              <a:tr h="5407446">
                <a:tc>
                  <a:txBody>
                    <a:bodyPr/>
                    <a:lstStyle/>
                    <a:p>
                      <a:pPr algn="just">
                        <a:lnSpc>
                          <a:spcPct val="115000"/>
                        </a:lnSpc>
                        <a:spcAft>
                          <a:spcPts val="800"/>
                        </a:spcAft>
                      </a:pPr>
                      <a:r>
                        <a:rPr lang="es-EC" sz="1050" dirty="0">
                          <a:effectLst/>
                        </a:rPr>
                        <a:t> </a:t>
                      </a:r>
                    </a:p>
                    <a:p>
                      <a:pPr algn="just">
                        <a:lnSpc>
                          <a:spcPct val="115000"/>
                        </a:lnSpc>
                        <a:spcAft>
                          <a:spcPts val="800"/>
                        </a:spcAft>
                      </a:pPr>
                      <a:r>
                        <a:rPr lang="es-EC" sz="1250" dirty="0">
                          <a:effectLst/>
                        </a:rPr>
                        <a:t>Art. 118.- Modificación del Presupuesto General del Estado por el ente rector de las finanzas públicas.- El ente rector de las finanzas públicas podrá realizar modificaciones presupuestarias para rebajar el Presupuesto General del Estado, con excepción de los ingresos de la Seguridad Social, así como aumentar los ingresos y gastos que modifiquen los niveles fijados en el Presupuesto General del Estado hasta por un total del 5% respecto de las cifras aprobadas por la Asamblea Nacional, no computarán a este límite los incrementos presupuestarios realizados para la aplicación de operaciones de manejo de pasivos y declaración de estado de excepción decretados por el Presidente de la República. </a:t>
                      </a:r>
                      <a:r>
                        <a:rPr lang="es-EC" sz="1250" u="sng" dirty="0">
                          <a:effectLst/>
                        </a:rPr>
                        <a:t>Con respecto a los Gobiernos Autónomos Descentralizados, el aumento o disminución sólo se podrá realizar en caso de aumento o disminución de los ingresos permanentes o no permanentes que les corresponde por Ley y hasta ese límite</a:t>
                      </a:r>
                      <a:r>
                        <a:rPr lang="es-EC" sz="1250" dirty="0">
                          <a:effectLst/>
                        </a:rPr>
                        <a:t>. </a:t>
                      </a:r>
                      <a:r>
                        <a:rPr lang="es-EC" sz="1250" u="sng" dirty="0">
                          <a:effectLst/>
                        </a:rPr>
                        <a:t>La liquidación se hará cuatrimestralmente para los ajustes respectivos. </a:t>
                      </a:r>
                      <a:r>
                        <a:rPr lang="es-EC" sz="1250" dirty="0">
                          <a:effectLst/>
                        </a:rPr>
                        <a:t>Estas modificaciones serán puestas en conocimiento de la Asamblea Nacional en el plazo de 60 días de terminado cada semestre (…)</a:t>
                      </a:r>
                    </a:p>
                    <a:p>
                      <a:pPr algn="just">
                        <a:lnSpc>
                          <a:spcPct val="150000"/>
                        </a:lnSpc>
                        <a:spcAft>
                          <a:spcPts val="800"/>
                        </a:spcAft>
                      </a:pPr>
                      <a:r>
                        <a:rPr lang="es-EC" sz="1250" dirty="0">
                          <a:effectLst/>
                        </a:rPr>
                        <a:t>El Presidente de la República, a propuesta del ente rector, ordenará disminuciones en los Presupuestos de las entidades fuera del Presupuesto General del Estado, cuando se presenten situaciones extraordinarias e imprevistas que reduzcan los flujos de ingresos y de financiamiento de estos presupuestos, con excepción del presupuesto de la Seguridad Social. En ningún caso se podrá ordenar decrementos conforme el primer inciso de este artículo a los gobiernos autónomos descentralizados.</a:t>
                      </a:r>
                    </a:p>
                    <a:p>
                      <a:pPr algn="just">
                        <a:lnSpc>
                          <a:spcPct val="115000"/>
                        </a:lnSpc>
                        <a:spcAft>
                          <a:spcPts val="800"/>
                        </a:spcAft>
                      </a:pPr>
                      <a:r>
                        <a:rPr lang="es-EC" sz="1050" dirty="0">
                          <a:effectLst/>
                        </a:rPr>
                        <a:t> </a:t>
                      </a:r>
                      <a:endParaRPr lang="es-EC"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026" marR="31026" marT="0" marB="0"/>
                </a:tc>
                <a:tc>
                  <a:txBody>
                    <a:bodyPr/>
                    <a:lstStyle/>
                    <a:p>
                      <a:pPr algn="just">
                        <a:lnSpc>
                          <a:spcPct val="115000"/>
                        </a:lnSpc>
                        <a:spcAft>
                          <a:spcPts val="800"/>
                        </a:spcAft>
                      </a:pPr>
                      <a:r>
                        <a:rPr lang="es-EC" sz="1050" dirty="0">
                          <a:effectLst/>
                        </a:rPr>
                        <a:t> </a:t>
                      </a:r>
                      <a:endParaRPr lang="es-EC" sz="1200" dirty="0">
                        <a:effectLst/>
                      </a:endParaRPr>
                    </a:p>
                    <a:p>
                      <a:pPr algn="just">
                        <a:lnSpc>
                          <a:spcPct val="115000"/>
                        </a:lnSpc>
                        <a:spcAft>
                          <a:spcPts val="800"/>
                        </a:spcAft>
                      </a:pPr>
                      <a:r>
                        <a:rPr lang="es-EC" sz="1200" dirty="0">
                          <a:effectLst/>
                        </a:rPr>
                        <a:t>Art. 118.- Modificación del Presupuesto General del Estado por el ente rector de las finanzas públicas.- El ente rector de las finanzas públicas podrá realizar modificaciones presupuestarias para rebajar el Presupuesto General del Estado, </a:t>
                      </a:r>
                      <a:r>
                        <a:rPr lang="es-EC" sz="1200" b="1" u="sng" dirty="0">
                          <a:effectLst/>
                        </a:rPr>
                        <a:t>con excepción de los ingresos de la Seguridad Social y de los Gobiernos Autónomos Descentralizado</a:t>
                      </a:r>
                      <a:r>
                        <a:rPr lang="es-EC" sz="1200" dirty="0">
                          <a:effectLst/>
                        </a:rPr>
                        <a:t>s, así como aumentar los ingresos y gastos que modifiquen los niveles fijados en el Presupuesto General del Estado hasta por un total del 5% respecto de las cifras aprobadas por la Asamblea Nacional, no computarán a este límite los incrementos presupuestarios realizados para la aplicación de operaciones de manejo de pasivos y declaración de estado de excepción decretados por el Presidente de la República. Estas modificaciones serán puestas en conocimiento de la Asamblea Nacional en el plazo de 60 días de terminado cada semestre.</a:t>
                      </a:r>
                    </a:p>
                    <a:p>
                      <a:pPr algn="just">
                        <a:lnSpc>
                          <a:spcPct val="115000"/>
                        </a:lnSpc>
                        <a:spcAft>
                          <a:spcPts val="800"/>
                        </a:spcAft>
                      </a:pPr>
                      <a:r>
                        <a:rPr lang="es-EC" sz="1200" dirty="0">
                          <a:effectLst/>
                        </a:rPr>
                        <a:t>(…) </a:t>
                      </a:r>
                    </a:p>
                    <a:p>
                      <a:pPr algn="just">
                        <a:lnSpc>
                          <a:spcPct val="150000"/>
                        </a:lnSpc>
                        <a:spcAft>
                          <a:spcPts val="800"/>
                        </a:spcAft>
                      </a:pPr>
                      <a:endParaRPr lang="es-EC" sz="1200" dirty="0">
                        <a:effectLst/>
                      </a:endParaRPr>
                    </a:p>
                    <a:p>
                      <a:pPr algn="just">
                        <a:lnSpc>
                          <a:spcPct val="150000"/>
                        </a:lnSpc>
                        <a:spcAft>
                          <a:spcPts val="800"/>
                        </a:spcAft>
                      </a:pPr>
                      <a:r>
                        <a:rPr lang="es-EC" sz="1200" dirty="0">
                          <a:effectLst/>
                        </a:rPr>
                        <a:t>El Presidente de la República, a propuesta del ente rector, ordenará disminuciones en los Presupuestos de las entidades fuera del Presupuesto General del Estado, cuando se presenten situaciones extraordinarias e imprevistas que reduzcan los flujos de ingresos y de financiamiento de estos presupuestos, </a:t>
                      </a:r>
                      <a:r>
                        <a:rPr lang="es-EC" sz="1200" u="sng" dirty="0">
                          <a:effectLst/>
                        </a:rPr>
                        <a:t>con excepción del presupuesto de la Seguridad Social y de los Gobiernos Autónomos Descentralizados.</a:t>
                      </a:r>
                      <a:r>
                        <a:rPr lang="es-EC" sz="1200" dirty="0">
                          <a:effectLst/>
                        </a:rPr>
                        <a:t> En ningún caso se podrá ordenar decrementos conforme el primer inciso de este artículo a los gobiernos autónomos descentralizados.</a:t>
                      </a:r>
                    </a:p>
                    <a:p>
                      <a:pPr algn="just">
                        <a:lnSpc>
                          <a:spcPct val="115000"/>
                        </a:lnSpc>
                        <a:spcAft>
                          <a:spcPts val="800"/>
                        </a:spcAft>
                      </a:pPr>
                      <a:r>
                        <a:rPr lang="es-EC" sz="1200" dirty="0">
                          <a:effectLst/>
                        </a:rPr>
                        <a:t> </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026" marR="31026" marT="0" marB="0"/>
                </a:tc>
                <a:extLst>
                  <a:ext uri="{0D108BD9-81ED-4DB2-BD59-A6C34878D82A}">
                    <a16:rowId xmlns:a16="http://schemas.microsoft.com/office/drawing/2014/main" val="1853969274"/>
                  </a:ext>
                </a:extLst>
              </a:tr>
            </a:tbl>
          </a:graphicData>
        </a:graphic>
      </p:graphicFrame>
    </p:spTree>
    <p:extLst>
      <p:ext uri="{BB962C8B-B14F-4D97-AF65-F5344CB8AC3E}">
        <p14:creationId xmlns:p14="http://schemas.microsoft.com/office/powerpoint/2010/main" val="17994469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5704629</TotalTime>
  <Words>1152</Words>
  <Application>Microsoft Office PowerPoint</Application>
  <PresentationFormat>Panorámica</PresentationFormat>
  <Paragraphs>66</Paragraphs>
  <Slides>8</Slides>
  <Notes>3</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Calibri</vt:lpstr>
      <vt:lpstr>Tema de Office</vt:lpstr>
      <vt:lpstr>Comunicación Política</vt:lpstr>
      <vt:lpstr>REFORMA A LA LORTI</vt:lpstr>
      <vt:lpstr>Presentación de PowerPoint</vt:lpstr>
      <vt:lpstr>CUADRO COMPARTIVO DE LAS REFORMAS</vt:lpstr>
      <vt:lpstr>Comunicación Política</vt:lpstr>
      <vt:lpstr>REFORMA AL COPLAFIP</vt:lpstr>
      <vt:lpstr>PROPUESTA DE REFORMA</vt:lpstr>
      <vt:lpstr>CUADRO COMPARTIVO DE LAS REFORMAS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Jaime Salazar</cp:lastModifiedBy>
  <cp:revision>793</cp:revision>
  <cp:lastPrinted>2019-01-07T20:24:05Z</cp:lastPrinted>
  <dcterms:created xsi:type="dcterms:W3CDTF">2017-07-20T22:35:52Z</dcterms:created>
  <dcterms:modified xsi:type="dcterms:W3CDTF">2021-11-23T21:07:05Z</dcterms:modified>
</cp:coreProperties>
</file>