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
  </p:notesMasterIdLst>
  <p:sldIdLst>
    <p:sldId id="267" r:id="rId2"/>
    <p:sldId id="794" r:id="rId3"/>
    <p:sldId id="795" r:id="rId4"/>
    <p:sldId id="796" r:id="rId5"/>
  </p:sldIdLst>
  <p:sldSz cx="12192000" cy="6858000"/>
  <p:notesSz cx="6797675" cy="9928225"/>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57AE6B-62A7-4D17-A13E-6AE923422D78}" v="1611" dt="2021-11-04T21:15:19.280"/>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929F9F4-4A8F-4326-A1B4-22849713DDAB}" styleName="Estilo oscuro 1 - Énfasis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46F890A9-2807-4EBB-B81D-B2AA78EC7F39}" styleName="Estilo oscuro 2 - Énfasis 5/Énfasis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3002" autoAdjust="0"/>
  </p:normalViewPr>
  <p:slideViewPr>
    <p:cSldViewPr snapToGrid="0">
      <p:cViewPr varScale="1">
        <p:scale>
          <a:sx n="67" d="100"/>
          <a:sy n="67" d="100"/>
        </p:scale>
        <p:origin x="846" y="66"/>
      </p:cViewPr>
      <p:guideLst>
        <p:guide orient="horz" pos="2160"/>
        <p:guide pos="3840"/>
      </p:guideLst>
    </p:cSldViewPr>
  </p:slideViewPr>
  <p:outlineViewPr>
    <p:cViewPr>
      <p:scale>
        <a:sx n="33" d="100"/>
        <a:sy n="33" d="100"/>
      </p:scale>
      <p:origin x="0" y="-4056"/>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4" Type="http://schemas.openxmlformats.org/officeDocument/2006/relationships/image" Target="../media/image10.svg"/></Relationships>
</file>

<file path=ppt/diagrams/_rels/data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4" Type="http://schemas.openxmlformats.org/officeDocument/2006/relationships/image" Target="../media/image10.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C2B64C-7975-4B66-9FE5-833631BADBF1}" type="doc">
      <dgm:prSet loTypeId="urn:microsoft.com/office/officeart/2005/8/layout/pList2" loCatId="list" qsTypeId="urn:microsoft.com/office/officeart/2005/8/quickstyle/simple2" qsCatId="simple" csTypeId="urn:microsoft.com/office/officeart/2005/8/colors/accent0_2" csCatId="mainScheme" phldr="1"/>
      <dgm:spPr/>
      <dgm:t>
        <a:bodyPr/>
        <a:lstStyle/>
        <a:p>
          <a:endParaRPr lang="es-EC"/>
        </a:p>
      </dgm:t>
    </dgm:pt>
    <dgm:pt modelId="{7CF7D56F-8595-4CAC-9DFB-3C35ECFC61A4}">
      <dgm:prSet phldrT="[Texto]" custT="1"/>
      <dgm:spPr/>
      <dgm:t>
        <a:bodyPr/>
        <a:lstStyle/>
        <a:p>
          <a:r>
            <a:rPr lang="es-ES" sz="1200" b="0" i="0" dirty="0"/>
            <a:t>El ente rector de las finanzas públicas podrá realizar modificaciones presupuestarias para rebajar el Presupuesto General del Estado, con excepción de los ingresos de la Seguridad Social, así como aumentar los ingresos y gastos que modifiquen los niveles fijados en el Presupuesto General del Estado hasta por un total del 5% respecto de las cifras aprobadas por la Asamblea Nacional, no computarán a este límite los incrementos presupuestarios realizados para la aplicación de operaciones de manejo de pasivos y declaración de estado de excepción decretados por el Presidente de la República. </a:t>
          </a:r>
          <a:r>
            <a:rPr lang="es-ES" sz="1200" b="1" i="0" u="sng" dirty="0"/>
            <a:t>Con respecto a los Gobiernos Autónomos Descentralizados, el aumento o disminución sólo se podrá realizar en caso de aumento o disminución de los ingresos permanentes o no permanentes que les corresponde por Ley y hasta ese límite. </a:t>
          </a:r>
          <a:r>
            <a:rPr lang="es-ES" sz="1200" b="0" i="0" dirty="0"/>
            <a:t>La liquidación se hará cuatrimestralmente para los ajustes respectivos. Estas modificaciones serán puestas en conocimiento de la Asamblea Nacional en el plazo de 60 días de terminado cada semestre</a:t>
          </a:r>
          <a:r>
            <a:rPr lang="es-ES" sz="1400" b="0" i="0" dirty="0"/>
            <a:t>.</a:t>
          </a:r>
          <a:endParaRPr lang="es-ES" sz="1400" dirty="0"/>
        </a:p>
      </dgm:t>
    </dgm:pt>
    <dgm:pt modelId="{3969474C-9B16-4399-A591-835960D4B2EF}" type="parTrans" cxnId="{65C910A5-57F9-4BB8-93A4-11F4439AD2BC}">
      <dgm:prSet/>
      <dgm:spPr/>
      <dgm:t>
        <a:bodyPr/>
        <a:lstStyle/>
        <a:p>
          <a:endParaRPr lang="es-EC"/>
        </a:p>
      </dgm:t>
    </dgm:pt>
    <dgm:pt modelId="{A0828F09-DB51-4FFE-8DDC-7B29C7DD94D4}" type="sibTrans" cxnId="{65C910A5-57F9-4BB8-93A4-11F4439AD2BC}">
      <dgm:prSet/>
      <dgm:spPr/>
      <dgm:t>
        <a:bodyPr/>
        <a:lstStyle/>
        <a:p>
          <a:endParaRPr lang="es-EC"/>
        </a:p>
      </dgm:t>
    </dgm:pt>
    <dgm:pt modelId="{1762FBFD-D399-441B-B627-7CE54F37D80B}">
      <dgm:prSet custT="1"/>
      <dgm:spPr/>
      <dgm:t>
        <a:bodyPr/>
        <a:lstStyle/>
        <a:p>
          <a:pPr algn="just"/>
          <a:r>
            <a:rPr lang="es-ES" sz="1400" dirty="0"/>
            <a:t>“El ente rector de las finanzas públicas podrá realizar modificaciones presupuestarias para rebajar el Presupuesto General del Estado, </a:t>
          </a:r>
          <a:r>
            <a:rPr lang="es-ES" sz="1400" b="1" u="sng" dirty="0"/>
            <a:t>con excepción </a:t>
          </a:r>
          <a:r>
            <a:rPr lang="es-ES" sz="1400" dirty="0"/>
            <a:t>de los ingresos de la Seguridad Social y de los Gobiernos Autónomos Descentralizados, así como aumentar los ingresos y gastos que modifiquen los niveles fijados en el Presupuesto General del Estado hasta por un total del 5% respecto de las cifras aprobadas por la Asamblea Nacional, no computarán a este límite los incrementos presupuestarios realizados para la aplicación de operaciones de manejo de pasivos y declaración de estado de excepción decretados por el Presidente de la República. Estas modificaciones serán puestas en conocimiento de la Asamblea Nacional en el plazo de 60 días de terminado cada semestre.</a:t>
          </a:r>
          <a:endParaRPr lang="es-EC" sz="1400" dirty="0"/>
        </a:p>
      </dgm:t>
    </dgm:pt>
    <dgm:pt modelId="{5EE6455E-6593-430B-8238-ABBCA2713BF8}" type="parTrans" cxnId="{820FEF9C-F9CB-4503-BF06-1BB67A6A27CE}">
      <dgm:prSet/>
      <dgm:spPr/>
      <dgm:t>
        <a:bodyPr/>
        <a:lstStyle/>
        <a:p>
          <a:endParaRPr lang="es-EC"/>
        </a:p>
      </dgm:t>
    </dgm:pt>
    <dgm:pt modelId="{933D3C54-3B90-47CA-8429-2FBFAD167787}" type="sibTrans" cxnId="{820FEF9C-F9CB-4503-BF06-1BB67A6A27CE}">
      <dgm:prSet/>
      <dgm:spPr/>
      <dgm:t>
        <a:bodyPr/>
        <a:lstStyle/>
        <a:p>
          <a:endParaRPr lang="es-EC"/>
        </a:p>
      </dgm:t>
    </dgm:pt>
    <dgm:pt modelId="{02B3CED3-675C-41CE-9B2A-F9C6048672F8}" type="pres">
      <dgm:prSet presAssocID="{35C2B64C-7975-4B66-9FE5-833631BADBF1}" presName="Name0" presStyleCnt="0">
        <dgm:presLayoutVars>
          <dgm:dir/>
          <dgm:resizeHandles val="exact"/>
        </dgm:presLayoutVars>
      </dgm:prSet>
      <dgm:spPr/>
    </dgm:pt>
    <dgm:pt modelId="{807113A6-4E83-415A-BF6B-F6935FB4432C}" type="pres">
      <dgm:prSet presAssocID="{35C2B64C-7975-4B66-9FE5-833631BADBF1}" presName="bkgdShp" presStyleLbl="alignAccFollowNode1" presStyleIdx="0" presStyleCnt="1" custLinFactNeighborY="-8732"/>
      <dgm:spPr/>
    </dgm:pt>
    <dgm:pt modelId="{35FC6B47-E646-4BED-A563-66C298CFF7F9}" type="pres">
      <dgm:prSet presAssocID="{35C2B64C-7975-4B66-9FE5-833631BADBF1}" presName="linComp" presStyleCnt="0"/>
      <dgm:spPr/>
    </dgm:pt>
    <dgm:pt modelId="{80031CC7-8D2B-46C9-8B89-1D471ED1F1BF}" type="pres">
      <dgm:prSet presAssocID="{7CF7D56F-8595-4CAC-9DFB-3C35ECFC61A4}" presName="compNode" presStyleCnt="0"/>
      <dgm:spPr/>
    </dgm:pt>
    <dgm:pt modelId="{AE9F9055-29AE-4D03-9DB5-2561D3DFE74B}" type="pres">
      <dgm:prSet presAssocID="{7CF7D56F-8595-4CAC-9DFB-3C35ECFC61A4}" presName="node" presStyleLbl="node1" presStyleIdx="0" presStyleCnt="2" custScaleY="98504" custLinFactNeighborX="-2371" custLinFactNeighborY="374">
        <dgm:presLayoutVars>
          <dgm:bulletEnabled val="1"/>
        </dgm:presLayoutVars>
      </dgm:prSet>
      <dgm:spPr/>
    </dgm:pt>
    <dgm:pt modelId="{3C447539-8214-40B1-B8E3-1FE94C8680A7}" type="pres">
      <dgm:prSet presAssocID="{7CF7D56F-8595-4CAC-9DFB-3C35ECFC61A4}" presName="invisiNode" presStyleLbl="node1" presStyleIdx="0" presStyleCnt="2"/>
      <dgm:spPr/>
    </dgm:pt>
    <dgm:pt modelId="{8378CD4F-5EAB-4FF0-8608-02D1AD905ECE}" type="pres">
      <dgm:prSet presAssocID="{7CF7D56F-8595-4CAC-9DFB-3C35ECFC61A4}" presName="imagNode" presStyleLbl="fgImgPlace1" presStyleIdx="0" presStyleCnt="2" custScaleX="68115" custLinFactNeighborX="-104" custLinFactNeighborY="2107"/>
      <dgm:spPr>
        <a:blipFill>
          <a:blip xmlns:r="http://schemas.openxmlformats.org/officeDocument/2006/relationships" r:embed="rId1">
            <a:extLst>
              <a:ext uri="{96DAC541-7B7A-43D3-8B79-37D633B846F1}">
                <asvg:svgBlip xmlns:asvg="http://schemas.microsoft.com/office/drawing/2016/SVG/main" r:embed="rId2"/>
              </a:ext>
            </a:extLst>
          </a:blip>
          <a:srcRect/>
          <a:stretch>
            <a:fillRect t="-30000" b="-30000"/>
          </a:stretch>
        </a:blipFill>
      </dgm:spPr>
      <dgm:extLst>
        <a:ext uri="{E40237B7-FDA0-4F09-8148-C483321AD2D9}">
          <dgm14:cNvPr xmlns:dgm14="http://schemas.microsoft.com/office/drawing/2010/diagram" id="0" name="" descr="Dinero volando contorno"/>
        </a:ext>
      </dgm:extLst>
    </dgm:pt>
    <dgm:pt modelId="{E50C5B18-F6E6-40E2-816B-A4E8EFD76389}" type="pres">
      <dgm:prSet presAssocID="{A0828F09-DB51-4FFE-8DDC-7B29C7DD94D4}" presName="sibTrans" presStyleLbl="sibTrans2D1" presStyleIdx="0" presStyleCnt="0"/>
      <dgm:spPr/>
    </dgm:pt>
    <dgm:pt modelId="{D42EDB85-D6B7-43ED-B60A-9A63D292BCDD}" type="pres">
      <dgm:prSet presAssocID="{1762FBFD-D399-441B-B627-7CE54F37D80B}" presName="compNode" presStyleCnt="0"/>
      <dgm:spPr/>
    </dgm:pt>
    <dgm:pt modelId="{10993072-4E08-4750-B67E-724178E53B83}" type="pres">
      <dgm:prSet presAssocID="{1762FBFD-D399-441B-B627-7CE54F37D80B}" presName="node" presStyleLbl="node1" presStyleIdx="1" presStyleCnt="2">
        <dgm:presLayoutVars>
          <dgm:bulletEnabled val="1"/>
        </dgm:presLayoutVars>
      </dgm:prSet>
      <dgm:spPr/>
    </dgm:pt>
    <dgm:pt modelId="{678E0DD5-C6A4-4BE6-87D4-34B1D435DE3C}" type="pres">
      <dgm:prSet presAssocID="{1762FBFD-D399-441B-B627-7CE54F37D80B}" presName="invisiNode" presStyleLbl="node1" presStyleIdx="1" presStyleCnt="2"/>
      <dgm:spPr/>
    </dgm:pt>
    <dgm:pt modelId="{B49373EF-C387-4C23-8CC6-4723EE1BDB3C}" type="pres">
      <dgm:prSet presAssocID="{1762FBFD-D399-441B-B627-7CE54F37D80B}" presName="imagNode" presStyleLbl="fgImgPlace1" presStyleIdx="1" presStyleCnt="2" custScaleX="66577" custScaleY="88756" custLinFactNeighborX="-2377" custLinFactNeighborY="-1462"/>
      <dgm:spPr>
        <a:blipFill>
          <a:blip xmlns:r="http://schemas.openxmlformats.org/officeDocument/2006/relationships" r:embed="rId3">
            <a:extLst>
              <a:ext uri="{96DAC541-7B7A-43D3-8B79-37D633B846F1}">
                <asvg:svgBlip xmlns:asvg="http://schemas.microsoft.com/office/drawing/2016/SVG/main" r:embed="rId4"/>
              </a:ext>
            </a:extLst>
          </a:blip>
          <a:srcRect/>
          <a:stretch>
            <a:fillRect t="-43000" b="-43000"/>
          </a:stretch>
        </a:blipFill>
      </dgm:spPr>
      <dgm:extLst>
        <a:ext uri="{E40237B7-FDA0-4F09-8148-C483321AD2D9}">
          <dgm14:cNvPr xmlns:dgm14="http://schemas.microsoft.com/office/drawing/2010/diagram" id="0" name="" descr="Préstamo con relleno sólido"/>
        </a:ext>
      </dgm:extLst>
    </dgm:pt>
  </dgm:ptLst>
  <dgm:cxnLst>
    <dgm:cxn modelId="{D4148E14-9F91-4669-B6F0-6616FA015AA0}" type="presOf" srcId="{7CF7D56F-8595-4CAC-9DFB-3C35ECFC61A4}" destId="{AE9F9055-29AE-4D03-9DB5-2561D3DFE74B}" srcOrd="0" destOrd="0" presId="urn:microsoft.com/office/officeart/2005/8/layout/pList2"/>
    <dgm:cxn modelId="{4850A52B-586B-49B0-B769-D6B5203ACC0F}" type="presOf" srcId="{A0828F09-DB51-4FFE-8DDC-7B29C7DD94D4}" destId="{E50C5B18-F6E6-40E2-816B-A4E8EFD76389}" srcOrd="0" destOrd="0" presId="urn:microsoft.com/office/officeart/2005/8/layout/pList2"/>
    <dgm:cxn modelId="{77EFAE4E-0239-4CB2-A824-7DCBC41DAA45}" type="presOf" srcId="{1762FBFD-D399-441B-B627-7CE54F37D80B}" destId="{10993072-4E08-4750-B67E-724178E53B83}" srcOrd="0" destOrd="0" presId="urn:microsoft.com/office/officeart/2005/8/layout/pList2"/>
    <dgm:cxn modelId="{820FEF9C-F9CB-4503-BF06-1BB67A6A27CE}" srcId="{35C2B64C-7975-4B66-9FE5-833631BADBF1}" destId="{1762FBFD-D399-441B-B627-7CE54F37D80B}" srcOrd="1" destOrd="0" parTransId="{5EE6455E-6593-430B-8238-ABBCA2713BF8}" sibTransId="{933D3C54-3B90-47CA-8429-2FBFAD167787}"/>
    <dgm:cxn modelId="{65C910A5-57F9-4BB8-93A4-11F4439AD2BC}" srcId="{35C2B64C-7975-4B66-9FE5-833631BADBF1}" destId="{7CF7D56F-8595-4CAC-9DFB-3C35ECFC61A4}" srcOrd="0" destOrd="0" parTransId="{3969474C-9B16-4399-A591-835960D4B2EF}" sibTransId="{A0828F09-DB51-4FFE-8DDC-7B29C7DD94D4}"/>
    <dgm:cxn modelId="{941E5DD6-A593-46A0-9181-E4CB04BE9EEC}" type="presOf" srcId="{35C2B64C-7975-4B66-9FE5-833631BADBF1}" destId="{02B3CED3-675C-41CE-9B2A-F9C6048672F8}" srcOrd="0" destOrd="0" presId="urn:microsoft.com/office/officeart/2005/8/layout/pList2"/>
    <dgm:cxn modelId="{DC2F39C3-08E1-407C-83DC-358F1729AD7F}" type="presParOf" srcId="{02B3CED3-675C-41CE-9B2A-F9C6048672F8}" destId="{807113A6-4E83-415A-BF6B-F6935FB4432C}" srcOrd="0" destOrd="0" presId="urn:microsoft.com/office/officeart/2005/8/layout/pList2"/>
    <dgm:cxn modelId="{67D43FD1-C04E-4508-A9B2-25770017C9AF}" type="presParOf" srcId="{02B3CED3-675C-41CE-9B2A-F9C6048672F8}" destId="{35FC6B47-E646-4BED-A563-66C298CFF7F9}" srcOrd="1" destOrd="0" presId="urn:microsoft.com/office/officeart/2005/8/layout/pList2"/>
    <dgm:cxn modelId="{497D6AE0-00B9-4E6C-B435-8A1973777821}" type="presParOf" srcId="{35FC6B47-E646-4BED-A563-66C298CFF7F9}" destId="{80031CC7-8D2B-46C9-8B89-1D471ED1F1BF}" srcOrd="0" destOrd="0" presId="urn:microsoft.com/office/officeart/2005/8/layout/pList2"/>
    <dgm:cxn modelId="{F7F3489E-2AD8-48EF-A5CC-4AC3082C8AF1}" type="presParOf" srcId="{80031CC7-8D2B-46C9-8B89-1D471ED1F1BF}" destId="{AE9F9055-29AE-4D03-9DB5-2561D3DFE74B}" srcOrd="0" destOrd="0" presId="urn:microsoft.com/office/officeart/2005/8/layout/pList2"/>
    <dgm:cxn modelId="{8F6CB8A3-4790-4AB8-B75C-B17DB3312898}" type="presParOf" srcId="{80031CC7-8D2B-46C9-8B89-1D471ED1F1BF}" destId="{3C447539-8214-40B1-B8E3-1FE94C8680A7}" srcOrd="1" destOrd="0" presId="urn:microsoft.com/office/officeart/2005/8/layout/pList2"/>
    <dgm:cxn modelId="{82D1CB09-A262-456C-B5ED-07F37D061A4A}" type="presParOf" srcId="{80031CC7-8D2B-46C9-8B89-1D471ED1F1BF}" destId="{8378CD4F-5EAB-4FF0-8608-02D1AD905ECE}" srcOrd="2" destOrd="0" presId="urn:microsoft.com/office/officeart/2005/8/layout/pList2"/>
    <dgm:cxn modelId="{ECF40D9C-4247-4ADE-B4B4-25FF0B5F0DAC}" type="presParOf" srcId="{35FC6B47-E646-4BED-A563-66C298CFF7F9}" destId="{E50C5B18-F6E6-40E2-816B-A4E8EFD76389}" srcOrd="1" destOrd="0" presId="urn:microsoft.com/office/officeart/2005/8/layout/pList2"/>
    <dgm:cxn modelId="{33D7EEE9-FAFB-4D3E-86F9-8EAE9CF18721}" type="presParOf" srcId="{35FC6B47-E646-4BED-A563-66C298CFF7F9}" destId="{D42EDB85-D6B7-43ED-B60A-9A63D292BCDD}" srcOrd="2" destOrd="0" presId="urn:microsoft.com/office/officeart/2005/8/layout/pList2"/>
    <dgm:cxn modelId="{2F165430-BE94-40A2-9A98-DA83887DCAEE}" type="presParOf" srcId="{D42EDB85-D6B7-43ED-B60A-9A63D292BCDD}" destId="{10993072-4E08-4750-B67E-724178E53B83}" srcOrd="0" destOrd="0" presId="urn:microsoft.com/office/officeart/2005/8/layout/pList2"/>
    <dgm:cxn modelId="{E5212736-A66E-428D-BBB1-F22C6245F925}" type="presParOf" srcId="{D42EDB85-D6B7-43ED-B60A-9A63D292BCDD}" destId="{678E0DD5-C6A4-4BE6-87D4-34B1D435DE3C}" srcOrd="1" destOrd="0" presId="urn:microsoft.com/office/officeart/2005/8/layout/pList2"/>
    <dgm:cxn modelId="{B89CCC0D-DA84-4508-AA4C-CD9DA61AA9CA}" type="presParOf" srcId="{D42EDB85-D6B7-43ED-B60A-9A63D292BCDD}" destId="{B49373EF-C387-4C23-8CC6-4723EE1BDB3C}" srcOrd="2" destOrd="0" presId="urn:microsoft.com/office/officeart/2005/8/layout/p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C2B64C-7975-4B66-9FE5-833631BADBF1}" type="doc">
      <dgm:prSet loTypeId="urn:microsoft.com/office/officeart/2005/8/layout/pList2" loCatId="list" qsTypeId="urn:microsoft.com/office/officeart/2005/8/quickstyle/simple2" qsCatId="simple" csTypeId="urn:microsoft.com/office/officeart/2005/8/colors/accent0_2" csCatId="mainScheme" phldr="1"/>
      <dgm:spPr/>
      <dgm:t>
        <a:bodyPr/>
        <a:lstStyle/>
        <a:p>
          <a:endParaRPr lang="es-EC"/>
        </a:p>
      </dgm:t>
    </dgm:pt>
    <dgm:pt modelId="{7CF7D56F-8595-4CAC-9DFB-3C35ECFC61A4}">
      <dgm:prSet phldrT="[Texto]" custT="1"/>
      <dgm:spPr/>
      <dgm:t>
        <a:bodyPr/>
        <a:lstStyle/>
        <a:p>
          <a:pPr algn="ctr"/>
          <a:r>
            <a:rPr lang="es-ES" sz="2000" dirty="0"/>
            <a:t>Actual Ley de Régimen Tributario Interno </a:t>
          </a:r>
        </a:p>
        <a:p>
          <a:pPr algn="ctr"/>
          <a:r>
            <a:rPr lang="es-ES" sz="2000" dirty="0"/>
            <a:t>Art. 62.- Se reforma la palabra con la que empieza el último inciso del artículo:</a:t>
          </a:r>
        </a:p>
        <a:p>
          <a:pPr algn="ctr"/>
          <a:endParaRPr lang="es-ES" sz="2000" dirty="0"/>
        </a:p>
        <a:p>
          <a:pPr algn="ctr"/>
          <a:r>
            <a:rPr lang="es-ES" sz="2000" dirty="0"/>
            <a:t>“excepcionalmente” por:</a:t>
          </a:r>
        </a:p>
        <a:p>
          <a:pPr algn="ctr"/>
          <a:r>
            <a:rPr lang="es-ES" sz="2000" dirty="0"/>
            <a:t>“en todos los casos”.</a:t>
          </a:r>
        </a:p>
        <a:p>
          <a:pPr algn="ctr"/>
          <a:endParaRPr lang="es-ES" sz="1400" dirty="0"/>
        </a:p>
      </dgm:t>
    </dgm:pt>
    <dgm:pt modelId="{3969474C-9B16-4399-A591-835960D4B2EF}" type="parTrans" cxnId="{65C910A5-57F9-4BB8-93A4-11F4439AD2BC}">
      <dgm:prSet/>
      <dgm:spPr/>
      <dgm:t>
        <a:bodyPr/>
        <a:lstStyle/>
        <a:p>
          <a:endParaRPr lang="es-EC"/>
        </a:p>
      </dgm:t>
    </dgm:pt>
    <dgm:pt modelId="{A0828F09-DB51-4FFE-8DDC-7B29C7DD94D4}" type="sibTrans" cxnId="{65C910A5-57F9-4BB8-93A4-11F4439AD2BC}">
      <dgm:prSet/>
      <dgm:spPr/>
      <dgm:t>
        <a:bodyPr/>
        <a:lstStyle/>
        <a:p>
          <a:endParaRPr lang="es-EC"/>
        </a:p>
      </dgm:t>
    </dgm:pt>
    <dgm:pt modelId="{1762FBFD-D399-441B-B627-7CE54F37D80B}">
      <dgm:prSet custT="1"/>
      <dgm:spPr/>
      <dgm:t>
        <a:bodyPr/>
        <a:lstStyle/>
        <a:p>
          <a:pPr algn="ctr"/>
          <a:r>
            <a:rPr lang="es-ES" sz="2000" dirty="0"/>
            <a:t>Actual Ley de Régimen Tributario Interno </a:t>
          </a:r>
        </a:p>
        <a:p>
          <a:pPr algn="ctr"/>
          <a:endParaRPr lang="es-ES" sz="2000" dirty="0"/>
        </a:p>
        <a:p>
          <a:pPr algn="ctr"/>
          <a:r>
            <a:rPr lang="es-ES" sz="2000" dirty="0"/>
            <a:t>Art. 63.- Se reforma la palabra con la que empieza el último inciso del artículo por lo siguiente:</a:t>
          </a:r>
        </a:p>
        <a:p>
          <a:pPr algn="ctr"/>
          <a:r>
            <a:rPr lang="es-ES" sz="2000" dirty="0"/>
            <a:t>“cuando”, por:</a:t>
          </a:r>
        </a:p>
        <a:p>
          <a:pPr algn="ctr"/>
          <a:r>
            <a:rPr lang="es-ES" sz="2000" dirty="0"/>
            <a:t>“en todos los casos</a:t>
          </a:r>
          <a:r>
            <a:rPr lang="es-ES" sz="1800" dirty="0"/>
            <a:t>” </a:t>
          </a:r>
          <a:endParaRPr lang="es-EC" sz="1800" dirty="0"/>
        </a:p>
      </dgm:t>
    </dgm:pt>
    <dgm:pt modelId="{5EE6455E-6593-430B-8238-ABBCA2713BF8}" type="parTrans" cxnId="{820FEF9C-F9CB-4503-BF06-1BB67A6A27CE}">
      <dgm:prSet/>
      <dgm:spPr/>
      <dgm:t>
        <a:bodyPr/>
        <a:lstStyle/>
        <a:p>
          <a:endParaRPr lang="es-EC"/>
        </a:p>
      </dgm:t>
    </dgm:pt>
    <dgm:pt modelId="{933D3C54-3B90-47CA-8429-2FBFAD167787}" type="sibTrans" cxnId="{820FEF9C-F9CB-4503-BF06-1BB67A6A27CE}">
      <dgm:prSet/>
      <dgm:spPr/>
      <dgm:t>
        <a:bodyPr/>
        <a:lstStyle/>
        <a:p>
          <a:endParaRPr lang="es-EC"/>
        </a:p>
      </dgm:t>
    </dgm:pt>
    <dgm:pt modelId="{02B3CED3-675C-41CE-9B2A-F9C6048672F8}" type="pres">
      <dgm:prSet presAssocID="{35C2B64C-7975-4B66-9FE5-833631BADBF1}" presName="Name0" presStyleCnt="0">
        <dgm:presLayoutVars>
          <dgm:dir/>
          <dgm:resizeHandles val="exact"/>
        </dgm:presLayoutVars>
      </dgm:prSet>
      <dgm:spPr/>
    </dgm:pt>
    <dgm:pt modelId="{807113A6-4E83-415A-BF6B-F6935FB4432C}" type="pres">
      <dgm:prSet presAssocID="{35C2B64C-7975-4B66-9FE5-833631BADBF1}" presName="bkgdShp" presStyleLbl="alignAccFollowNode1" presStyleIdx="0" presStyleCnt="1" custLinFactNeighborY="-8732"/>
      <dgm:spPr/>
    </dgm:pt>
    <dgm:pt modelId="{35FC6B47-E646-4BED-A563-66C298CFF7F9}" type="pres">
      <dgm:prSet presAssocID="{35C2B64C-7975-4B66-9FE5-833631BADBF1}" presName="linComp" presStyleCnt="0"/>
      <dgm:spPr/>
    </dgm:pt>
    <dgm:pt modelId="{80031CC7-8D2B-46C9-8B89-1D471ED1F1BF}" type="pres">
      <dgm:prSet presAssocID="{7CF7D56F-8595-4CAC-9DFB-3C35ECFC61A4}" presName="compNode" presStyleCnt="0"/>
      <dgm:spPr/>
    </dgm:pt>
    <dgm:pt modelId="{AE9F9055-29AE-4D03-9DB5-2561D3DFE74B}" type="pres">
      <dgm:prSet presAssocID="{7CF7D56F-8595-4CAC-9DFB-3C35ECFC61A4}" presName="node" presStyleLbl="node1" presStyleIdx="0" presStyleCnt="2" custScaleY="98504" custLinFactNeighborX="-2371" custLinFactNeighborY="374">
        <dgm:presLayoutVars>
          <dgm:bulletEnabled val="1"/>
        </dgm:presLayoutVars>
      </dgm:prSet>
      <dgm:spPr/>
    </dgm:pt>
    <dgm:pt modelId="{3C447539-8214-40B1-B8E3-1FE94C8680A7}" type="pres">
      <dgm:prSet presAssocID="{7CF7D56F-8595-4CAC-9DFB-3C35ECFC61A4}" presName="invisiNode" presStyleLbl="node1" presStyleIdx="0" presStyleCnt="2"/>
      <dgm:spPr/>
    </dgm:pt>
    <dgm:pt modelId="{8378CD4F-5EAB-4FF0-8608-02D1AD905ECE}" type="pres">
      <dgm:prSet presAssocID="{7CF7D56F-8595-4CAC-9DFB-3C35ECFC61A4}" presName="imagNode" presStyleLbl="fgImgPlace1" presStyleIdx="0" presStyleCnt="2" custScaleX="68115" custLinFactNeighborX="-1010" custLinFactNeighborY="6627"/>
      <dgm:spPr>
        <a:blipFill>
          <a:blip xmlns:r="http://schemas.openxmlformats.org/officeDocument/2006/relationships" r:embed="rId1">
            <a:extLst>
              <a:ext uri="{96DAC541-7B7A-43D3-8B79-37D633B846F1}">
                <asvg:svgBlip xmlns:asvg="http://schemas.microsoft.com/office/drawing/2016/SVG/main" r:embed="rId2"/>
              </a:ext>
            </a:extLst>
          </a:blip>
          <a:srcRect/>
          <a:stretch>
            <a:fillRect t="-34000" b="-34000"/>
          </a:stretch>
        </a:blipFill>
      </dgm:spPr>
      <dgm:extLst>
        <a:ext uri="{E40237B7-FDA0-4F09-8148-C483321AD2D9}">
          <dgm14:cNvPr xmlns:dgm14="http://schemas.microsoft.com/office/drawing/2010/diagram" id="0" name="" descr="Sala de juntas con relleno sólido"/>
        </a:ext>
      </dgm:extLst>
    </dgm:pt>
    <dgm:pt modelId="{E50C5B18-F6E6-40E2-816B-A4E8EFD76389}" type="pres">
      <dgm:prSet presAssocID="{A0828F09-DB51-4FFE-8DDC-7B29C7DD94D4}" presName="sibTrans" presStyleLbl="sibTrans2D1" presStyleIdx="0" presStyleCnt="0"/>
      <dgm:spPr/>
    </dgm:pt>
    <dgm:pt modelId="{D42EDB85-D6B7-43ED-B60A-9A63D292BCDD}" type="pres">
      <dgm:prSet presAssocID="{1762FBFD-D399-441B-B627-7CE54F37D80B}" presName="compNode" presStyleCnt="0"/>
      <dgm:spPr/>
    </dgm:pt>
    <dgm:pt modelId="{10993072-4E08-4750-B67E-724178E53B83}" type="pres">
      <dgm:prSet presAssocID="{1762FBFD-D399-441B-B627-7CE54F37D80B}" presName="node" presStyleLbl="node1" presStyleIdx="1" presStyleCnt="2">
        <dgm:presLayoutVars>
          <dgm:bulletEnabled val="1"/>
        </dgm:presLayoutVars>
      </dgm:prSet>
      <dgm:spPr/>
    </dgm:pt>
    <dgm:pt modelId="{678E0DD5-C6A4-4BE6-87D4-34B1D435DE3C}" type="pres">
      <dgm:prSet presAssocID="{1762FBFD-D399-441B-B627-7CE54F37D80B}" presName="invisiNode" presStyleLbl="node1" presStyleIdx="1" presStyleCnt="2"/>
      <dgm:spPr/>
    </dgm:pt>
    <dgm:pt modelId="{B49373EF-C387-4C23-8CC6-4723EE1BDB3C}" type="pres">
      <dgm:prSet presAssocID="{1762FBFD-D399-441B-B627-7CE54F37D80B}" presName="imagNode" presStyleLbl="fgImgPlace1" presStyleIdx="1" presStyleCnt="2" custScaleX="66577" custScaleY="100537" custLinFactNeighborX="-3424" custLinFactNeighborY="751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32000" b="-32000"/>
          </a:stretch>
        </a:blipFill>
      </dgm:spPr>
      <dgm:extLst>
        <a:ext uri="{E40237B7-FDA0-4F09-8148-C483321AD2D9}">
          <dgm14:cNvPr xmlns:dgm14="http://schemas.microsoft.com/office/drawing/2010/diagram" id="0" name="" descr="Crecimiento empresarial con relleno sólido"/>
        </a:ext>
      </dgm:extLst>
    </dgm:pt>
  </dgm:ptLst>
  <dgm:cxnLst>
    <dgm:cxn modelId="{D4148E14-9F91-4669-B6F0-6616FA015AA0}" type="presOf" srcId="{7CF7D56F-8595-4CAC-9DFB-3C35ECFC61A4}" destId="{AE9F9055-29AE-4D03-9DB5-2561D3DFE74B}" srcOrd="0" destOrd="0" presId="urn:microsoft.com/office/officeart/2005/8/layout/pList2"/>
    <dgm:cxn modelId="{4850A52B-586B-49B0-B769-D6B5203ACC0F}" type="presOf" srcId="{A0828F09-DB51-4FFE-8DDC-7B29C7DD94D4}" destId="{E50C5B18-F6E6-40E2-816B-A4E8EFD76389}" srcOrd="0" destOrd="0" presId="urn:microsoft.com/office/officeart/2005/8/layout/pList2"/>
    <dgm:cxn modelId="{77EFAE4E-0239-4CB2-A824-7DCBC41DAA45}" type="presOf" srcId="{1762FBFD-D399-441B-B627-7CE54F37D80B}" destId="{10993072-4E08-4750-B67E-724178E53B83}" srcOrd="0" destOrd="0" presId="urn:microsoft.com/office/officeart/2005/8/layout/pList2"/>
    <dgm:cxn modelId="{820FEF9C-F9CB-4503-BF06-1BB67A6A27CE}" srcId="{35C2B64C-7975-4B66-9FE5-833631BADBF1}" destId="{1762FBFD-D399-441B-B627-7CE54F37D80B}" srcOrd="1" destOrd="0" parTransId="{5EE6455E-6593-430B-8238-ABBCA2713BF8}" sibTransId="{933D3C54-3B90-47CA-8429-2FBFAD167787}"/>
    <dgm:cxn modelId="{65C910A5-57F9-4BB8-93A4-11F4439AD2BC}" srcId="{35C2B64C-7975-4B66-9FE5-833631BADBF1}" destId="{7CF7D56F-8595-4CAC-9DFB-3C35ECFC61A4}" srcOrd="0" destOrd="0" parTransId="{3969474C-9B16-4399-A591-835960D4B2EF}" sibTransId="{A0828F09-DB51-4FFE-8DDC-7B29C7DD94D4}"/>
    <dgm:cxn modelId="{941E5DD6-A593-46A0-9181-E4CB04BE9EEC}" type="presOf" srcId="{35C2B64C-7975-4B66-9FE5-833631BADBF1}" destId="{02B3CED3-675C-41CE-9B2A-F9C6048672F8}" srcOrd="0" destOrd="0" presId="urn:microsoft.com/office/officeart/2005/8/layout/pList2"/>
    <dgm:cxn modelId="{DC2F39C3-08E1-407C-83DC-358F1729AD7F}" type="presParOf" srcId="{02B3CED3-675C-41CE-9B2A-F9C6048672F8}" destId="{807113A6-4E83-415A-BF6B-F6935FB4432C}" srcOrd="0" destOrd="0" presId="urn:microsoft.com/office/officeart/2005/8/layout/pList2"/>
    <dgm:cxn modelId="{67D43FD1-C04E-4508-A9B2-25770017C9AF}" type="presParOf" srcId="{02B3CED3-675C-41CE-9B2A-F9C6048672F8}" destId="{35FC6B47-E646-4BED-A563-66C298CFF7F9}" srcOrd="1" destOrd="0" presId="urn:microsoft.com/office/officeart/2005/8/layout/pList2"/>
    <dgm:cxn modelId="{497D6AE0-00B9-4E6C-B435-8A1973777821}" type="presParOf" srcId="{35FC6B47-E646-4BED-A563-66C298CFF7F9}" destId="{80031CC7-8D2B-46C9-8B89-1D471ED1F1BF}" srcOrd="0" destOrd="0" presId="urn:microsoft.com/office/officeart/2005/8/layout/pList2"/>
    <dgm:cxn modelId="{F7F3489E-2AD8-48EF-A5CC-4AC3082C8AF1}" type="presParOf" srcId="{80031CC7-8D2B-46C9-8B89-1D471ED1F1BF}" destId="{AE9F9055-29AE-4D03-9DB5-2561D3DFE74B}" srcOrd="0" destOrd="0" presId="urn:microsoft.com/office/officeart/2005/8/layout/pList2"/>
    <dgm:cxn modelId="{8F6CB8A3-4790-4AB8-B75C-B17DB3312898}" type="presParOf" srcId="{80031CC7-8D2B-46C9-8B89-1D471ED1F1BF}" destId="{3C447539-8214-40B1-B8E3-1FE94C8680A7}" srcOrd="1" destOrd="0" presId="urn:microsoft.com/office/officeart/2005/8/layout/pList2"/>
    <dgm:cxn modelId="{82D1CB09-A262-456C-B5ED-07F37D061A4A}" type="presParOf" srcId="{80031CC7-8D2B-46C9-8B89-1D471ED1F1BF}" destId="{8378CD4F-5EAB-4FF0-8608-02D1AD905ECE}" srcOrd="2" destOrd="0" presId="urn:microsoft.com/office/officeart/2005/8/layout/pList2"/>
    <dgm:cxn modelId="{ECF40D9C-4247-4ADE-B4B4-25FF0B5F0DAC}" type="presParOf" srcId="{35FC6B47-E646-4BED-A563-66C298CFF7F9}" destId="{E50C5B18-F6E6-40E2-816B-A4E8EFD76389}" srcOrd="1" destOrd="0" presId="urn:microsoft.com/office/officeart/2005/8/layout/pList2"/>
    <dgm:cxn modelId="{33D7EEE9-FAFB-4D3E-86F9-8EAE9CF18721}" type="presParOf" srcId="{35FC6B47-E646-4BED-A563-66C298CFF7F9}" destId="{D42EDB85-D6B7-43ED-B60A-9A63D292BCDD}" srcOrd="2" destOrd="0" presId="urn:microsoft.com/office/officeart/2005/8/layout/pList2"/>
    <dgm:cxn modelId="{2F165430-BE94-40A2-9A98-DA83887DCAEE}" type="presParOf" srcId="{D42EDB85-D6B7-43ED-B60A-9A63D292BCDD}" destId="{10993072-4E08-4750-B67E-724178E53B83}" srcOrd="0" destOrd="0" presId="urn:microsoft.com/office/officeart/2005/8/layout/pList2"/>
    <dgm:cxn modelId="{E5212736-A66E-428D-BBB1-F22C6245F925}" type="presParOf" srcId="{D42EDB85-D6B7-43ED-B60A-9A63D292BCDD}" destId="{678E0DD5-C6A4-4BE6-87D4-34B1D435DE3C}" srcOrd="1" destOrd="0" presId="urn:microsoft.com/office/officeart/2005/8/layout/pList2"/>
    <dgm:cxn modelId="{B89CCC0D-DA84-4508-AA4C-CD9DA61AA9CA}" type="presParOf" srcId="{D42EDB85-D6B7-43ED-B60A-9A63D292BCDD}" destId="{B49373EF-C387-4C23-8CC6-4723EE1BDB3C}" srcOrd="2" destOrd="0" presId="urn:microsoft.com/office/officeart/2005/8/layout/p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5C2B64C-7975-4B66-9FE5-833631BADBF1}" type="doc">
      <dgm:prSet loTypeId="urn:microsoft.com/office/officeart/2008/layout/PictureStrips" loCatId="list" qsTypeId="urn:microsoft.com/office/officeart/2005/8/quickstyle/simple2" qsCatId="simple" csTypeId="urn:microsoft.com/office/officeart/2005/8/colors/accent0_2" csCatId="mainScheme" phldr="1"/>
      <dgm:spPr/>
      <dgm:t>
        <a:bodyPr/>
        <a:lstStyle/>
        <a:p>
          <a:endParaRPr lang="es-EC"/>
        </a:p>
      </dgm:t>
    </dgm:pt>
    <dgm:pt modelId="{7CF7D56F-8595-4CAC-9DFB-3C35ECFC61A4}">
      <dgm:prSet phldrT="[Texto]" custT="1"/>
      <dgm:spPr/>
      <dgm:t>
        <a:bodyPr/>
        <a:lstStyle/>
        <a:p>
          <a:pPr algn="ctr"/>
          <a:r>
            <a:rPr lang="es-EC" sz="1400" b="0" i="0" u="none" dirty="0"/>
            <a:t>62.-Excepcionalmente cuando el impuesto al valor agregado sea recaudado por entidades y organismos del sector público del Gobierno Central y Descentralizado, sus órganos desconcentrados y sus empresas públicas, universidades y escuelas politécnicas del país, actuando estos como agente de retención, los valores retenidos permanecerán en sus cuentas correspondientes y no se depositará en la cuenta del Servicio de Rentas Internas; al efecto las entidades y organismos del sector público del Gobierno Central y Descentralizado, sus órganos desconcentrados y sus empresas públicas, las universidades y escuelas politécnicas del país, deberán notificar en la declaración y anexos los valores retenidos que no han sido depositados en la cuenta del Servicio de Rentas Internas para mantener el respectivo registro contable</a:t>
          </a:r>
          <a:endParaRPr lang="es-ES" sz="1400" b="0" i="0" u="none" dirty="0"/>
        </a:p>
      </dgm:t>
    </dgm:pt>
    <dgm:pt modelId="{3969474C-9B16-4399-A591-835960D4B2EF}" type="parTrans" cxnId="{65C910A5-57F9-4BB8-93A4-11F4439AD2BC}">
      <dgm:prSet/>
      <dgm:spPr/>
      <dgm:t>
        <a:bodyPr/>
        <a:lstStyle/>
        <a:p>
          <a:endParaRPr lang="es-EC"/>
        </a:p>
      </dgm:t>
    </dgm:pt>
    <dgm:pt modelId="{A0828F09-DB51-4FFE-8DDC-7B29C7DD94D4}" type="sibTrans" cxnId="{65C910A5-57F9-4BB8-93A4-11F4439AD2BC}">
      <dgm:prSet/>
      <dgm:spPr/>
      <dgm:t>
        <a:bodyPr/>
        <a:lstStyle/>
        <a:p>
          <a:endParaRPr lang="es-EC"/>
        </a:p>
      </dgm:t>
    </dgm:pt>
    <dgm:pt modelId="{1762FBFD-D399-441B-B627-7CE54F37D80B}">
      <dgm:prSet custT="1"/>
      <dgm:spPr/>
      <dgm:t>
        <a:bodyPr/>
        <a:lstStyle/>
        <a:p>
          <a:pPr algn="ctr"/>
          <a:r>
            <a:rPr lang="es-EC" sz="1400" b="0" i="0" u="none" dirty="0"/>
            <a:t>Cuando el agente de retención sean las entidades y organismos del sector público del Gobierno Central y Descentralizado, sus órganos desconcentrados y sus empresas públicas, universidades y escuelas politécnicas del país, retendrán el cien por ciento (100%) del Impuesto al Valor Agregado -IVA-, los valores retenidos permanecerán en sus cuentas correspondientes y no se depositará en la cuenta del Servicio de Rentas Internas; al efecto las entidades y organismos del sector público del Gobierno Central y Descentralizado, sus órganos desconcentrados y sus empresas públicas, las universidades y escuelas politécnicas del país, deberán notificar en la declaración y anexos los valores retenidos que no han sido depositados en la cuenta del Servicio de Rentas Internas para mantener el respectivo registro contable</a:t>
          </a:r>
        </a:p>
      </dgm:t>
    </dgm:pt>
    <dgm:pt modelId="{5EE6455E-6593-430B-8238-ABBCA2713BF8}" type="parTrans" cxnId="{820FEF9C-F9CB-4503-BF06-1BB67A6A27CE}">
      <dgm:prSet/>
      <dgm:spPr/>
      <dgm:t>
        <a:bodyPr/>
        <a:lstStyle/>
        <a:p>
          <a:endParaRPr lang="es-EC"/>
        </a:p>
      </dgm:t>
    </dgm:pt>
    <dgm:pt modelId="{933D3C54-3B90-47CA-8429-2FBFAD167787}" type="sibTrans" cxnId="{820FEF9C-F9CB-4503-BF06-1BB67A6A27CE}">
      <dgm:prSet/>
      <dgm:spPr/>
      <dgm:t>
        <a:bodyPr/>
        <a:lstStyle/>
        <a:p>
          <a:endParaRPr lang="es-EC"/>
        </a:p>
      </dgm:t>
    </dgm:pt>
    <dgm:pt modelId="{603DE036-BEF5-4662-A57E-F17402DED5B1}" type="pres">
      <dgm:prSet presAssocID="{35C2B64C-7975-4B66-9FE5-833631BADBF1}" presName="Name0" presStyleCnt="0">
        <dgm:presLayoutVars>
          <dgm:dir/>
          <dgm:resizeHandles val="exact"/>
        </dgm:presLayoutVars>
      </dgm:prSet>
      <dgm:spPr/>
    </dgm:pt>
    <dgm:pt modelId="{C8263916-D474-4C0E-A941-34490594E2A2}" type="pres">
      <dgm:prSet presAssocID="{7CF7D56F-8595-4CAC-9DFB-3C35ECFC61A4}" presName="composite" presStyleCnt="0"/>
      <dgm:spPr/>
    </dgm:pt>
    <dgm:pt modelId="{D2A4CC31-CA99-4832-B7F8-7F38856EFF8A}" type="pres">
      <dgm:prSet presAssocID="{7CF7D56F-8595-4CAC-9DFB-3C35ECFC61A4}" presName="rect1" presStyleLbl="trAlignAcc1" presStyleIdx="0" presStyleCnt="2">
        <dgm:presLayoutVars>
          <dgm:bulletEnabled val="1"/>
        </dgm:presLayoutVars>
      </dgm:prSet>
      <dgm:spPr/>
    </dgm:pt>
    <dgm:pt modelId="{DA59D253-F816-4F63-9145-75DF44DA490E}" type="pres">
      <dgm:prSet presAssocID="{7CF7D56F-8595-4CAC-9DFB-3C35ECFC61A4}" presName="rect2" presStyleLbl="fgImgPlace1" presStyleIdx="0" presStyleCnt="2" custScaleX="12267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11000" r="-11000"/>
          </a:stretch>
        </a:blipFill>
      </dgm:spPr>
      <dgm:extLst>
        <a:ext uri="{E40237B7-FDA0-4F09-8148-C483321AD2D9}">
          <dgm14:cNvPr xmlns:dgm14="http://schemas.microsoft.com/office/drawing/2010/diagram" id="0" name="" descr="Filantropía con relleno sólido"/>
        </a:ext>
      </dgm:extLst>
    </dgm:pt>
    <dgm:pt modelId="{0F9D83A9-3D03-40EF-B68B-EB82ECDEC4D0}" type="pres">
      <dgm:prSet presAssocID="{A0828F09-DB51-4FFE-8DDC-7B29C7DD94D4}" presName="sibTrans" presStyleCnt="0"/>
      <dgm:spPr/>
    </dgm:pt>
    <dgm:pt modelId="{A69977F8-E961-4673-ACC4-1B19995C92B1}" type="pres">
      <dgm:prSet presAssocID="{1762FBFD-D399-441B-B627-7CE54F37D80B}" presName="composite" presStyleCnt="0"/>
      <dgm:spPr/>
    </dgm:pt>
    <dgm:pt modelId="{14B480FE-38C3-4C99-A81D-2A20138EE5C3}" type="pres">
      <dgm:prSet presAssocID="{1762FBFD-D399-441B-B627-7CE54F37D80B}" presName="rect1" presStyleLbl="trAlignAcc1" presStyleIdx="1" presStyleCnt="2">
        <dgm:presLayoutVars>
          <dgm:bulletEnabled val="1"/>
        </dgm:presLayoutVars>
      </dgm:prSet>
      <dgm:spPr/>
    </dgm:pt>
    <dgm:pt modelId="{D5B7D55F-33E7-42DD-A07F-9C033C439093}" type="pres">
      <dgm:prSet presAssocID="{1762FBFD-D399-441B-B627-7CE54F37D80B}" presName="rect2" presStyleLbl="fgImgPlace1" presStyleIdx="1" presStyleCnt="2" custScaleX="127776" custLinFactNeighborX="-872" custLinFactNeighborY="2461"/>
      <dgm:spPr>
        <a:blipFill>
          <a:blip xmlns:r="http://schemas.openxmlformats.org/officeDocument/2006/relationships" r:embed="rId3">
            <a:extLst>
              <a:ext uri="{96DAC541-7B7A-43D3-8B79-37D633B846F1}">
                <asvg:svgBlip xmlns:asvg="http://schemas.microsoft.com/office/drawing/2016/SVG/main" r:embed="rId4"/>
              </a:ext>
            </a:extLst>
          </a:blip>
          <a:srcRect/>
          <a:stretch>
            <a:fillRect l="-9000" r="-9000"/>
          </a:stretch>
        </a:blipFill>
      </dgm:spPr>
      <dgm:extLst>
        <a:ext uri="{E40237B7-FDA0-4F09-8148-C483321AD2D9}">
          <dgm14:cNvPr xmlns:dgm14="http://schemas.microsoft.com/office/drawing/2010/diagram" id="0" name="" descr="Dinero con relleno sólido"/>
        </a:ext>
      </dgm:extLst>
    </dgm:pt>
  </dgm:ptLst>
  <dgm:cxnLst>
    <dgm:cxn modelId="{14A03F2B-83FE-48D7-B4C8-1DDEE1845E3C}" type="presOf" srcId="{7CF7D56F-8595-4CAC-9DFB-3C35ECFC61A4}" destId="{D2A4CC31-CA99-4832-B7F8-7F38856EFF8A}" srcOrd="0" destOrd="0" presId="urn:microsoft.com/office/officeart/2008/layout/PictureStrips"/>
    <dgm:cxn modelId="{9E8F7795-BD7F-4789-BDCB-3ABA3A4B7D54}" type="presOf" srcId="{1762FBFD-D399-441B-B627-7CE54F37D80B}" destId="{14B480FE-38C3-4C99-A81D-2A20138EE5C3}" srcOrd="0" destOrd="0" presId="urn:microsoft.com/office/officeart/2008/layout/PictureStrips"/>
    <dgm:cxn modelId="{820FEF9C-F9CB-4503-BF06-1BB67A6A27CE}" srcId="{35C2B64C-7975-4B66-9FE5-833631BADBF1}" destId="{1762FBFD-D399-441B-B627-7CE54F37D80B}" srcOrd="1" destOrd="0" parTransId="{5EE6455E-6593-430B-8238-ABBCA2713BF8}" sibTransId="{933D3C54-3B90-47CA-8429-2FBFAD167787}"/>
    <dgm:cxn modelId="{65C910A5-57F9-4BB8-93A4-11F4439AD2BC}" srcId="{35C2B64C-7975-4B66-9FE5-833631BADBF1}" destId="{7CF7D56F-8595-4CAC-9DFB-3C35ECFC61A4}" srcOrd="0" destOrd="0" parTransId="{3969474C-9B16-4399-A591-835960D4B2EF}" sibTransId="{A0828F09-DB51-4FFE-8DDC-7B29C7DD94D4}"/>
    <dgm:cxn modelId="{48C07EA8-C35A-4813-BD6C-B87F9EC13EEC}" type="presOf" srcId="{35C2B64C-7975-4B66-9FE5-833631BADBF1}" destId="{603DE036-BEF5-4662-A57E-F17402DED5B1}" srcOrd="0" destOrd="0" presId="urn:microsoft.com/office/officeart/2008/layout/PictureStrips"/>
    <dgm:cxn modelId="{3EC9D892-BB8D-4543-8E95-6C87E3C261CE}" type="presParOf" srcId="{603DE036-BEF5-4662-A57E-F17402DED5B1}" destId="{C8263916-D474-4C0E-A941-34490594E2A2}" srcOrd="0" destOrd="0" presId="urn:microsoft.com/office/officeart/2008/layout/PictureStrips"/>
    <dgm:cxn modelId="{59CD299A-7339-4573-AEBE-AD5B73291012}" type="presParOf" srcId="{C8263916-D474-4C0E-A941-34490594E2A2}" destId="{D2A4CC31-CA99-4832-B7F8-7F38856EFF8A}" srcOrd="0" destOrd="0" presId="urn:microsoft.com/office/officeart/2008/layout/PictureStrips"/>
    <dgm:cxn modelId="{E90BB8F9-6EA7-40C8-A784-7FA8A7CF99EF}" type="presParOf" srcId="{C8263916-D474-4C0E-A941-34490594E2A2}" destId="{DA59D253-F816-4F63-9145-75DF44DA490E}" srcOrd="1" destOrd="0" presId="urn:microsoft.com/office/officeart/2008/layout/PictureStrips"/>
    <dgm:cxn modelId="{17CF70CB-BBB6-4E7E-AFB0-017C30A812C2}" type="presParOf" srcId="{603DE036-BEF5-4662-A57E-F17402DED5B1}" destId="{0F9D83A9-3D03-40EF-B68B-EB82ECDEC4D0}" srcOrd="1" destOrd="0" presId="urn:microsoft.com/office/officeart/2008/layout/PictureStrips"/>
    <dgm:cxn modelId="{48C4CC81-9CCE-4F90-9536-8ADDE223F1C3}" type="presParOf" srcId="{603DE036-BEF5-4662-A57E-F17402DED5B1}" destId="{A69977F8-E961-4673-ACC4-1B19995C92B1}" srcOrd="2" destOrd="0" presId="urn:microsoft.com/office/officeart/2008/layout/PictureStrips"/>
    <dgm:cxn modelId="{473168BF-C9EB-4721-BDAF-BD0AB06CCE04}" type="presParOf" srcId="{A69977F8-E961-4673-ACC4-1B19995C92B1}" destId="{14B480FE-38C3-4C99-A81D-2A20138EE5C3}" srcOrd="0" destOrd="0" presId="urn:microsoft.com/office/officeart/2008/layout/PictureStrips"/>
    <dgm:cxn modelId="{1DAEF5A0-08FF-48F7-9ABF-A47EC282E3A7}" type="presParOf" srcId="{A69977F8-E961-4673-ACC4-1B19995C92B1}" destId="{D5B7D55F-33E7-42DD-A07F-9C033C439093}"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7113A6-4E83-415A-BF6B-F6935FB4432C}">
      <dsp:nvSpPr>
        <dsp:cNvPr id="0" name=""/>
        <dsp:cNvSpPr/>
      </dsp:nvSpPr>
      <dsp:spPr>
        <a:xfrm>
          <a:off x="0" y="0"/>
          <a:ext cx="10567986" cy="2603310"/>
        </a:xfrm>
        <a:prstGeom prst="roundRect">
          <a:avLst>
            <a:gd name="adj" fmla="val 10000"/>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78CD4F-5EAB-4FF0-8608-02D1AD905ECE}">
      <dsp:nvSpPr>
        <dsp:cNvPr id="0" name=""/>
        <dsp:cNvSpPr/>
      </dsp:nvSpPr>
      <dsp:spPr>
        <a:xfrm>
          <a:off x="1067298" y="399232"/>
          <a:ext cx="3221346" cy="1909094"/>
        </a:xfrm>
        <a:prstGeom prst="roundRect">
          <a:avLst>
            <a:gd name="adj" fmla="val 10000"/>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t="-30000" b="-30000"/>
          </a:stretch>
        </a:blip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AE9F9055-29AE-4D03-9DB5-2561D3DFE74B}">
      <dsp:nvSpPr>
        <dsp:cNvPr id="0" name=""/>
        <dsp:cNvSpPr/>
      </dsp:nvSpPr>
      <dsp:spPr>
        <a:xfrm rot="10800000">
          <a:off x="206121" y="2650910"/>
          <a:ext cx="4729276" cy="3134224"/>
        </a:xfrm>
        <a:prstGeom prst="round2SameRect">
          <a:avLst>
            <a:gd name="adj1" fmla="val 10500"/>
            <a:gd name="adj2" fmla="val 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s-ES" sz="1200" b="0" i="0" kern="1200" dirty="0"/>
            <a:t>El ente rector de las finanzas públicas podrá realizar modificaciones presupuestarias para rebajar el Presupuesto General del Estado, con excepción de los ingresos de la Seguridad Social, así como aumentar los ingresos y gastos que modifiquen los niveles fijados en el Presupuesto General del Estado hasta por un total del 5% respecto de las cifras aprobadas por la Asamblea Nacional, no computarán a este límite los incrementos presupuestarios realizados para la aplicación de operaciones de manejo de pasivos y declaración de estado de excepción decretados por el Presidente de la República. </a:t>
          </a:r>
          <a:r>
            <a:rPr lang="es-ES" sz="1200" b="1" i="0" u="sng" kern="1200" dirty="0"/>
            <a:t>Con respecto a los Gobiernos Autónomos Descentralizados, el aumento o disminución sólo se podrá realizar en caso de aumento o disminución de los ingresos permanentes o no permanentes que les corresponde por Ley y hasta ese límite. </a:t>
          </a:r>
          <a:r>
            <a:rPr lang="es-ES" sz="1200" b="0" i="0" kern="1200" dirty="0"/>
            <a:t>La liquidación se hará cuatrimestralmente para los ajustes respectivos. Estas modificaciones serán puestas en conocimiento de la Asamblea Nacional en el plazo de 60 días de terminado cada semestre</a:t>
          </a:r>
          <a:r>
            <a:rPr lang="es-ES" sz="1400" b="0" i="0" kern="1200" dirty="0"/>
            <a:t>.</a:t>
          </a:r>
          <a:endParaRPr lang="es-ES" sz="1400" kern="1200" dirty="0"/>
        </a:p>
      </dsp:txBody>
      <dsp:txXfrm rot="10800000">
        <a:off x="302509" y="2650910"/>
        <a:ext cx="4536500" cy="3037836"/>
      </dsp:txXfrm>
    </dsp:sp>
    <dsp:sp modelId="{B49373EF-C387-4C23-8CC6-4723EE1BDB3C}">
      <dsp:nvSpPr>
        <dsp:cNvPr id="0" name=""/>
        <dsp:cNvSpPr/>
      </dsp:nvSpPr>
      <dsp:spPr>
        <a:xfrm>
          <a:off x="6198375" y="426526"/>
          <a:ext cx="3148610" cy="1694435"/>
        </a:xfrm>
        <a:prstGeom prst="roundRect">
          <a:avLst>
            <a:gd name="adj" fmla="val 10000"/>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t="-43000" b="-43000"/>
          </a:stretch>
        </a:blip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10993072-4E08-4750-B67E-724178E53B83}">
      <dsp:nvSpPr>
        <dsp:cNvPr id="0" name=""/>
        <dsp:cNvSpPr/>
      </dsp:nvSpPr>
      <dsp:spPr>
        <a:xfrm rot="10800000">
          <a:off x="5520456" y="2603310"/>
          <a:ext cx="4729276" cy="3181824"/>
        </a:xfrm>
        <a:prstGeom prst="round2SameRect">
          <a:avLst>
            <a:gd name="adj1" fmla="val 10500"/>
            <a:gd name="adj2" fmla="val 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568" tIns="99568" rIns="99568" bIns="99568" numCol="1" spcCol="1270" anchor="t" anchorCtr="0">
          <a:noAutofit/>
        </a:bodyPr>
        <a:lstStyle/>
        <a:p>
          <a:pPr marL="0" lvl="0" indent="0" algn="just" defTabSz="622300">
            <a:lnSpc>
              <a:spcPct val="90000"/>
            </a:lnSpc>
            <a:spcBef>
              <a:spcPct val="0"/>
            </a:spcBef>
            <a:spcAft>
              <a:spcPct val="35000"/>
            </a:spcAft>
            <a:buNone/>
          </a:pPr>
          <a:r>
            <a:rPr lang="es-ES" sz="1400" kern="1200" dirty="0"/>
            <a:t>“El ente rector de las finanzas públicas podrá realizar modificaciones presupuestarias para rebajar el Presupuesto General del Estado, </a:t>
          </a:r>
          <a:r>
            <a:rPr lang="es-ES" sz="1400" b="1" u="sng" kern="1200" dirty="0"/>
            <a:t>con excepción </a:t>
          </a:r>
          <a:r>
            <a:rPr lang="es-ES" sz="1400" kern="1200" dirty="0"/>
            <a:t>de los ingresos de la Seguridad Social y de los Gobiernos Autónomos Descentralizados, así como aumentar los ingresos y gastos que modifiquen los niveles fijados en el Presupuesto General del Estado hasta por un total del 5% respecto de las cifras aprobadas por la Asamblea Nacional, no computarán a este límite los incrementos presupuestarios realizados para la aplicación de operaciones de manejo de pasivos y declaración de estado de excepción decretados por el Presidente de la República. Estas modificaciones serán puestas en conocimiento de la Asamblea Nacional en el plazo de 60 días de terminado cada semestre.</a:t>
          </a:r>
          <a:endParaRPr lang="es-EC" sz="1400" kern="1200" dirty="0"/>
        </a:p>
      </dsp:txBody>
      <dsp:txXfrm rot="10800000">
        <a:off x="5618308" y="2603310"/>
        <a:ext cx="4533572" cy="30839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7113A6-4E83-415A-BF6B-F6935FB4432C}">
      <dsp:nvSpPr>
        <dsp:cNvPr id="0" name=""/>
        <dsp:cNvSpPr/>
      </dsp:nvSpPr>
      <dsp:spPr>
        <a:xfrm>
          <a:off x="0" y="0"/>
          <a:ext cx="10567986" cy="2603310"/>
        </a:xfrm>
        <a:prstGeom prst="roundRect">
          <a:avLst>
            <a:gd name="adj" fmla="val 10000"/>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78CD4F-5EAB-4FF0-8608-02D1AD905ECE}">
      <dsp:nvSpPr>
        <dsp:cNvPr id="0" name=""/>
        <dsp:cNvSpPr/>
      </dsp:nvSpPr>
      <dsp:spPr>
        <a:xfrm>
          <a:off x="1024451" y="485523"/>
          <a:ext cx="3221346" cy="1909094"/>
        </a:xfrm>
        <a:prstGeom prst="roundRect">
          <a:avLst>
            <a:gd name="adj" fmla="val 10000"/>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t="-34000" b="-34000"/>
          </a:stretch>
        </a:blip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AE9F9055-29AE-4D03-9DB5-2561D3DFE74B}">
      <dsp:nvSpPr>
        <dsp:cNvPr id="0" name=""/>
        <dsp:cNvSpPr/>
      </dsp:nvSpPr>
      <dsp:spPr>
        <a:xfrm rot="10800000">
          <a:off x="206121" y="2650910"/>
          <a:ext cx="4729276" cy="3134224"/>
        </a:xfrm>
        <a:prstGeom prst="round2SameRect">
          <a:avLst>
            <a:gd name="adj1" fmla="val 10500"/>
            <a:gd name="adj2" fmla="val 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s-ES" sz="2000" kern="1200" dirty="0"/>
            <a:t>Actual Ley de Régimen Tributario Interno </a:t>
          </a:r>
        </a:p>
        <a:p>
          <a:pPr marL="0" lvl="0" indent="0" algn="ctr" defTabSz="889000">
            <a:lnSpc>
              <a:spcPct val="90000"/>
            </a:lnSpc>
            <a:spcBef>
              <a:spcPct val="0"/>
            </a:spcBef>
            <a:spcAft>
              <a:spcPct val="35000"/>
            </a:spcAft>
            <a:buNone/>
          </a:pPr>
          <a:r>
            <a:rPr lang="es-ES" sz="2000" kern="1200" dirty="0"/>
            <a:t>Art. 62.- Se reforma la palabra con la que empieza el último inciso del artículo:</a:t>
          </a:r>
        </a:p>
        <a:p>
          <a:pPr marL="0" lvl="0" indent="0" algn="ctr" defTabSz="889000">
            <a:lnSpc>
              <a:spcPct val="90000"/>
            </a:lnSpc>
            <a:spcBef>
              <a:spcPct val="0"/>
            </a:spcBef>
            <a:spcAft>
              <a:spcPct val="35000"/>
            </a:spcAft>
            <a:buNone/>
          </a:pPr>
          <a:endParaRPr lang="es-ES" sz="2000" kern="1200" dirty="0"/>
        </a:p>
        <a:p>
          <a:pPr marL="0" lvl="0" indent="0" algn="ctr" defTabSz="889000">
            <a:lnSpc>
              <a:spcPct val="90000"/>
            </a:lnSpc>
            <a:spcBef>
              <a:spcPct val="0"/>
            </a:spcBef>
            <a:spcAft>
              <a:spcPct val="35000"/>
            </a:spcAft>
            <a:buNone/>
          </a:pPr>
          <a:r>
            <a:rPr lang="es-ES" sz="2000" kern="1200" dirty="0"/>
            <a:t>“excepcionalmente” por:</a:t>
          </a:r>
        </a:p>
        <a:p>
          <a:pPr marL="0" lvl="0" indent="0" algn="ctr" defTabSz="889000">
            <a:lnSpc>
              <a:spcPct val="90000"/>
            </a:lnSpc>
            <a:spcBef>
              <a:spcPct val="0"/>
            </a:spcBef>
            <a:spcAft>
              <a:spcPct val="35000"/>
            </a:spcAft>
            <a:buNone/>
          </a:pPr>
          <a:r>
            <a:rPr lang="es-ES" sz="2000" kern="1200" dirty="0"/>
            <a:t>“en todos los casos”.</a:t>
          </a:r>
        </a:p>
        <a:p>
          <a:pPr marL="0" lvl="0" indent="0" algn="ctr" defTabSz="889000">
            <a:lnSpc>
              <a:spcPct val="90000"/>
            </a:lnSpc>
            <a:spcBef>
              <a:spcPct val="0"/>
            </a:spcBef>
            <a:spcAft>
              <a:spcPct val="35000"/>
            </a:spcAft>
            <a:buNone/>
          </a:pPr>
          <a:endParaRPr lang="es-ES" sz="1400" kern="1200" dirty="0"/>
        </a:p>
      </dsp:txBody>
      <dsp:txXfrm rot="10800000">
        <a:off x="302509" y="2650910"/>
        <a:ext cx="4536500" cy="3037836"/>
      </dsp:txXfrm>
    </dsp:sp>
    <dsp:sp modelId="{B49373EF-C387-4C23-8CC6-4723EE1BDB3C}">
      <dsp:nvSpPr>
        <dsp:cNvPr id="0" name=""/>
        <dsp:cNvSpPr/>
      </dsp:nvSpPr>
      <dsp:spPr>
        <a:xfrm>
          <a:off x="6148859" y="485527"/>
          <a:ext cx="3148610" cy="1919346"/>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32000" b="-32000"/>
          </a:stretch>
        </a:blip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10993072-4E08-4750-B67E-724178E53B83}">
      <dsp:nvSpPr>
        <dsp:cNvPr id="0" name=""/>
        <dsp:cNvSpPr/>
      </dsp:nvSpPr>
      <dsp:spPr>
        <a:xfrm rot="10800000">
          <a:off x="5520456" y="2603310"/>
          <a:ext cx="4729276" cy="3181824"/>
        </a:xfrm>
        <a:prstGeom prst="round2SameRect">
          <a:avLst>
            <a:gd name="adj1" fmla="val 10500"/>
            <a:gd name="adj2" fmla="val 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s-ES" sz="2000" kern="1200" dirty="0"/>
            <a:t>Actual Ley de Régimen Tributario Interno </a:t>
          </a:r>
        </a:p>
        <a:p>
          <a:pPr marL="0" lvl="0" indent="0" algn="ctr" defTabSz="889000">
            <a:lnSpc>
              <a:spcPct val="90000"/>
            </a:lnSpc>
            <a:spcBef>
              <a:spcPct val="0"/>
            </a:spcBef>
            <a:spcAft>
              <a:spcPct val="35000"/>
            </a:spcAft>
            <a:buNone/>
          </a:pPr>
          <a:endParaRPr lang="es-ES" sz="2000" kern="1200" dirty="0"/>
        </a:p>
        <a:p>
          <a:pPr marL="0" lvl="0" indent="0" algn="ctr" defTabSz="889000">
            <a:lnSpc>
              <a:spcPct val="90000"/>
            </a:lnSpc>
            <a:spcBef>
              <a:spcPct val="0"/>
            </a:spcBef>
            <a:spcAft>
              <a:spcPct val="35000"/>
            </a:spcAft>
            <a:buNone/>
          </a:pPr>
          <a:r>
            <a:rPr lang="es-ES" sz="2000" kern="1200" dirty="0"/>
            <a:t>Art. 63.- Se reforma la palabra con la que empieza el último inciso del artículo por lo siguiente:</a:t>
          </a:r>
        </a:p>
        <a:p>
          <a:pPr marL="0" lvl="0" indent="0" algn="ctr" defTabSz="889000">
            <a:lnSpc>
              <a:spcPct val="90000"/>
            </a:lnSpc>
            <a:spcBef>
              <a:spcPct val="0"/>
            </a:spcBef>
            <a:spcAft>
              <a:spcPct val="35000"/>
            </a:spcAft>
            <a:buNone/>
          </a:pPr>
          <a:r>
            <a:rPr lang="es-ES" sz="2000" kern="1200" dirty="0"/>
            <a:t>“cuando”, por:</a:t>
          </a:r>
        </a:p>
        <a:p>
          <a:pPr marL="0" lvl="0" indent="0" algn="ctr" defTabSz="889000">
            <a:lnSpc>
              <a:spcPct val="90000"/>
            </a:lnSpc>
            <a:spcBef>
              <a:spcPct val="0"/>
            </a:spcBef>
            <a:spcAft>
              <a:spcPct val="35000"/>
            </a:spcAft>
            <a:buNone/>
          </a:pPr>
          <a:r>
            <a:rPr lang="es-ES" sz="2000" kern="1200" dirty="0"/>
            <a:t>“en todos los casos</a:t>
          </a:r>
          <a:r>
            <a:rPr lang="es-ES" sz="1800" kern="1200" dirty="0"/>
            <a:t>” </a:t>
          </a:r>
          <a:endParaRPr lang="es-EC" sz="1800" kern="1200" dirty="0"/>
        </a:p>
      </dsp:txBody>
      <dsp:txXfrm rot="10800000">
        <a:off x="5618308" y="2603310"/>
        <a:ext cx="4533572" cy="30839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A4CC31-CA99-4832-B7F8-7F38856EFF8A}">
      <dsp:nvSpPr>
        <dsp:cNvPr id="0" name=""/>
        <dsp:cNvSpPr/>
      </dsp:nvSpPr>
      <dsp:spPr>
        <a:xfrm>
          <a:off x="1787869" y="417986"/>
          <a:ext cx="7490060" cy="2340643"/>
        </a:xfrm>
        <a:prstGeom prst="rect">
          <a:avLst/>
        </a:prstGeom>
        <a:solidFill>
          <a:schemeClr val="dk2">
            <a:alpha val="40000"/>
            <a:tint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85396" tIns="53340" rIns="53340" bIns="53340" numCol="1" spcCol="1270" anchor="ctr" anchorCtr="0">
          <a:noAutofit/>
        </a:bodyPr>
        <a:lstStyle/>
        <a:p>
          <a:pPr marL="0" lvl="0" indent="0" algn="ctr" defTabSz="622300">
            <a:lnSpc>
              <a:spcPct val="90000"/>
            </a:lnSpc>
            <a:spcBef>
              <a:spcPct val="0"/>
            </a:spcBef>
            <a:spcAft>
              <a:spcPct val="35000"/>
            </a:spcAft>
            <a:buNone/>
          </a:pPr>
          <a:r>
            <a:rPr lang="es-EC" sz="1400" b="0" i="0" u="none" kern="1200" dirty="0"/>
            <a:t>62.-Excepcionalmente cuando el impuesto al valor agregado sea recaudado por entidades y organismos del sector público del Gobierno Central y Descentralizado, sus órganos desconcentrados y sus empresas públicas, universidades y escuelas politécnicas del país, actuando estos como agente de retención, los valores retenidos permanecerán en sus cuentas correspondientes y no se depositará en la cuenta del Servicio de Rentas Internas; al efecto las entidades y organismos del sector público del Gobierno Central y Descentralizado, sus órganos desconcentrados y sus empresas públicas, las universidades y escuelas politécnicas del país, deberán notificar en la declaración y anexos los valores retenidos que no han sido depositados en la cuenta del Servicio de Rentas Internas para mantener el respectivo registro contable</a:t>
          </a:r>
          <a:endParaRPr lang="es-ES" sz="1400" b="0" i="0" u="none" kern="1200" dirty="0"/>
        </a:p>
      </dsp:txBody>
      <dsp:txXfrm>
        <a:off x="1787869" y="417986"/>
        <a:ext cx="7490060" cy="2340643"/>
      </dsp:txXfrm>
    </dsp:sp>
    <dsp:sp modelId="{DA59D253-F816-4F63-9145-75DF44DA490E}">
      <dsp:nvSpPr>
        <dsp:cNvPr id="0" name=""/>
        <dsp:cNvSpPr/>
      </dsp:nvSpPr>
      <dsp:spPr>
        <a:xfrm>
          <a:off x="1290056" y="79893"/>
          <a:ext cx="2009903" cy="24576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11000" r="-11000"/>
          </a:stretch>
        </a:blip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14B480FE-38C3-4C99-A81D-2A20138EE5C3}">
      <dsp:nvSpPr>
        <dsp:cNvPr id="0" name=""/>
        <dsp:cNvSpPr/>
      </dsp:nvSpPr>
      <dsp:spPr>
        <a:xfrm>
          <a:off x="1808779" y="3364597"/>
          <a:ext cx="7490060" cy="2340643"/>
        </a:xfrm>
        <a:prstGeom prst="rect">
          <a:avLst/>
        </a:prstGeom>
        <a:solidFill>
          <a:schemeClr val="dk2">
            <a:alpha val="40000"/>
            <a:tint val="4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85396" tIns="53340" rIns="53340" bIns="53340" numCol="1" spcCol="1270" anchor="ctr" anchorCtr="0">
          <a:noAutofit/>
        </a:bodyPr>
        <a:lstStyle/>
        <a:p>
          <a:pPr marL="0" lvl="0" indent="0" algn="ctr" defTabSz="622300">
            <a:lnSpc>
              <a:spcPct val="90000"/>
            </a:lnSpc>
            <a:spcBef>
              <a:spcPct val="0"/>
            </a:spcBef>
            <a:spcAft>
              <a:spcPct val="35000"/>
            </a:spcAft>
            <a:buNone/>
          </a:pPr>
          <a:r>
            <a:rPr lang="es-EC" sz="1400" b="0" i="0" u="none" kern="1200" dirty="0"/>
            <a:t>Cuando el agente de retención sean las entidades y organismos del sector público del Gobierno Central y Descentralizado, sus órganos desconcentrados y sus empresas públicas, universidades y escuelas politécnicas del país, retendrán el cien por ciento (100%) del Impuesto al Valor Agregado -IVA-, los valores retenidos permanecerán en sus cuentas correspondientes y no se depositará en la cuenta del Servicio de Rentas Internas; al efecto las entidades y organismos del sector público del Gobierno Central y Descentralizado, sus órganos desconcentrados y sus empresas públicas, las universidades y escuelas politécnicas del país, deberán notificar en la declaración y anexos los valores retenidos que no han sido depositados en la cuenta del Servicio de Rentas Internas para mantener el respectivo registro contable</a:t>
          </a:r>
        </a:p>
      </dsp:txBody>
      <dsp:txXfrm>
        <a:off x="1808779" y="3364597"/>
        <a:ext cx="7490060" cy="2340643"/>
      </dsp:txXfrm>
    </dsp:sp>
    <dsp:sp modelId="{D5B7D55F-33E7-42DD-A07F-9C033C439093}">
      <dsp:nvSpPr>
        <dsp:cNvPr id="0" name=""/>
        <dsp:cNvSpPr/>
      </dsp:nvSpPr>
      <dsp:spPr>
        <a:xfrm>
          <a:off x="1254858" y="3086987"/>
          <a:ext cx="2093546" cy="2457675"/>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l="-9000" r="-9000"/>
          </a:stretch>
        </a:blip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3.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2946400" cy="496967"/>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49688" y="1"/>
            <a:ext cx="2946400" cy="496967"/>
          </a:xfrm>
          <a:prstGeom prst="rect">
            <a:avLst/>
          </a:prstGeom>
        </p:spPr>
        <p:txBody>
          <a:bodyPr vert="horz" lIns="91440" tIns="45720" rIns="91440" bIns="45720" rtlCol="0"/>
          <a:lstStyle>
            <a:lvl1pPr algn="r">
              <a:defRPr sz="1200"/>
            </a:lvl1pPr>
          </a:lstStyle>
          <a:p>
            <a:fld id="{767DA39C-89A8-4105-916F-A258935D15EC}" type="datetimeFigureOut">
              <a:rPr lang="es-EC" smtClean="0"/>
              <a:t>8/11/2021</a:t>
            </a:fld>
            <a:endParaRPr lang="es-EC"/>
          </a:p>
        </p:txBody>
      </p:sp>
      <p:sp>
        <p:nvSpPr>
          <p:cNvPr id="4" name="Marcador de imagen de diapositiva 3"/>
          <p:cNvSpPr>
            <a:spLocks noGrp="1" noRot="1" noChangeAspect="1"/>
          </p:cNvSpPr>
          <p:nvPr>
            <p:ph type="sldImg" idx="2"/>
          </p:nvPr>
        </p:nvSpPr>
        <p:spPr>
          <a:xfrm>
            <a:off x="422275" y="1243013"/>
            <a:ext cx="5953125" cy="3349625"/>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79452" y="4777554"/>
            <a:ext cx="5438775" cy="39090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9431261"/>
            <a:ext cx="2946400" cy="49696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49688" y="9431261"/>
            <a:ext cx="2946400" cy="496967"/>
          </a:xfrm>
          <a:prstGeom prst="rect">
            <a:avLst/>
          </a:prstGeom>
        </p:spPr>
        <p:txBody>
          <a:bodyPr vert="horz" lIns="91440" tIns="45720" rIns="91440" bIns="45720" rtlCol="0" anchor="b"/>
          <a:lstStyle>
            <a:lvl1pPr algn="r">
              <a:defRPr sz="1200"/>
            </a:lvl1pPr>
          </a:lstStyle>
          <a:p>
            <a:fld id="{8BFA0138-A757-4A68-B4EC-5BF5CD7FCCA1}" type="slidenum">
              <a:rPr lang="es-EC" smtClean="0"/>
              <a:t>‹Nº›</a:t>
            </a:fld>
            <a:endParaRPr lang="es-EC"/>
          </a:p>
        </p:txBody>
      </p:sp>
    </p:spTree>
    <p:extLst>
      <p:ext uri="{BB962C8B-B14F-4D97-AF65-F5344CB8AC3E}">
        <p14:creationId xmlns:p14="http://schemas.microsoft.com/office/powerpoint/2010/main" val="1821068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10"/>
          </p:nvPr>
        </p:nvSpPr>
        <p:spPr/>
        <p:txBody>
          <a:bodyPr/>
          <a:lstStyle/>
          <a:p>
            <a:fld id="{8BFA0138-A757-4A68-B4EC-5BF5CD7FCCA1}" type="slidenum">
              <a:rPr lang="es-EC" smtClean="0"/>
              <a:t>1</a:t>
            </a:fld>
            <a:endParaRPr lang="es-EC"/>
          </a:p>
        </p:txBody>
      </p:sp>
    </p:spTree>
    <p:extLst>
      <p:ext uri="{BB962C8B-B14F-4D97-AF65-F5344CB8AC3E}">
        <p14:creationId xmlns:p14="http://schemas.microsoft.com/office/powerpoint/2010/main" val="1049426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s-ES"/>
              <a:t>Haga clic para modificar el estilo de título del patrón</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62802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609600" y="1112838"/>
            <a:ext cx="10972800" cy="1143000"/>
          </a:xfrm>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609600" y="2374900"/>
            <a:ext cx="10972800" cy="375126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2279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270000"/>
            <a:ext cx="2743200" cy="485617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600" y="1270000"/>
            <a:ext cx="8026400" cy="485617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964388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49338"/>
            <a:ext cx="10972800" cy="11430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609600" y="2336800"/>
            <a:ext cx="10972800" cy="378936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3923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s-ES"/>
              <a:t>Haga clic para modificar el estilo de título del patrón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98803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609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6197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095542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1042979"/>
            <a:ext cx="10972800" cy="1143000"/>
          </a:xfrm>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609600" y="2416174"/>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600" y="3047999"/>
            <a:ext cx="5386917" cy="307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93372" y="2408237"/>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193372" y="3047999"/>
            <a:ext cx="5389033" cy="307816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endParaRPr lang="es-EC" dirty="0"/>
          </a:p>
        </p:txBody>
      </p:sp>
      <p:sp>
        <p:nvSpPr>
          <p:cNvPr id="8" name="Footer Placeholder 7"/>
          <p:cNvSpPr>
            <a:spLocks noGrp="1"/>
          </p:cNvSpPr>
          <p:nvPr>
            <p:ph type="ftr" sz="quarter" idx="11"/>
          </p:nvPr>
        </p:nvSpPr>
        <p:spPr/>
        <p:txBody>
          <a:bodyPr/>
          <a:lstStyle/>
          <a:p>
            <a:endParaRPr lang="es-EC" dirty="0"/>
          </a:p>
        </p:txBody>
      </p:sp>
      <p:sp>
        <p:nvSpPr>
          <p:cNvPr id="9" name="Slide Number Placeholder 8"/>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8488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endParaRPr lang="es-EC" dirty="0"/>
          </a:p>
        </p:txBody>
      </p:sp>
      <p:sp>
        <p:nvSpPr>
          <p:cNvPr id="4" name="Footer Placeholder 3"/>
          <p:cNvSpPr>
            <a:spLocks noGrp="1"/>
          </p:cNvSpPr>
          <p:nvPr>
            <p:ph type="ftr" sz="quarter" idx="11"/>
          </p:nvPr>
        </p:nvSpPr>
        <p:spPr/>
        <p:txBody>
          <a:bodyPr/>
          <a:lstStyle/>
          <a:p>
            <a:endParaRPr lang="es-EC" dirty="0"/>
          </a:p>
        </p:txBody>
      </p:sp>
      <p:sp>
        <p:nvSpPr>
          <p:cNvPr id="5" name="Slide Number Placeholder 4"/>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50425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s-EC" dirty="0"/>
          </a:p>
        </p:txBody>
      </p:sp>
      <p:sp>
        <p:nvSpPr>
          <p:cNvPr id="3" name="Footer Placeholder 2"/>
          <p:cNvSpPr>
            <a:spLocks noGrp="1"/>
          </p:cNvSpPr>
          <p:nvPr>
            <p:ph type="ftr" sz="quarter" idx="11"/>
          </p:nvPr>
        </p:nvSpPr>
        <p:spPr/>
        <p:txBody>
          <a:bodyPr/>
          <a:lstStyle/>
          <a:p>
            <a:endParaRPr lang="es-EC" dirty="0"/>
          </a:p>
        </p:txBody>
      </p:sp>
      <p:sp>
        <p:nvSpPr>
          <p:cNvPr id="4" name="Slide Number Placeholder 3"/>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283716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203325"/>
            <a:ext cx="4011084" cy="1162050"/>
          </a:xfrm>
        </p:spPr>
        <p:txBody>
          <a:bodyPr anchor="b"/>
          <a:lstStyle>
            <a:lvl1pPr algn="l">
              <a:defRPr sz="2000" b="1"/>
            </a:lvl1pPr>
          </a:lstStyle>
          <a:p>
            <a:r>
              <a:rPr lang="es-ES"/>
              <a:t>Haga clic para modificar el estilo de título del patrón</a:t>
            </a:r>
            <a:endParaRPr lang="en-US"/>
          </a:p>
        </p:txBody>
      </p:sp>
      <p:sp>
        <p:nvSpPr>
          <p:cNvPr id="3" name="Content Placeholder 2"/>
          <p:cNvSpPr>
            <a:spLocks noGrp="1"/>
          </p:cNvSpPr>
          <p:nvPr>
            <p:ph idx="1"/>
          </p:nvPr>
        </p:nvSpPr>
        <p:spPr>
          <a:xfrm>
            <a:off x="4766733" y="1203325"/>
            <a:ext cx="6815667" cy="49228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609600" y="2365376"/>
            <a:ext cx="4011084" cy="39909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16911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n-US"/>
          </a:p>
        </p:txBody>
      </p:sp>
      <p:sp>
        <p:nvSpPr>
          <p:cNvPr id="3" name="Picture Placeholder 2"/>
          <p:cNvSpPr>
            <a:spLocks noGrp="1"/>
          </p:cNvSpPr>
          <p:nvPr>
            <p:ph type="pic" idx="1"/>
          </p:nvPr>
        </p:nvSpPr>
        <p:spPr>
          <a:xfrm>
            <a:off x="2389717" y="1130299"/>
            <a:ext cx="7315200" cy="3597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980518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EC" dirty="0"/>
          </a:p>
        </p:txBody>
      </p:sp>
      <p:sp>
        <p:nvSpPr>
          <p:cNvPr id="5" name="Footer Placeholder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dirty="0"/>
          </a:p>
        </p:txBody>
      </p:sp>
      <p:sp>
        <p:nvSpPr>
          <p:cNvPr id="6" name="Slide Number Placeholder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63F06-3C93-49E2-8547-149B7A371BF0}" type="slidenum">
              <a:rPr lang="es-EC" smtClean="0"/>
              <a:pPr/>
              <a:t>‹Nº›</a:t>
            </a:fld>
            <a:endParaRPr lang="es-EC" dirty="0"/>
          </a:p>
        </p:txBody>
      </p:sp>
      <p:pic>
        <p:nvPicPr>
          <p:cNvPr id="7" name="Picture 6" descr="plantilla.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9045566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C" dirty="0"/>
              <a:t>Comunicación Política</a:t>
            </a:r>
          </a:p>
        </p:txBody>
      </p:sp>
      <p:sp>
        <p:nvSpPr>
          <p:cNvPr id="3" name="2 Subtítulo"/>
          <p:cNvSpPr>
            <a:spLocks noGrp="1"/>
          </p:cNvSpPr>
          <p:nvPr>
            <p:ph type="subTitle" idx="1"/>
          </p:nvPr>
        </p:nvSpPr>
        <p:spPr/>
        <p:txBody>
          <a:bodyPr/>
          <a:lstStyle/>
          <a:p>
            <a:r>
              <a:rPr lang="es-EC" dirty="0"/>
              <a:t>Guayaquil, 7 – 04-2016</a:t>
            </a:r>
          </a:p>
        </p:txBody>
      </p:sp>
      <p:pic>
        <p:nvPicPr>
          <p:cNvPr id="5" name="Picture 4" descr="plantilla-principal.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731" y="23750"/>
            <a:ext cx="12192000" cy="6858000"/>
          </a:xfrm>
          <a:prstGeom prst="rect">
            <a:avLst/>
          </a:prstGeom>
        </p:spPr>
      </p:pic>
      <p:sp>
        <p:nvSpPr>
          <p:cNvPr id="6" name="CuadroTexto 5"/>
          <p:cNvSpPr txBox="1"/>
          <p:nvPr/>
        </p:nvSpPr>
        <p:spPr>
          <a:xfrm>
            <a:off x="914400" y="2573160"/>
            <a:ext cx="10523770" cy="954107"/>
          </a:xfrm>
          <a:prstGeom prst="rect">
            <a:avLst/>
          </a:prstGeom>
          <a:noFill/>
        </p:spPr>
        <p:txBody>
          <a:bodyPr wrap="square" rtlCol="0">
            <a:spAutoFit/>
          </a:bodyPr>
          <a:lstStyle/>
          <a:p>
            <a:pPr algn="ctr"/>
            <a:r>
              <a:rPr lang="es-ES" sz="2800" b="1" dirty="0">
                <a:latin typeface="Calibri" panose="020F0502020204030204" pitchFamily="34" charset="0"/>
                <a:cs typeface="Times New Roman" panose="02020603050405020304" pitchFamily="18" charset="0"/>
              </a:rPr>
              <a:t>REFORMAS SOLICITADAS POR CONGOPE</a:t>
            </a:r>
          </a:p>
          <a:p>
            <a:pPr algn="ctr"/>
            <a:r>
              <a:rPr lang="es-ES" sz="2800" b="1" dirty="0">
                <a:latin typeface="Calibri" panose="020F0502020204030204" pitchFamily="34" charset="0"/>
                <a:cs typeface="Times New Roman" panose="02020603050405020304" pitchFamily="18" charset="0"/>
              </a:rPr>
              <a:t>2021</a:t>
            </a:r>
            <a:endParaRPr lang="es-EC" sz="2800" b="1" dirty="0">
              <a:latin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12"/>
          </p:nvPr>
        </p:nvSpPr>
        <p:spPr/>
        <p:txBody>
          <a:bodyPr/>
          <a:lstStyle/>
          <a:p>
            <a:fld id="{BDE63F06-3C93-49E2-8547-149B7A371BF0}" type="slidenum">
              <a:rPr lang="es-EC" smtClean="0"/>
              <a:pPr/>
              <a:t>1</a:t>
            </a:fld>
            <a:endParaRPr lang="es-EC" dirty="0"/>
          </a:p>
        </p:txBody>
      </p:sp>
    </p:spTree>
    <p:extLst>
      <p:ext uri="{BB962C8B-B14F-4D97-AF65-F5344CB8AC3E}">
        <p14:creationId xmlns:p14="http://schemas.microsoft.com/office/powerpoint/2010/main" val="837172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1DB1A37-BA5D-47AD-8FCC-459631AED14E}"/>
              </a:ext>
            </a:extLst>
          </p:cNvPr>
          <p:cNvSpPr>
            <a:spLocks noGrp="1"/>
          </p:cNvSpPr>
          <p:nvPr>
            <p:ph type="title"/>
          </p:nvPr>
        </p:nvSpPr>
        <p:spPr>
          <a:xfrm>
            <a:off x="5158581" y="136518"/>
            <a:ext cx="4550569"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lstStyle/>
          <a:p>
            <a:r>
              <a:rPr lang="en-US" dirty="0"/>
              <a:t>REFORMAS AL COPLAFIP </a:t>
            </a:r>
          </a:p>
        </p:txBody>
      </p:sp>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2</a:t>
            </a:fld>
            <a:endParaRPr lang="es-EC"/>
          </a:p>
        </p:txBody>
      </p:sp>
      <p:graphicFrame>
        <p:nvGraphicFramePr>
          <p:cNvPr id="11" name="Marcador de contenido 10">
            <a:extLst>
              <a:ext uri="{FF2B5EF4-FFF2-40B4-BE49-F238E27FC236}">
                <a16:creationId xmlns:a16="http://schemas.microsoft.com/office/drawing/2014/main" id="{1CCCD58A-CA09-4A4B-A88F-71A498C90299}"/>
              </a:ext>
            </a:extLst>
          </p:cNvPr>
          <p:cNvGraphicFramePr>
            <a:graphicFrameLocks noGrp="1"/>
          </p:cNvGraphicFramePr>
          <p:nvPr>
            <p:ph idx="1"/>
            <p:extLst>
              <p:ext uri="{D42A27DB-BD31-4B8C-83A1-F6EECF244321}">
                <p14:modId xmlns:p14="http://schemas.microsoft.com/office/powerpoint/2010/main" val="1946864333"/>
              </p:ext>
            </p:extLst>
          </p:nvPr>
        </p:nvGraphicFramePr>
        <p:xfrm>
          <a:off x="1014414" y="811698"/>
          <a:ext cx="10567986" cy="57851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itle 1">
            <a:extLst>
              <a:ext uri="{FF2B5EF4-FFF2-40B4-BE49-F238E27FC236}">
                <a16:creationId xmlns:a16="http://schemas.microsoft.com/office/drawing/2014/main" id="{0652E432-77E4-47BD-A030-2EE26E5959BB}"/>
              </a:ext>
            </a:extLst>
          </p:cNvPr>
          <p:cNvSpPr txBox="1">
            <a:spLocks/>
          </p:cNvSpPr>
          <p:nvPr/>
        </p:nvSpPr>
        <p:spPr>
          <a:xfrm>
            <a:off x="3941560" y="687049"/>
            <a:ext cx="6423423" cy="440528"/>
          </a:xfrm>
          <a:prstGeom prst="rect">
            <a:avLst/>
          </a:prstGeom>
          <a:ln>
            <a:solidFill>
              <a:srgbClr val="00B0F0"/>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b">
            <a:normAutofit/>
          </a:bodyPr>
          <a:lstStyle>
            <a:lvl1pPr algn="l" defTabSz="457200" rtl="0" eaLnBrk="1" latinLnBrk="0" hangingPunct="1">
              <a:spcBef>
                <a:spcPct val="0"/>
              </a:spcBef>
              <a:buNone/>
              <a:defRPr sz="20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dirty="0"/>
              <a:t>REFORMA ART. 118 ASIGNACIONES CUATRIMESTRALES</a:t>
            </a:r>
          </a:p>
        </p:txBody>
      </p:sp>
    </p:spTree>
    <p:extLst>
      <p:ext uri="{BB962C8B-B14F-4D97-AF65-F5344CB8AC3E}">
        <p14:creationId xmlns:p14="http://schemas.microsoft.com/office/powerpoint/2010/main" val="3892442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1DB1A37-BA5D-47AD-8FCC-459631AED14E}"/>
              </a:ext>
            </a:extLst>
          </p:cNvPr>
          <p:cNvSpPr>
            <a:spLocks noGrp="1"/>
          </p:cNvSpPr>
          <p:nvPr>
            <p:ph type="title"/>
          </p:nvPr>
        </p:nvSpPr>
        <p:spPr>
          <a:xfrm>
            <a:off x="5158581" y="136518"/>
            <a:ext cx="2742407"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lstStyle/>
          <a:p>
            <a:r>
              <a:rPr lang="en-US" dirty="0"/>
              <a:t>REFORMAS A LA LORTI </a:t>
            </a:r>
          </a:p>
        </p:txBody>
      </p:sp>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3</a:t>
            </a:fld>
            <a:endParaRPr lang="es-EC"/>
          </a:p>
        </p:txBody>
      </p:sp>
      <p:graphicFrame>
        <p:nvGraphicFramePr>
          <p:cNvPr id="11" name="Marcador de contenido 10">
            <a:extLst>
              <a:ext uri="{FF2B5EF4-FFF2-40B4-BE49-F238E27FC236}">
                <a16:creationId xmlns:a16="http://schemas.microsoft.com/office/drawing/2014/main" id="{1CCCD58A-CA09-4A4B-A88F-71A498C90299}"/>
              </a:ext>
            </a:extLst>
          </p:cNvPr>
          <p:cNvGraphicFramePr>
            <a:graphicFrameLocks noGrp="1"/>
          </p:cNvGraphicFramePr>
          <p:nvPr>
            <p:ph idx="1"/>
            <p:extLst>
              <p:ext uri="{D42A27DB-BD31-4B8C-83A1-F6EECF244321}">
                <p14:modId xmlns:p14="http://schemas.microsoft.com/office/powerpoint/2010/main" val="173813245"/>
              </p:ext>
            </p:extLst>
          </p:nvPr>
        </p:nvGraphicFramePr>
        <p:xfrm>
          <a:off x="1014414" y="811698"/>
          <a:ext cx="10567986" cy="57851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itle 1">
            <a:extLst>
              <a:ext uri="{FF2B5EF4-FFF2-40B4-BE49-F238E27FC236}">
                <a16:creationId xmlns:a16="http://schemas.microsoft.com/office/drawing/2014/main" id="{0652E432-77E4-47BD-A030-2EE26E5959BB}"/>
              </a:ext>
            </a:extLst>
          </p:cNvPr>
          <p:cNvSpPr txBox="1">
            <a:spLocks/>
          </p:cNvSpPr>
          <p:nvPr/>
        </p:nvSpPr>
        <p:spPr>
          <a:xfrm>
            <a:off x="5007270" y="716873"/>
            <a:ext cx="3045028" cy="440528"/>
          </a:xfrm>
          <a:prstGeom prst="rect">
            <a:avLst/>
          </a:prstGeom>
          <a:ln>
            <a:solidFill>
              <a:srgbClr val="00B0F0"/>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b">
            <a:normAutofit/>
          </a:bodyPr>
          <a:lstStyle>
            <a:lvl1pPr algn="l" defTabSz="457200" rtl="0" eaLnBrk="1" latinLnBrk="0" hangingPunct="1">
              <a:spcBef>
                <a:spcPct val="0"/>
              </a:spcBef>
              <a:buNone/>
              <a:defRPr sz="20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dirty="0"/>
              <a:t>RETENCIÓN DEL IVA</a:t>
            </a:r>
          </a:p>
        </p:txBody>
      </p:sp>
    </p:spTree>
    <p:extLst>
      <p:ext uri="{BB962C8B-B14F-4D97-AF65-F5344CB8AC3E}">
        <p14:creationId xmlns:p14="http://schemas.microsoft.com/office/powerpoint/2010/main" val="2432582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1DB1A37-BA5D-47AD-8FCC-459631AED14E}"/>
              </a:ext>
            </a:extLst>
          </p:cNvPr>
          <p:cNvSpPr>
            <a:spLocks noGrp="1"/>
          </p:cNvSpPr>
          <p:nvPr>
            <p:ph type="title"/>
          </p:nvPr>
        </p:nvSpPr>
        <p:spPr>
          <a:xfrm>
            <a:off x="5158581" y="136518"/>
            <a:ext cx="2742407"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lstStyle/>
          <a:p>
            <a:r>
              <a:rPr lang="en-US" dirty="0"/>
              <a:t>REFORMAS A LA LORTI </a:t>
            </a:r>
          </a:p>
        </p:txBody>
      </p:sp>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4</a:t>
            </a:fld>
            <a:endParaRPr lang="es-EC"/>
          </a:p>
        </p:txBody>
      </p:sp>
      <p:graphicFrame>
        <p:nvGraphicFramePr>
          <p:cNvPr id="11" name="Marcador de contenido 10">
            <a:extLst>
              <a:ext uri="{FF2B5EF4-FFF2-40B4-BE49-F238E27FC236}">
                <a16:creationId xmlns:a16="http://schemas.microsoft.com/office/drawing/2014/main" id="{1CCCD58A-CA09-4A4B-A88F-71A498C90299}"/>
              </a:ext>
            </a:extLst>
          </p:cNvPr>
          <p:cNvGraphicFramePr>
            <a:graphicFrameLocks noGrp="1"/>
          </p:cNvGraphicFramePr>
          <p:nvPr>
            <p:ph idx="1"/>
            <p:extLst>
              <p:ext uri="{D42A27DB-BD31-4B8C-83A1-F6EECF244321}">
                <p14:modId xmlns:p14="http://schemas.microsoft.com/office/powerpoint/2010/main" val="481218531"/>
              </p:ext>
            </p:extLst>
          </p:nvPr>
        </p:nvGraphicFramePr>
        <p:xfrm>
          <a:off x="1014414" y="811698"/>
          <a:ext cx="10567986" cy="57851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itle 1">
            <a:extLst>
              <a:ext uri="{FF2B5EF4-FFF2-40B4-BE49-F238E27FC236}">
                <a16:creationId xmlns:a16="http://schemas.microsoft.com/office/drawing/2014/main" id="{0652E432-77E4-47BD-A030-2EE26E5959BB}"/>
              </a:ext>
            </a:extLst>
          </p:cNvPr>
          <p:cNvSpPr txBox="1">
            <a:spLocks/>
          </p:cNvSpPr>
          <p:nvPr/>
        </p:nvSpPr>
        <p:spPr>
          <a:xfrm>
            <a:off x="5007270" y="716873"/>
            <a:ext cx="3045028" cy="440528"/>
          </a:xfrm>
          <a:prstGeom prst="rect">
            <a:avLst/>
          </a:prstGeom>
          <a:ln>
            <a:solidFill>
              <a:srgbClr val="00B0F0"/>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b">
            <a:normAutofit/>
          </a:bodyPr>
          <a:lstStyle>
            <a:lvl1pPr algn="l" defTabSz="457200" rtl="0" eaLnBrk="1" latinLnBrk="0" hangingPunct="1">
              <a:spcBef>
                <a:spcPct val="0"/>
              </a:spcBef>
              <a:buNone/>
              <a:defRPr sz="20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dirty="0"/>
              <a:t>RETENCIÓN DEL IVA</a:t>
            </a:r>
          </a:p>
        </p:txBody>
      </p:sp>
    </p:spTree>
    <p:extLst>
      <p:ext uri="{BB962C8B-B14F-4D97-AF65-F5344CB8AC3E}">
        <p14:creationId xmlns:p14="http://schemas.microsoft.com/office/powerpoint/2010/main" val="152768172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lantilla CONGOPE [solo lectura]" id="{35D79337-08EF-4E6D-A07D-B8583DD5A919}" vid="{DE210592-152F-4D3F-9A5E-CC05F0DB5E0B}"/>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CONGOPE</Template>
  <TotalTime>5704581</TotalTime>
  <Words>661</Words>
  <Application>Microsoft Office PowerPoint</Application>
  <PresentationFormat>Panorámica</PresentationFormat>
  <Paragraphs>29</Paragraphs>
  <Slides>4</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4</vt:i4>
      </vt:variant>
    </vt:vector>
  </HeadingPairs>
  <TitlesOfParts>
    <vt:vector size="7" baseType="lpstr">
      <vt:lpstr>Arial</vt:lpstr>
      <vt:lpstr>Calibri</vt:lpstr>
      <vt:lpstr>Tema de Office</vt:lpstr>
      <vt:lpstr>Comunicación Política</vt:lpstr>
      <vt:lpstr>REFORMAS AL COPLAFIP </vt:lpstr>
      <vt:lpstr>REFORMAS A LA LORTI </vt:lpstr>
      <vt:lpstr>REFORMAS A LA LORTI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Comunicación Política</dc:title>
  <dc:creator>Marcela del Rocio Andino Ramos</dc:creator>
  <cp:lastModifiedBy>Diego Gordillo</cp:lastModifiedBy>
  <cp:revision>793</cp:revision>
  <cp:lastPrinted>2019-01-07T20:24:05Z</cp:lastPrinted>
  <dcterms:created xsi:type="dcterms:W3CDTF">2017-07-20T22:35:52Z</dcterms:created>
  <dcterms:modified xsi:type="dcterms:W3CDTF">2021-11-09T00:34:03Z</dcterms:modified>
</cp:coreProperties>
</file>