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omments/modernComment_10E_C0707854.xml" ContentType="application/vnd.ms-powerpoint.comments+xml"/>
  <Override PartName="/ppt/comments/modernComment_10F_C4DDFCB.xml" ContentType="application/vnd.ms-powerpoint.comment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5" r:id="rId4"/>
  </p:sldMasterIdLst>
  <p:sldIdLst>
    <p:sldId id="260" r:id="rId5"/>
    <p:sldId id="258" r:id="rId6"/>
    <p:sldId id="264" r:id="rId7"/>
    <p:sldId id="269" r:id="rId8"/>
    <p:sldId id="270" r:id="rId9"/>
    <p:sldId id="271" r:id="rId10"/>
    <p:sldId id="267" r:id="rId11"/>
    <p:sldId id="272" r:id="rId12"/>
    <p:sldId id="273" r:id="rId13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B25FB16-9504-AAF8-40C9-ACA29E8455E5}" name="Jaime Salazar" initials="JS" userId="S::jsalazar@congope.gob.ec::3ff5b857-8e8a-4520-8f8a-a5c0ba4e93d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52"/>
  </p:normalViewPr>
  <p:slideViewPr>
    <p:cSldViewPr snapToGrid="0">
      <p:cViewPr varScale="1">
        <p:scale>
          <a:sx n="66" d="100"/>
          <a:sy n="66" d="100"/>
        </p:scale>
        <p:origin x="6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omments/modernComment_10E_C0707854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1E90ECA7-8A76-4967-BFF7-9C2CF48848E7}" authorId="{AB25FB16-9504-AAF8-40C9-ACA29E8455E5}" created="2023-04-26T02:24:20.843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3228596308" sldId="270"/>
      <ac:spMk id="6" creationId="{539389A0-7F9D-2F34-E29E-630C0786D08E}"/>
    </ac:deMkLst>
    <p188:txBody>
      <a:bodyPr/>
      <a:lstStyle/>
      <a:p>
        <a:r>
          <a:rPr lang="es-EC"/>
          <a:t>Enfatizar el perjuicio presupuestario que supone la reducción de asignaciones del FDS</a:t>
        </a:r>
      </a:p>
    </p188:txBody>
  </p188:cm>
</p188:cmLst>
</file>

<file path=ppt/comments/modernComment_10F_C4DDFCB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80EBE3FE-CE8B-420F-BD3B-7858D54919B2}" authorId="{AB25FB16-9504-AAF8-40C9-ACA29E8455E5}" created="2023-04-26T02:19:26.510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206430155" sldId="271"/>
      <ac:spMk id="3" creationId="{76456E01-EF7C-9176-A565-B48432CDF8A6}"/>
    </ac:deMkLst>
    <p188:txBody>
      <a:bodyPr/>
      <a:lstStyle/>
      <a:p>
        <a:r>
          <a:rPr lang="es-EC"/>
          <a:t>Por favor, enfocar la exposición de este proyecto en:
- Reforma de asignaciones presupuestarios y afectación que produce a GADP.
- Reformas de regulación de la competencia de viabilidad (construir obras a los gad parroquiales).
- Obligación de delegar competencia con recursos a los gad parroquiales.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47C516-2B88-7D3E-C39A-C2A66C02FD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9936BFA-5F0B-FAA1-77BB-BD0ACBC166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45CB5EA-C297-2549-D4E0-9C788525C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9D05-1589-E245-9E43-D390735DAA19}" type="datetimeFigureOut">
              <a:rPr lang="es-EC" smtClean="0"/>
              <a:t>25/4/2023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760F50C-C717-A248-5F52-EAB9708D8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571C342-A939-087D-6810-9BDC4E2E8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B319-72F1-9E49-AEAE-46180EE904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30566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F6C212-1486-AC03-F204-AF499E6B6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1F0785E-58DE-8B1E-72B9-00FE0434AC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C09FBD-2133-FCC3-0C06-FCEC7D493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9D05-1589-E245-9E43-D390735DAA19}" type="datetimeFigureOut">
              <a:rPr lang="es-EC" smtClean="0"/>
              <a:t>25/4/2023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A75DF9E-3F0F-0F98-8D04-06E0E5172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5019B9-EAC1-957F-FAB8-29636C2A1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B319-72F1-9E49-AEAE-46180EE904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56928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5AF982F-4AA7-E25C-45DD-1AAD799A9B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E0F39B5-7923-D5F5-3D14-ABB99E0DC3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485DAA-7A06-7FEC-9671-A10B88E93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9D05-1589-E245-9E43-D390735DAA19}" type="datetimeFigureOut">
              <a:rPr lang="es-EC" smtClean="0"/>
              <a:t>25/4/2023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D8C0E4-2C58-C1D9-281D-F6DD071EF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F3C3A7-5B73-144E-6D5B-608D41835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B319-72F1-9E49-AEAE-46180EE904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921372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FF059C-B40C-99A0-CC16-CF61A0585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7C61C6F-FCBC-6DD9-F2A0-1800AEB4A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9D05-1589-E245-9E43-D390735DAA19}" type="datetimeFigureOut">
              <a:rPr lang="es-EC" smtClean="0"/>
              <a:t>25/4/2023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F1AE16E-1EB5-6C43-30E3-5FB991F54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7442141-155B-D1A6-048E-9AE308BB7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B319-72F1-9E49-AEAE-46180EE904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2040555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96823C-E51B-1B48-EE5C-55A36511F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A0FD8BF-21C5-1291-13EA-91187052C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9D05-1589-E245-9E43-D390735DAA19}" type="datetimeFigureOut">
              <a:rPr lang="es-EC" smtClean="0"/>
              <a:t>25/4/2023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F71FE02-3461-C272-93A1-AE16A677A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75799AC-4290-A711-E4C3-C050CF032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B319-72F1-9E49-AEAE-46180EE904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064198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12C32A-7AC0-A296-DB62-05542F60F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0F2825D-82B3-FE8E-E571-945E6C533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9D05-1589-E245-9E43-D390735DAA19}" type="datetimeFigureOut">
              <a:rPr lang="es-EC" smtClean="0"/>
              <a:t>25/4/2023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05C80D9-B8C6-8796-12C9-C9094441E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ED40D3C-2557-3261-BF15-307B04004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B319-72F1-9E49-AEAE-46180EE904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076847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00DD74-4795-E7D4-A69F-2A6861970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243B60C-DD7E-9F48-8C3F-8483AF0FB2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A97755D-02D0-6B05-FAAC-515403E48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9D05-1589-E245-9E43-D390735DAA19}" type="datetimeFigureOut">
              <a:rPr lang="es-EC" smtClean="0"/>
              <a:t>25/4/2023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4F1B75-A4F0-FED8-7509-9546737B9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35DBD2-CB74-1B5B-0413-83617BE64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B319-72F1-9E49-AEAE-46180EE904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25007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93BAB6-8385-9794-9AC7-6E517F48B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08CDA23-EC49-3A79-70D3-4EB608B1C5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32C29B-DD04-8100-5616-08BD112C3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9D05-1589-E245-9E43-D390735DAA19}" type="datetimeFigureOut">
              <a:rPr lang="es-EC" smtClean="0"/>
              <a:t>25/4/2023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09526E7-47A4-CECB-54B9-DC818670A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881A213-9F5F-4D5F-397A-1284075B8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B319-72F1-9E49-AEAE-46180EE904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547454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57A57A-D063-67CD-74AC-0C9B01171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43AE1CC-9124-62AB-C401-BCB7E92C76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9D7BA44-A9C2-231E-7254-F8775561DC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400FB0A-2F9A-E2C4-E538-5EBC29875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9D05-1589-E245-9E43-D390735DAA19}" type="datetimeFigureOut">
              <a:rPr lang="es-EC" smtClean="0"/>
              <a:t>25/4/2023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1B1A0A-A0B5-90FC-5733-D172DF658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03CE72B-E91C-13DD-6053-27BDDA861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B319-72F1-9E49-AEAE-46180EE904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29606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4268C3-CAD9-8F6C-A82D-DFF84CD68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7437C8A-CF4B-FF5F-1799-24BCD716C6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1125195-A2FF-D712-9DA1-CEA40BD3F3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FDA352E-A1CB-89E1-7C2C-F1BF7645A1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0FE9130-BE1A-9D2C-290E-42A6D209D9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C3AA9C8-30EC-82C0-384D-60387B93B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9D05-1589-E245-9E43-D390735DAA19}" type="datetimeFigureOut">
              <a:rPr lang="es-EC" smtClean="0"/>
              <a:t>25/4/2023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4D1F5C9-A0AA-9CD8-5248-1A18C529A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34B37F8-F921-57D5-1283-70CDFDE43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B319-72F1-9E49-AEAE-46180EE904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04342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46B263-D9FC-8A70-7D14-2FD6A5870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869F0BE-267C-DA70-01B9-6EF68884D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9D05-1589-E245-9E43-D390735DAA19}" type="datetimeFigureOut">
              <a:rPr lang="es-EC" smtClean="0"/>
              <a:t>25/4/2023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7743873-B6A4-5C24-F16D-3E944CB02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52BE5D9-CB7C-A641-9900-3BB2F0183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B319-72F1-9E49-AEAE-46180EE904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566710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4C4EE11-EACC-2B0B-8D66-35C34CF92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9D05-1589-E245-9E43-D390735DAA19}" type="datetimeFigureOut">
              <a:rPr lang="es-EC" smtClean="0"/>
              <a:t>25/4/2023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5BEBC4F-F531-6D7C-EFA6-10EC17B64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5005FD8-57FE-AE95-6326-FB4FA19D7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B319-72F1-9E49-AEAE-46180EE904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9534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651521-A3C7-4D55-95BC-868D1E765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8E5CAC-5498-F035-74C8-F90817645B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5EE8856-2EFF-E804-4401-461063A6BB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344F4A7-A4C0-F886-B876-54FBF24D7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9D05-1589-E245-9E43-D390735DAA19}" type="datetimeFigureOut">
              <a:rPr lang="es-EC" smtClean="0"/>
              <a:t>25/4/2023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D78D827-B690-1E5A-8C47-EA31B5641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D4FBE40-B8FF-3564-5D03-301F66CBA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B319-72F1-9E49-AEAE-46180EE904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67822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6EB0CA-5D93-9A29-B773-EAF02ECED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18C5858-D9E2-9C48-C602-2D5274C6AD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0D40514-C71C-51CE-D34A-2D8BFE60F5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12529B5-4806-7038-B64A-762190C15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9D05-1589-E245-9E43-D390735DAA19}" type="datetimeFigureOut">
              <a:rPr lang="es-EC" smtClean="0"/>
              <a:t>25/4/2023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3C6A174-472F-BA97-2015-161194D1A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3360062-D954-06A9-4581-54377904F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B319-72F1-9E49-AEAE-46180EE904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1833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1E4AB77-2AC4-04A4-50C4-590D3B19D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B063FC2-502D-FD2F-5A32-1864FF64A7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B6D6A92-2083-6418-8602-D1CE4E5363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89D05-1589-E245-9E43-D390735DAA19}" type="datetimeFigureOut">
              <a:rPr lang="es-EC" smtClean="0"/>
              <a:t>25/4/2023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704A32-E613-C4F7-036C-DE2404CB61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4DBC0B3-D580-8044-4897-445677E66B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3B319-72F1-9E49-AEAE-46180EE904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33913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0E_C070785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0F_C4DDFCB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6456E01-EF7C-9176-A565-B48432CDF8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9060" y="1807704"/>
            <a:ext cx="9144000" cy="3412759"/>
          </a:xfrm>
        </p:spPr>
        <p:txBody>
          <a:bodyPr>
            <a:noAutofit/>
          </a:bodyPr>
          <a:lstStyle/>
          <a:p>
            <a:r>
              <a:rPr lang="es-EC" sz="3000" b="1" dirty="0">
                <a:latin typeface="Century Gothic" panose="020B0502020202020204" pitchFamily="34" charset="0"/>
              </a:rPr>
              <a:t> I.- </a:t>
            </a:r>
            <a:r>
              <a:rPr lang="es-ES" sz="3000" b="1" dirty="0">
                <a:latin typeface="Century Gothic" panose="020B0502020202020204" pitchFamily="34" charset="0"/>
              </a:rPr>
              <a:t>LEY ORGÁNICA REFORMATORIA DE LA </a:t>
            </a:r>
          </a:p>
          <a:p>
            <a:r>
              <a:rPr lang="es-ES" sz="3000" b="1" dirty="0">
                <a:latin typeface="Century Gothic" panose="020B0502020202020204" pitchFamily="34" charset="0"/>
              </a:rPr>
              <a:t>LEY ORGÁNICA PARA LA PLANIFICACIÓN INTEGRAL DE LA CIRCUNSCRIPCIÓN TERRITORIAL ESPECIAL AMAZÓNICA</a:t>
            </a:r>
          </a:p>
          <a:p>
            <a:endParaRPr lang="es-ES" sz="3000" b="1" dirty="0">
              <a:latin typeface="Century Gothic" panose="020B0502020202020204" pitchFamily="34" charset="0"/>
            </a:endParaRPr>
          </a:p>
          <a:p>
            <a:r>
              <a:rPr lang="es-ES" sz="3000" b="1" dirty="0">
                <a:latin typeface="Century Gothic" panose="020B0502020202020204" pitchFamily="34" charset="0"/>
              </a:rPr>
              <a:t>(Reforma a la Ley Amazónica)</a:t>
            </a:r>
          </a:p>
          <a:p>
            <a:endParaRPr lang="es-EC" sz="30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72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8B6C8A-A8A5-DC9A-F8A6-1E02BF4BB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5814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EC" sz="3200" b="1" dirty="0">
                <a:latin typeface="Century Gothic" panose="020B0502020202020204" pitchFamily="34" charset="0"/>
              </a:rPr>
              <a:t>Antecedente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6456E01-EF7C-9176-A565-B48432CDF8A6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402152" y="2862427"/>
            <a:ext cx="9387696" cy="24449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2600" dirty="0">
                <a:latin typeface="Century Gothic" panose="020B0502020202020204" pitchFamily="34" charset="0"/>
              </a:rPr>
              <a:t>El 30 de marzo de 2023, </a:t>
            </a:r>
          </a:p>
          <a:p>
            <a:pPr marL="0" indent="0" algn="ctr">
              <a:buNone/>
            </a:pPr>
            <a:r>
              <a:rPr lang="es-ES" sz="2600" dirty="0">
                <a:latin typeface="Century Gothic" panose="020B0502020202020204" pitchFamily="34" charset="0"/>
              </a:rPr>
              <a:t>la Asamblea Nacional aprobó una reforma a la </a:t>
            </a:r>
          </a:p>
          <a:p>
            <a:pPr marL="0" indent="0" algn="ctr">
              <a:buNone/>
            </a:pPr>
            <a:r>
              <a:rPr lang="es-ES" sz="2600" dirty="0">
                <a:latin typeface="Century Gothic" panose="020B0502020202020204" pitchFamily="34" charset="0"/>
              </a:rPr>
              <a:t>Ley para la Planificación Integral de la Circunscripción Territorial Especial Amazónica</a:t>
            </a:r>
            <a:endParaRPr lang="es-EC" sz="2600" dirty="0"/>
          </a:p>
        </p:txBody>
      </p:sp>
    </p:spTree>
    <p:extLst>
      <p:ext uri="{BB962C8B-B14F-4D97-AF65-F5344CB8AC3E}">
        <p14:creationId xmlns:p14="http://schemas.microsoft.com/office/powerpoint/2010/main" val="2915057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id="{539389A0-7F9D-2F34-E29E-630C0786D08E}"/>
              </a:ext>
            </a:extLst>
          </p:cNvPr>
          <p:cNvSpPr txBox="1">
            <a:spLocks/>
          </p:cNvSpPr>
          <p:nvPr/>
        </p:nvSpPr>
        <p:spPr>
          <a:xfrm>
            <a:off x="2943295" y="360168"/>
            <a:ext cx="6305410" cy="10422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C" sz="3200" b="1" dirty="0">
                <a:latin typeface="Century Gothic" panose="020B0502020202020204" pitchFamily="34" charset="0"/>
              </a:rPr>
              <a:t>Detalle de la reforma</a:t>
            </a:r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706822B3-F213-BA4F-D725-C9827B11D024}"/>
              </a:ext>
            </a:extLst>
          </p:cNvPr>
          <p:cNvSpPr txBox="1">
            <a:spLocks/>
          </p:cNvSpPr>
          <p:nvPr/>
        </p:nvSpPr>
        <p:spPr>
          <a:xfrm>
            <a:off x="863028" y="1592493"/>
            <a:ext cx="10561834" cy="37192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s-EC" dirty="0">
              <a:latin typeface="Century Gothic" panose="020B0502020202020204" pitchFamily="34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AF0083CB-173B-5C91-5363-170130066905}"/>
              </a:ext>
            </a:extLst>
          </p:cNvPr>
          <p:cNvSpPr txBox="1"/>
          <p:nvPr/>
        </p:nvSpPr>
        <p:spPr>
          <a:xfrm>
            <a:off x="513707" y="1546262"/>
            <a:ext cx="11054993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buFont typeface="+mj-lt"/>
              <a:buAutoNum type="arabicParenR"/>
            </a:pPr>
            <a:r>
              <a:rPr lang="es-ES" sz="25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Ratifica la facultad de los GAD de construir y mantener infraestructura de salud; y, agrega la posibilidad de contratar personal médico por emergencia sanitaria territorial.</a:t>
            </a:r>
            <a:endParaRPr lang="es-EC" sz="25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arenR"/>
            </a:pPr>
            <a:r>
              <a:rPr lang="es-ES" sz="2500" b="1" u="sng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Establece la siguiente nueva distribución de recursos del Fondo para el Desarrollo Sostenible Amazónico</a:t>
            </a:r>
          </a:p>
          <a:p>
            <a:pPr marL="342900" lvl="0" indent="-342900" algn="just">
              <a:buFont typeface="+mj-lt"/>
              <a:buAutoNum type="arabicParenR"/>
            </a:pPr>
            <a:r>
              <a:rPr lang="es-ES" sz="2500" dirty="0">
                <a:latin typeface="Century Gothic" panose="020B0502020202020204" pitchFamily="34" charset="0"/>
              </a:rPr>
              <a:t>Reduce los ingresos del Fondo Común para la Circunscripción Territorial Especial Amazónica.</a:t>
            </a:r>
          </a:p>
          <a:p>
            <a:pPr marL="342900" lvl="0" indent="-342900" algn="just">
              <a:buFont typeface="+mj-lt"/>
              <a:buAutoNum type="arabicParenR"/>
            </a:pPr>
            <a:r>
              <a:rPr lang="es-ES" sz="2500" dirty="0">
                <a:latin typeface="Century Gothic" panose="020B0502020202020204" pitchFamily="34" charset="0"/>
              </a:rPr>
              <a:t>Dispone el financiamiento de la creación y fortalecimiento de universidades amazónicas (educación superior) con el Fondo de Desarrollo Sostenible Amazónico</a:t>
            </a:r>
            <a:endParaRPr lang="es-EC" sz="25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5336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id="{539389A0-7F9D-2F34-E29E-630C0786D08E}"/>
              </a:ext>
            </a:extLst>
          </p:cNvPr>
          <p:cNvSpPr txBox="1">
            <a:spLocks/>
          </p:cNvSpPr>
          <p:nvPr/>
        </p:nvSpPr>
        <p:spPr>
          <a:xfrm>
            <a:off x="349792" y="411538"/>
            <a:ext cx="3807531" cy="41072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2800" b="1" dirty="0">
                <a:latin typeface="Century Gothic" panose="020B0502020202020204" pitchFamily="34" charset="0"/>
              </a:rPr>
              <a:t>2) </a:t>
            </a:r>
            <a:r>
              <a:rPr lang="es-ES" sz="2800" dirty="0">
                <a:latin typeface="Century Gothic" panose="020B0502020202020204" pitchFamily="34" charset="0"/>
              </a:rPr>
              <a:t>Establece la siguiente nueva distribución de recursos del Fondo para el Desarrollo Sostenible Amazónico</a:t>
            </a:r>
          </a:p>
          <a:p>
            <a:pPr algn="ctr"/>
            <a:endParaRPr lang="es-EC" sz="2800" b="1" dirty="0">
              <a:latin typeface="Century Gothic" panose="020B0502020202020204" pitchFamily="34" charset="0"/>
            </a:endParaRPr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706822B3-F213-BA4F-D725-C9827B11D024}"/>
              </a:ext>
            </a:extLst>
          </p:cNvPr>
          <p:cNvSpPr txBox="1">
            <a:spLocks/>
          </p:cNvSpPr>
          <p:nvPr/>
        </p:nvSpPr>
        <p:spPr>
          <a:xfrm>
            <a:off x="863028" y="1592493"/>
            <a:ext cx="10561834" cy="37192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s-EC" dirty="0">
              <a:latin typeface="Century Gothic" panose="020B0502020202020204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30666FF-9517-4D21-4D9B-E92CBD8AFE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0366" y="723403"/>
            <a:ext cx="9368625" cy="6134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485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id="{539389A0-7F9D-2F34-E29E-630C0786D08E}"/>
              </a:ext>
            </a:extLst>
          </p:cNvPr>
          <p:cNvSpPr txBox="1">
            <a:spLocks/>
          </p:cNvSpPr>
          <p:nvPr/>
        </p:nvSpPr>
        <p:spPr>
          <a:xfrm>
            <a:off x="2943295" y="360168"/>
            <a:ext cx="6305410" cy="10422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C" sz="3200" b="1" dirty="0">
                <a:latin typeface="Century Gothic" panose="020B0502020202020204" pitchFamily="34" charset="0"/>
              </a:rPr>
              <a:t>Conclusiones</a:t>
            </a:r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706822B3-F213-BA4F-D725-C9827B11D024}"/>
              </a:ext>
            </a:extLst>
          </p:cNvPr>
          <p:cNvSpPr txBox="1">
            <a:spLocks/>
          </p:cNvSpPr>
          <p:nvPr/>
        </p:nvSpPr>
        <p:spPr>
          <a:xfrm>
            <a:off x="863028" y="1592493"/>
            <a:ext cx="10561834" cy="37192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s-EC" dirty="0">
              <a:latin typeface="Century Gothic" panose="020B0502020202020204" pitchFamily="34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AF0083CB-173B-5C91-5363-170130066905}"/>
              </a:ext>
            </a:extLst>
          </p:cNvPr>
          <p:cNvSpPr txBox="1"/>
          <p:nvPr/>
        </p:nvSpPr>
        <p:spPr>
          <a:xfrm>
            <a:off x="767138" y="1120707"/>
            <a:ext cx="10856358" cy="4727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buFont typeface="+mj-lt"/>
              <a:buAutoNum type="arabicParenR"/>
            </a:pPr>
            <a:endParaRPr lang="es-ES" sz="27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buFont typeface="+mj-lt"/>
              <a:buAutoNum type="arabicParenR"/>
            </a:pPr>
            <a:r>
              <a:rPr lang="es-ES" sz="2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educación es una competencia exclusiva del Estado Central (Art. 261.6 Constitución); debe proveer los recursos para las instituciones que conforman el Sistema de Educación Superior (Art. 11 Ley Orgánica de Educación Superior); la nueva distribución disminuye los ingresos de los GAD amazónicos para financiar la creación y fortalecimiento de universidades amazónicas.</a:t>
            </a:r>
          </a:p>
          <a:p>
            <a:pPr marL="342900" lvl="0" indent="-342900" algn="just">
              <a:buFont typeface="+mj-lt"/>
              <a:buAutoNum type="arabicParenR"/>
            </a:pPr>
            <a:endParaRPr lang="es-ES" sz="27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buFont typeface="+mj-lt"/>
              <a:buAutoNum type="arabicParenR"/>
            </a:pPr>
            <a:r>
              <a:rPr lang="es-ES" sz="2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Los recursos de la comercialización del petróleo son “no permanentes”; y, dichos recursos sólo pueden financiar la educación “de manera excepcional” (Art. 286 CRE).</a:t>
            </a:r>
          </a:p>
        </p:txBody>
      </p:sp>
    </p:spTree>
    <p:extLst>
      <p:ext uri="{BB962C8B-B14F-4D97-AF65-F5344CB8AC3E}">
        <p14:creationId xmlns:p14="http://schemas.microsoft.com/office/powerpoint/2010/main" val="3228596308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6456E01-EF7C-9176-A565-B48432CDF8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9060" y="1967193"/>
            <a:ext cx="9144000" cy="3412759"/>
          </a:xfrm>
        </p:spPr>
        <p:txBody>
          <a:bodyPr>
            <a:noAutofit/>
          </a:bodyPr>
          <a:lstStyle/>
          <a:p>
            <a:r>
              <a:rPr lang="es-EC" sz="3000" b="1" dirty="0">
                <a:latin typeface="Century Gothic" panose="020B0502020202020204" pitchFamily="34" charset="0"/>
              </a:rPr>
              <a:t> II.- </a:t>
            </a:r>
            <a:r>
              <a:rPr lang="es-ES" sz="3000" b="1" dirty="0">
                <a:latin typeface="Century Gothic" panose="020B0502020202020204" pitchFamily="34" charset="0"/>
              </a:rPr>
              <a:t>PROYECTO DE LEY ORGÁNICA </a:t>
            </a:r>
          </a:p>
          <a:p>
            <a:r>
              <a:rPr lang="es-ES" sz="3000" b="1" dirty="0">
                <a:latin typeface="Century Gothic" panose="020B0502020202020204" pitchFamily="34" charset="0"/>
              </a:rPr>
              <a:t>REFORMATORIA AL COOTAD </a:t>
            </a:r>
          </a:p>
          <a:p>
            <a:r>
              <a:rPr lang="es-ES" sz="3000" b="1" dirty="0">
                <a:latin typeface="Century Gothic" panose="020B0502020202020204" pitchFamily="34" charset="0"/>
              </a:rPr>
              <a:t>PARA EL FORTALECIMIENTO DE LOS </a:t>
            </a:r>
          </a:p>
          <a:p>
            <a:r>
              <a:rPr lang="es-ES" sz="3000" b="1" dirty="0">
                <a:latin typeface="Century Gothic" panose="020B0502020202020204" pitchFamily="34" charset="0"/>
              </a:rPr>
              <a:t>GOBIERNOS AUTÓNOMOS DESCENTRALIZADOS </a:t>
            </a:r>
          </a:p>
          <a:p>
            <a:r>
              <a:rPr lang="es-ES" sz="3000" b="1" dirty="0">
                <a:latin typeface="Century Gothic" panose="020B0502020202020204" pitchFamily="34" charset="0"/>
              </a:rPr>
              <a:t>PARROQUIALES</a:t>
            </a:r>
          </a:p>
          <a:p>
            <a:endParaRPr lang="es-EC" sz="30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30155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69AAF8-675B-905F-A5BC-1931290B2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0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Detalle de la reforma</a:t>
            </a:r>
            <a:endParaRPr lang="es-EC" sz="3000" b="1" dirty="0">
              <a:latin typeface="Century Gothic" panose="020B0502020202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1BCED48-DA64-DF4C-2782-127721E2583C}"/>
              </a:ext>
            </a:extLst>
          </p:cNvPr>
          <p:cNvSpPr txBox="1"/>
          <p:nvPr/>
        </p:nvSpPr>
        <p:spPr>
          <a:xfrm>
            <a:off x="1824579" y="1715594"/>
            <a:ext cx="9445934" cy="36311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S" sz="2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Proyecto pretende modificar: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ES" sz="10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571500" algn="just">
              <a:lnSpc>
                <a:spcPct val="107000"/>
              </a:lnSpc>
              <a:spcAft>
                <a:spcPts val="800"/>
              </a:spcAft>
              <a:buAutoNum type="romanLcParenR"/>
            </a:pPr>
            <a:r>
              <a:rPr lang="es-ES" sz="2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ejercicio de la competencia de vialidad;</a:t>
            </a:r>
          </a:p>
          <a:p>
            <a:pPr marL="571500" indent="-571500" algn="just">
              <a:lnSpc>
                <a:spcPct val="107000"/>
              </a:lnSpc>
              <a:spcAft>
                <a:spcPts val="800"/>
              </a:spcAft>
              <a:buAutoNum type="romanLcParenR"/>
            </a:pPr>
            <a:r>
              <a:rPr lang="es-ES" sz="2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reforma de los porcentajes de asignaciones presupuestarias en favor de los gobiernos parroquiales; y, </a:t>
            </a:r>
          </a:p>
          <a:p>
            <a:pPr marL="571500" indent="-571500" algn="just">
              <a:lnSpc>
                <a:spcPct val="107000"/>
              </a:lnSpc>
              <a:spcAft>
                <a:spcPts val="800"/>
              </a:spcAft>
              <a:buAutoNum type="romanLcParenR"/>
            </a:pPr>
            <a:r>
              <a:rPr lang="es-ES" sz="2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determinación de un presupuesto para la erradicación de la violencia contra la mujer.</a:t>
            </a:r>
          </a:p>
        </p:txBody>
      </p:sp>
    </p:spTree>
    <p:extLst>
      <p:ext uri="{BB962C8B-B14F-4D97-AF65-F5344CB8AC3E}">
        <p14:creationId xmlns:p14="http://schemas.microsoft.com/office/powerpoint/2010/main" val="2320233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69AAF8-675B-905F-A5BC-1931290B2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0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ejercicio de la competencia de vialidad</a:t>
            </a:r>
            <a:endParaRPr lang="es-EC" sz="3000" b="1" dirty="0">
              <a:latin typeface="Century Gothic" panose="020B0502020202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1BCED48-DA64-DF4C-2782-127721E2583C}"/>
              </a:ext>
            </a:extLst>
          </p:cNvPr>
          <p:cNvSpPr txBox="1"/>
          <p:nvPr/>
        </p:nvSpPr>
        <p:spPr>
          <a:xfrm>
            <a:off x="1337044" y="1722697"/>
            <a:ext cx="9517912" cy="381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22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1.- </a:t>
            </a:r>
            <a:r>
              <a:rPr lang="es-ES" sz="2200" b="0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Art. 263 CRE.- Los gobiernos provinciales tendrán las siguientes competencias exclusivas, sin perjuicio de las otras que determine la ley: </a:t>
            </a:r>
          </a:p>
          <a:p>
            <a:pPr algn="just"/>
            <a:r>
              <a:rPr lang="es-ES" sz="2200" b="0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(…) 2. Planificar, construir y mantener el sistema vial de ámbito provincial, que no incluya las zonas urbanas. </a:t>
            </a:r>
          </a:p>
          <a:p>
            <a:pPr algn="just"/>
            <a:endParaRPr lang="es-ES" sz="22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ES" sz="2200" b="1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2.- </a:t>
            </a:r>
            <a:r>
              <a:rPr lang="es-ES" sz="22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Resolución No. 0009-CNC-20143 regula el ejercicio de la competencia de vialidad en materia de vialidad y establece, en sus artículos 24 y 25, que la planificación y gestión de las parroquias debe hacerlo obligatoriamente en coordinación con los otros niveles de gobierno</a:t>
            </a:r>
            <a:endParaRPr lang="es-ES" sz="22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8771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69AAF8-675B-905F-A5BC-1931290B2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8196" y="64157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ES" sz="30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reforma de los porcentajes de asignaciones presupuestarias en favor de los gobiernos parroquiales</a:t>
            </a:r>
            <a:endParaRPr lang="es-EC" sz="3000" b="1" dirty="0">
              <a:latin typeface="Century Gothic" panose="020B0502020202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1BCED48-DA64-DF4C-2782-127721E2583C}"/>
              </a:ext>
            </a:extLst>
          </p:cNvPr>
          <p:cNvSpPr txBox="1"/>
          <p:nvPr/>
        </p:nvSpPr>
        <p:spPr>
          <a:xfrm>
            <a:off x="2052084" y="2264847"/>
            <a:ext cx="9441712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2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1.- </a:t>
            </a:r>
            <a:r>
              <a:rPr lang="es-ES" sz="2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Art. 6 del </a:t>
            </a:r>
            <a:r>
              <a:rPr lang="es-ES" sz="2400" b="0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COOTAD, literal d:</a:t>
            </a:r>
          </a:p>
          <a:p>
            <a:pPr algn="just"/>
            <a:endParaRPr lang="es-ES" sz="24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ES" sz="24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s-ES" sz="2400" b="1" i="0" u="none" strike="noStrike" baseline="0" dirty="0">
                <a:latin typeface="Century Gothic" panose="020B0502020202020204" pitchFamily="34" charset="0"/>
              </a:rPr>
              <a:t>d) </a:t>
            </a:r>
            <a:r>
              <a:rPr lang="es-ES" sz="2400" b="0" i="0" u="none" strike="noStrike" baseline="0" dirty="0">
                <a:latin typeface="Century Gothic" panose="020B0502020202020204" pitchFamily="34" charset="0"/>
              </a:rPr>
              <a:t>Privar a los gobiernos autónomos descentralizados de alguno o parte de, sus ingresos reconocidos por ley, o hacer participar de ellos a otra entidad, sin resarcir con otra renta equivalente en su cuantía, duración y rendimiento que razonablemente pueda esperarse </a:t>
            </a:r>
            <a:r>
              <a:rPr lang="es-EC" sz="2400" b="0" i="0" u="none" strike="noStrike" baseline="0" dirty="0">
                <a:latin typeface="Century Gothic" panose="020B0502020202020204" pitchFamily="34" charset="0"/>
              </a:rPr>
              <a:t>en el futuro</a:t>
            </a:r>
            <a:r>
              <a:rPr lang="es-ES" sz="2400" b="0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”.</a:t>
            </a:r>
            <a:endParaRPr lang="es-ES" sz="24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0403953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3d04f88-3072-44ec-afc0-5ce1c4d6afd3" xsi:nil="true"/>
    <Detalle xmlns="eb6cfc7d-454b-455c-a802-a19b87e65dbf" xsi:nil="true"/>
    <lcf76f155ced4ddcb4097134ff3c332f xmlns="eb6cfc7d-454b-455c-a802-a19b87e65dbf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38B344890F56B458CCDBA42876B25ED" ma:contentTypeVersion="15" ma:contentTypeDescription="Crear nuevo documento." ma:contentTypeScope="" ma:versionID="4e2a4d01fafcadc4042d9f63777955d5">
  <xsd:schema xmlns:xsd="http://www.w3.org/2001/XMLSchema" xmlns:xs="http://www.w3.org/2001/XMLSchema" xmlns:p="http://schemas.microsoft.com/office/2006/metadata/properties" xmlns:ns2="83d04f88-3072-44ec-afc0-5ce1c4d6afd3" xmlns:ns3="eb6cfc7d-454b-455c-a802-a19b87e65dbf" targetNamespace="http://schemas.microsoft.com/office/2006/metadata/properties" ma:root="true" ma:fieldsID="47cf1e2e8b92a7d5f7c50eeccd2990ab" ns2:_="" ns3:_="">
    <xsd:import namespace="83d04f88-3072-44ec-afc0-5ce1c4d6afd3"/>
    <xsd:import namespace="eb6cfc7d-454b-455c-a802-a19b87e65db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Detalle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lcf76f155ced4ddcb4097134ff3c332f" minOccurs="0"/>
                <xsd:element ref="ns2:TaxCatchAll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d04f88-3072-44ec-afc0-5ce1c4d6afd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24213407-1a04-4077-8b2b-bc930f9577fd}" ma:internalName="TaxCatchAll" ma:showField="CatchAllData" ma:web="83d04f88-3072-44ec-afc0-5ce1c4d6af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6cfc7d-454b-455c-a802-a19b87e65d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etalle" ma:index="14" nillable="true" ma:displayName="Detalle" ma:format="Dropdown" ma:internalName="Detalle">
      <xsd:simpleType>
        <xsd:restriction base="dms:Text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Etiquetas de imagen" ma:readOnly="false" ma:fieldId="{5cf76f15-5ced-4ddc-b409-7134ff3c332f}" ma:taxonomyMulti="true" ma:sspId="38955b43-74cb-4e1d-a3a8-7c2643c9b87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2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216F211-8EB3-4F50-BC79-467D05E0A89A}">
  <ds:schemaRefs>
    <ds:schemaRef ds:uri="http://purl.org/dc/elements/1.1/"/>
    <ds:schemaRef ds:uri="http://www.w3.org/XML/1998/namespace"/>
    <ds:schemaRef ds:uri="eb6cfc7d-454b-455c-a802-a19b87e65dbf"/>
    <ds:schemaRef ds:uri="83d04f88-3072-44ec-afc0-5ce1c4d6afd3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BECA6EC4-E8D0-4DE4-8FAE-5F47B73C74E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57AD94D-640D-43EF-B2D6-2294F7EF03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3d04f88-3072-44ec-afc0-5ce1c4d6afd3"/>
    <ds:schemaRef ds:uri="eb6cfc7d-454b-455c-a802-a19b87e65d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490</Words>
  <Application>Microsoft Office PowerPoint</Application>
  <PresentationFormat>Panorámica</PresentationFormat>
  <Paragraphs>39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2_Tema de Office</vt:lpstr>
      <vt:lpstr>Presentación de PowerPoint</vt:lpstr>
      <vt:lpstr>Antecedente</vt:lpstr>
      <vt:lpstr>Presentación de PowerPoint</vt:lpstr>
      <vt:lpstr>Presentación de PowerPoint</vt:lpstr>
      <vt:lpstr>Presentación de PowerPoint</vt:lpstr>
      <vt:lpstr>Presentación de PowerPoint</vt:lpstr>
      <vt:lpstr>Detalle de la reforma</vt:lpstr>
      <vt:lpstr>El ejercicio de la competencia de vialidad</vt:lpstr>
      <vt:lpstr>La reforma de los porcentajes de asignaciones presupuestarias en favor de los gobiernos parroquiales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Indira Nathaly Cedeño Obando</dc:creator>
  <cp:lastModifiedBy>Jaime Salazar</cp:lastModifiedBy>
  <cp:revision>5</cp:revision>
  <dcterms:created xsi:type="dcterms:W3CDTF">2022-07-27T18:03:27Z</dcterms:created>
  <dcterms:modified xsi:type="dcterms:W3CDTF">2023-04-26T02:24:58Z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0x010100838B344890F56B458CCDBA42876B25ED</vt:lpwstr>
  </property>
  <property fmtid="{D5CDD505-2E9C-101B-9397-08002B2CF9AE}" pid="3" name="MediaServiceImageTags">
    <vt:lpwstr/>
  </property>
</Properties>
</file>