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9" r:id="rId5"/>
    <p:sldId id="761" r:id="rId6"/>
    <p:sldId id="263" r:id="rId7"/>
    <p:sldId id="266" r:id="rId8"/>
    <p:sldId id="261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51916" autoAdjust="0"/>
  </p:normalViewPr>
  <p:slideViewPr>
    <p:cSldViewPr snapToGrid="0">
      <p:cViewPr varScale="1">
        <p:scale>
          <a:sx n="72" d="100"/>
          <a:sy n="72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17378-64E4-42F9-AD01-202D00C3666E}" type="doc">
      <dgm:prSet loTypeId="urn:microsoft.com/office/officeart/2005/8/layout/vList3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D082CF8B-5413-4860-944B-220743324B49}">
      <dgm:prSet phldrT="[Texto]" custT="1"/>
      <dgm:spPr/>
      <dgm:t>
        <a:bodyPr/>
        <a:lstStyle/>
        <a:p>
          <a:r>
            <a:rPr lang="es-ES" sz="2000" baseline="0" dirty="0"/>
            <a:t>Las normas jurídicas deben estar  sustentadas tanto formal y materialmente en la Constitución.</a:t>
          </a:r>
        </a:p>
        <a:p>
          <a:r>
            <a:rPr lang="es-ES" sz="2000" baseline="0" dirty="0"/>
            <a:t>La Constitución del Ecuador (Transitoria  Vigésimo Octava),  menciona que la Ley que regule las asignaciones del 5% de la venta de las hidroeléctricas no podrán disminuirse.</a:t>
          </a:r>
          <a:endParaRPr lang="es-EC" sz="2000" baseline="0" dirty="0"/>
        </a:p>
      </dgm:t>
    </dgm:pt>
    <dgm:pt modelId="{DA758426-F433-4DFD-B843-CA4935ABF5C4}" type="parTrans" cxnId="{98BA4AC1-CD80-4B84-9ECA-AFC4EE5EF92D}">
      <dgm:prSet/>
      <dgm:spPr/>
      <dgm:t>
        <a:bodyPr/>
        <a:lstStyle/>
        <a:p>
          <a:endParaRPr lang="es-EC"/>
        </a:p>
      </dgm:t>
    </dgm:pt>
    <dgm:pt modelId="{042E0CB2-0BFA-4964-8939-3AE4C8E7AA0A}" type="sibTrans" cxnId="{98BA4AC1-CD80-4B84-9ECA-AFC4EE5EF92D}">
      <dgm:prSet/>
      <dgm:spPr/>
      <dgm:t>
        <a:bodyPr/>
        <a:lstStyle/>
        <a:p>
          <a:endParaRPr lang="es-EC"/>
        </a:p>
      </dgm:t>
    </dgm:pt>
    <dgm:pt modelId="{ECDF2479-8550-4262-A282-AC63B27A11EF}">
      <dgm:prSet phldrT="[Texto]" custT="1"/>
      <dgm:spPr/>
      <dgm:t>
        <a:bodyPr/>
        <a:lstStyle/>
        <a:p>
          <a:pPr algn="just"/>
          <a:r>
            <a:rPr lang="es-ES" sz="1800" b="0" i="0" u="none" dirty="0"/>
            <a:t>La reforma no asigna nuevos recursos redistribuye lo que ya existen.</a:t>
          </a:r>
        </a:p>
        <a:p>
          <a:pPr algn="just"/>
          <a:r>
            <a:rPr lang="es-ES" sz="1800" dirty="0"/>
            <a:t>Las disposiciones transitorias tiene como objeto facilitar al tránsito al régimen jurídico previsto por la nueva regulación.</a:t>
          </a:r>
          <a:r>
            <a:rPr lang="es-ES" sz="1800" b="0" i="0" u="none" dirty="0"/>
            <a:t>  </a:t>
          </a:r>
          <a:endParaRPr lang="es-EC" sz="1800" b="0" i="0" u="none" dirty="0"/>
        </a:p>
      </dgm:t>
    </dgm:pt>
    <dgm:pt modelId="{27D91897-C0C6-4DC8-9018-1EB482BB36F2}" type="parTrans" cxnId="{751463F3-6389-438D-9FD9-1888ABD5D84D}">
      <dgm:prSet/>
      <dgm:spPr/>
      <dgm:t>
        <a:bodyPr/>
        <a:lstStyle/>
        <a:p>
          <a:endParaRPr lang="es-EC"/>
        </a:p>
      </dgm:t>
    </dgm:pt>
    <dgm:pt modelId="{8449F441-044D-4C60-B8A5-A54DC9B3417B}" type="sibTrans" cxnId="{751463F3-6389-438D-9FD9-1888ABD5D84D}">
      <dgm:prSet/>
      <dgm:spPr/>
      <dgm:t>
        <a:bodyPr/>
        <a:lstStyle/>
        <a:p>
          <a:endParaRPr lang="es-EC"/>
        </a:p>
      </dgm:t>
    </dgm:pt>
    <dgm:pt modelId="{D4D71151-D8D6-47AA-921E-D59E4DF88B95}" type="pres">
      <dgm:prSet presAssocID="{32D17378-64E4-42F9-AD01-202D00C3666E}" presName="linearFlow" presStyleCnt="0">
        <dgm:presLayoutVars>
          <dgm:dir/>
          <dgm:resizeHandles val="exact"/>
        </dgm:presLayoutVars>
      </dgm:prSet>
      <dgm:spPr/>
    </dgm:pt>
    <dgm:pt modelId="{13AB34D3-F694-40EE-8A61-B6F6ADF34163}" type="pres">
      <dgm:prSet presAssocID="{D082CF8B-5413-4860-944B-220743324B49}" presName="composite" presStyleCnt="0"/>
      <dgm:spPr/>
    </dgm:pt>
    <dgm:pt modelId="{C30EB3F0-A22B-4AC3-A17B-679AC0DB213F}" type="pres">
      <dgm:prSet presAssocID="{D082CF8B-5413-4860-944B-220743324B49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 contorno"/>
        </a:ext>
      </dgm:extLst>
    </dgm:pt>
    <dgm:pt modelId="{14C4B913-7D7B-48A3-81CC-592058C42B52}" type="pres">
      <dgm:prSet presAssocID="{D082CF8B-5413-4860-944B-220743324B49}" presName="txShp" presStyleLbl="node1" presStyleIdx="0" presStyleCnt="2">
        <dgm:presLayoutVars>
          <dgm:bulletEnabled val="1"/>
        </dgm:presLayoutVars>
      </dgm:prSet>
      <dgm:spPr/>
    </dgm:pt>
    <dgm:pt modelId="{B2C75769-8128-4074-87E4-82D697432615}" type="pres">
      <dgm:prSet presAssocID="{042E0CB2-0BFA-4964-8939-3AE4C8E7AA0A}" presName="spacing" presStyleCnt="0"/>
      <dgm:spPr/>
    </dgm:pt>
    <dgm:pt modelId="{144F5B5F-354C-4701-BA52-1DF3C6F7325C}" type="pres">
      <dgm:prSet presAssocID="{ECDF2479-8550-4262-A282-AC63B27A11EF}" presName="composite" presStyleCnt="0"/>
      <dgm:spPr/>
    </dgm:pt>
    <dgm:pt modelId="{7A527AE4-9DC4-4EF6-AC7E-9C21FF4B3887}" type="pres">
      <dgm:prSet presAssocID="{ECDF2479-8550-4262-A282-AC63B27A11EF}" presName="imgShp" presStyleLbl="fgImgPlace1" presStyleIdx="1" presStyleCnt="2" custLinFactNeighborX="-6115" custLinFactNeighborY="-1773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nero volando contorno"/>
        </a:ext>
      </dgm:extLst>
    </dgm:pt>
    <dgm:pt modelId="{466E7B25-8021-4269-8684-E3CDD8DE6EC2}" type="pres">
      <dgm:prSet presAssocID="{ECDF2479-8550-4262-A282-AC63B27A11EF}" presName="txShp" presStyleLbl="node1" presStyleIdx="1" presStyleCnt="2" custScaleX="99301" custScaleY="95308" custLinFactNeighborY="-11771">
        <dgm:presLayoutVars>
          <dgm:bulletEnabled val="1"/>
        </dgm:presLayoutVars>
      </dgm:prSet>
      <dgm:spPr/>
    </dgm:pt>
  </dgm:ptLst>
  <dgm:cxnLst>
    <dgm:cxn modelId="{DF4C7505-69C8-4514-8042-E30A49DEF675}" type="presOf" srcId="{D082CF8B-5413-4860-944B-220743324B49}" destId="{14C4B913-7D7B-48A3-81CC-592058C42B52}" srcOrd="0" destOrd="0" presId="urn:microsoft.com/office/officeart/2005/8/layout/vList3"/>
    <dgm:cxn modelId="{8B6668AD-17CF-4BC3-A6F5-157E62D417D5}" type="presOf" srcId="{32D17378-64E4-42F9-AD01-202D00C3666E}" destId="{D4D71151-D8D6-47AA-921E-D59E4DF88B95}" srcOrd="0" destOrd="0" presId="urn:microsoft.com/office/officeart/2005/8/layout/vList3"/>
    <dgm:cxn modelId="{98BA4AC1-CD80-4B84-9ECA-AFC4EE5EF92D}" srcId="{32D17378-64E4-42F9-AD01-202D00C3666E}" destId="{D082CF8B-5413-4860-944B-220743324B49}" srcOrd="0" destOrd="0" parTransId="{DA758426-F433-4DFD-B843-CA4935ABF5C4}" sibTransId="{042E0CB2-0BFA-4964-8939-3AE4C8E7AA0A}"/>
    <dgm:cxn modelId="{70D3DBE7-2E23-47C8-A4BA-ABE5831E547D}" type="presOf" srcId="{ECDF2479-8550-4262-A282-AC63B27A11EF}" destId="{466E7B25-8021-4269-8684-E3CDD8DE6EC2}" srcOrd="0" destOrd="0" presId="urn:microsoft.com/office/officeart/2005/8/layout/vList3"/>
    <dgm:cxn modelId="{751463F3-6389-438D-9FD9-1888ABD5D84D}" srcId="{32D17378-64E4-42F9-AD01-202D00C3666E}" destId="{ECDF2479-8550-4262-A282-AC63B27A11EF}" srcOrd="1" destOrd="0" parTransId="{27D91897-C0C6-4DC8-9018-1EB482BB36F2}" sibTransId="{8449F441-044D-4C60-B8A5-A54DC9B3417B}"/>
    <dgm:cxn modelId="{A0B73BF6-8B39-4CB9-A647-2F9C6EE6431E}" type="presParOf" srcId="{D4D71151-D8D6-47AA-921E-D59E4DF88B95}" destId="{13AB34D3-F694-40EE-8A61-B6F6ADF34163}" srcOrd="0" destOrd="0" presId="urn:microsoft.com/office/officeart/2005/8/layout/vList3"/>
    <dgm:cxn modelId="{7B404C4B-F98A-4C3E-93E2-DC490BA1772C}" type="presParOf" srcId="{13AB34D3-F694-40EE-8A61-B6F6ADF34163}" destId="{C30EB3F0-A22B-4AC3-A17B-679AC0DB213F}" srcOrd="0" destOrd="0" presId="urn:microsoft.com/office/officeart/2005/8/layout/vList3"/>
    <dgm:cxn modelId="{D4069801-D001-448E-A716-668F06080FE0}" type="presParOf" srcId="{13AB34D3-F694-40EE-8A61-B6F6ADF34163}" destId="{14C4B913-7D7B-48A3-81CC-592058C42B52}" srcOrd="1" destOrd="0" presId="urn:microsoft.com/office/officeart/2005/8/layout/vList3"/>
    <dgm:cxn modelId="{BD28E8D5-6C33-4131-9E6C-385C8B5B50D6}" type="presParOf" srcId="{D4D71151-D8D6-47AA-921E-D59E4DF88B95}" destId="{B2C75769-8128-4074-87E4-82D697432615}" srcOrd="1" destOrd="0" presId="urn:microsoft.com/office/officeart/2005/8/layout/vList3"/>
    <dgm:cxn modelId="{11424037-0019-4B0F-BC90-B5478E5E41B6}" type="presParOf" srcId="{D4D71151-D8D6-47AA-921E-D59E4DF88B95}" destId="{144F5B5F-354C-4701-BA52-1DF3C6F7325C}" srcOrd="2" destOrd="0" presId="urn:microsoft.com/office/officeart/2005/8/layout/vList3"/>
    <dgm:cxn modelId="{11BE4F43-16FB-4AE5-87BA-DDCBAA6080C8}" type="presParOf" srcId="{144F5B5F-354C-4701-BA52-1DF3C6F7325C}" destId="{7A527AE4-9DC4-4EF6-AC7E-9C21FF4B3887}" srcOrd="0" destOrd="0" presId="urn:microsoft.com/office/officeart/2005/8/layout/vList3"/>
    <dgm:cxn modelId="{9E521DD9-062D-4ABA-9388-A6A7980AA698}" type="presParOf" srcId="{144F5B5F-354C-4701-BA52-1DF3C6F7325C}" destId="{466E7B25-8021-4269-8684-E3CDD8DE6EC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D17378-64E4-42F9-AD01-202D00C3666E}" type="doc">
      <dgm:prSet loTypeId="urn:microsoft.com/office/officeart/2005/8/layout/vList3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D082CF8B-5413-4860-944B-220743324B49}">
      <dgm:prSet phldrT="[Texto]" custT="1"/>
      <dgm:spPr/>
      <dgm:t>
        <a:bodyPr/>
        <a:lstStyle/>
        <a:p>
          <a:r>
            <a:rPr lang="es-ES" sz="1600" kern="1200" baseline="0" dirty="0"/>
            <a:t>El texto de la reforma en el Art. 2  menciona que la asignación calculada sobre la de la venta de energía generada por las hidroeléctricas de las </a:t>
          </a:r>
          <a:r>
            <a:rPr lang="es-ES" sz="1600" b="1" kern="1200" baseline="0" dirty="0"/>
            <a:t>provincias de Azuay, Cañar, Morona Santiago, y Tungurahua</a:t>
          </a:r>
          <a:r>
            <a:rPr lang="es-ES" sz="1600" b="0" kern="1200" baseline="0" dirty="0"/>
            <a:t>, serán distribuidas en un 75%  a los GAD municipales de Cañar, Azuay, Chimborazo y Morona Santiago </a:t>
          </a:r>
          <a:r>
            <a:rPr lang="es-ES" sz="160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y 25% a los GAD parroquiales de las mismas provincias citadas.</a:t>
          </a:r>
        </a:p>
      </dgm:t>
    </dgm:pt>
    <dgm:pt modelId="{DA758426-F433-4DFD-B843-CA4935ABF5C4}" type="parTrans" cxnId="{98BA4AC1-CD80-4B84-9ECA-AFC4EE5EF92D}">
      <dgm:prSet/>
      <dgm:spPr/>
      <dgm:t>
        <a:bodyPr/>
        <a:lstStyle/>
        <a:p>
          <a:endParaRPr lang="es-EC"/>
        </a:p>
      </dgm:t>
    </dgm:pt>
    <dgm:pt modelId="{042E0CB2-0BFA-4964-8939-3AE4C8E7AA0A}" type="sibTrans" cxnId="{98BA4AC1-CD80-4B84-9ECA-AFC4EE5EF92D}">
      <dgm:prSet/>
      <dgm:spPr/>
      <dgm:t>
        <a:bodyPr/>
        <a:lstStyle/>
        <a:p>
          <a:endParaRPr lang="es-EC"/>
        </a:p>
      </dgm:t>
    </dgm:pt>
    <dgm:pt modelId="{ECDF2479-8550-4262-A282-AC63B27A11EF}">
      <dgm:prSet phldrT="[Texto]" custT="1"/>
      <dgm:spPr/>
      <dgm:t>
        <a:bodyPr/>
        <a:lstStyle/>
        <a:p>
          <a:pPr algn="just"/>
          <a:r>
            <a:rPr lang="es-EC" sz="1400" b="1" i="0" u="none" dirty="0"/>
            <a:t>Primera Observación: </a:t>
          </a:r>
          <a:r>
            <a:rPr lang="es-EC" sz="1400" b="0" i="0" u="none" dirty="0"/>
            <a:t>El primer artículo de la reforma y de la Ley señalan la regla general al respecto de esta norma.</a:t>
          </a:r>
        </a:p>
        <a:p>
          <a:pPr algn="just"/>
          <a:r>
            <a:rPr lang="es-EC" sz="1400" b="0" i="0" u="none" dirty="0"/>
            <a:t>Es confuso debido a que no se entiende el alcance. Si los recursos son generados en las provincias eminentemente que estos deben también destinarse a ellas, ¿por qué la exclusión?, viola el principio de equidad territorial.</a:t>
          </a:r>
        </a:p>
        <a:p>
          <a:pPr algn="just"/>
          <a:r>
            <a:rPr lang="es-EC" sz="1400" b="0" i="0" u="none" dirty="0"/>
            <a:t>En la Ley el texto original hace referencia a la hidroeléctrica de Paute, al extenderse a otras provincias en la reforma,  debe tener en consideración, que los territorios también deben tener su redistribución.</a:t>
          </a:r>
        </a:p>
      </dgm:t>
    </dgm:pt>
    <dgm:pt modelId="{27D91897-C0C6-4DC8-9018-1EB482BB36F2}" type="parTrans" cxnId="{751463F3-6389-438D-9FD9-1888ABD5D84D}">
      <dgm:prSet/>
      <dgm:spPr/>
      <dgm:t>
        <a:bodyPr/>
        <a:lstStyle/>
        <a:p>
          <a:endParaRPr lang="es-EC"/>
        </a:p>
      </dgm:t>
    </dgm:pt>
    <dgm:pt modelId="{8449F441-044D-4C60-B8A5-A54DC9B3417B}" type="sibTrans" cxnId="{751463F3-6389-438D-9FD9-1888ABD5D84D}">
      <dgm:prSet/>
      <dgm:spPr/>
      <dgm:t>
        <a:bodyPr/>
        <a:lstStyle/>
        <a:p>
          <a:endParaRPr lang="es-EC"/>
        </a:p>
      </dgm:t>
    </dgm:pt>
    <dgm:pt modelId="{D4D71151-D8D6-47AA-921E-D59E4DF88B95}" type="pres">
      <dgm:prSet presAssocID="{32D17378-64E4-42F9-AD01-202D00C3666E}" presName="linearFlow" presStyleCnt="0">
        <dgm:presLayoutVars>
          <dgm:dir/>
          <dgm:resizeHandles val="exact"/>
        </dgm:presLayoutVars>
      </dgm:prSet>
      <dgm:spPr/>
    </dgm:pt>
    <dgm:pt modelId="{13AB34D3-F694-40EE-8A61-B6F6ADF34163}" type="pres">
      <dgm:prSet presAssocID="{D082CF8B-5413-4860-944B-220743324B49}" presName="composite" presStyleCnt="0"/>
      <dgm:spPr/>
    </dgm:pt>
    <dgm:pt modelId="{C30EB3F0-A22B-4AC3-A17B-679AC0DB213F}" type="pres">
      <dgm:prSet presAssocID="{D082CF8B-5413-4860-944B-220743324B49}" presName="imgShp" presStyleLbl="fgImgPlace1" presStyleIdx="0" presStyleCnt="2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1194696" y="211"/>
          <a:ext cx="2167241" cy="216724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/>
      </dgm:spPr>
      <dgm:extLst>
        <a:ext uri="{E40237B7-FDA0-4F09-8148-C483321AD2D9}">
          <dgm14:cNvPr xmlns:dgm14="http://schemas.microsoft.com/office/drawing/2010/diagram" id="0" name="" descr="Agricultura contorno"/>
        </a:ext>
      </dgm:extLst>
    </dgm:pt>
    <dgm:pt modelId="{14C4B913-7D7B-48A3-81CC-592058C42B52}" type="pres">
      <dgm:prSet presAssocID="{D082CF8B-5413-4860-944B-220743324B49}" presName="txShp" presStyleLbl="node1" presStyleIdx="0" presStyleCnt="2">
        <dgm:presLayoutVars>
          <dgm:bulletEnabled val="1"/>
        </dgm:presLayoutVars>
      </dgm:prSet>
      <dgm:spPr/>
    </dgm:pt>
    <dgm:pt modelId="{B2C75769-8128-4074-87E4-82D697432615}" type="pres">
      <dgm:prSet presAssocID="{042E0CB2-0BFA-4964-8939-3AE4C8E7AA0A}" presName="spacing" presStyleCnt="0"/>
      <dgm:spPr/>
    </dgm:pt>
    <dgm:pt modelId="{144F5B5F-354C-4701-BA52-1DF3C6F7325C}" type="pres">
      <dgm:prSet presAssocID="{ECDF2479-8550-4262-A282-AC63B27A11EF}" presName="composite" presStyleCnt="0"/>
      <dgm:spPr/>
    </dgm:pt>
    <dgm:pt modelId="{7A527AE4-9DC4-4EF6-AC7E-9C21FF4B3887}" type="pres">
      <dgm:prSet presAssocID="{ECDF2479-8550-4262-A282-AC63B27A11EF}" presName="imgShp" presStyleLbl="fgImgPlac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accent1"/>
          </a:solidFill>
        </a:ln>
      </dgm:spPr>
      <dgm:extLst>
        <a:ext uri="{E40237B7-FDA0-4F09-8148-C483321AD2D9}">
          <dgm14:cNvPr xmlns:dgm14="http://schemas.microsoft.com/office/drawing/2010/diagram" id="0" name="" descr="Hombre electricista contorno"/>
        </a:ext>
      </dgm:extLst>
    </dgm:pt>
    <dgm:pt modelId="{466E7B25-8021-4269-8684-E3CDD8DE6EC2}" type="pres">
      <dgm:prSet presAssocID="{ECDF2479-8550-4262-A282-AC63B27A11EF}" presName="txShp" presStyleLbl="node1" presStyleIdx="1" presStyleCnt="2">
        <dgm:presLayoutVars>
          <dgm:bulletEnabled val="1"/>
        </dgm:presLayoutVars>
      </dgm:prSet>
      <dgm:spPr/>
    </dgm:pt>
  </dgm:ptLst>
  <dgm:cxnLst>
    <dgm:cxn modelId="{DF4C7505-69C8-4514-8042-E30A49DEF675}" type="presOf" srcId="{D082CF8B-5413-4860-944B-220743324B49}" destId="{14C4B913-7D7B-48A3-81CC-592058C42B52}" srcOrd="0" destOrd="0" presId="urn:microsoft.com/office/officeart/2005/8/layout/vList3"/>
    <dgm:cxn modelId="{8B6668AD-17CF-4BC3-A6F5-157E62D417D5}" type="presOf" srcId="{32D17378-64E4-42F9-AD01-202D00C3666E}" destId="{D4D71151-D8D6-47AA-921E-D59E4DF88B95}" srcOrd="0" destOrd="0" presId="urn:microsoft.com/office/officeart/2005/8/layout/vList3"/>
    <dgm:cxn modelId="{98BA4AC1-CD80-4B84-9ECA-AFC4EE5EF92D}" srcId="{32D17378-64E4-42F9-AD01-202D00C3666E}" destId="{D082CF8B-5413-4860-944B-220743324B49}" srcOrd="0" destOrd="0" parTransId="{DA758426-F433-4DFD-B843-CA4935ABF5C4}" sibTransId="{042E0CB2-0BFA-4964-8939-3AE4C8E7AA0A}"/>
    <dgm:cxn modelId="{70D3DBE7-2E23-47C8-A4BA-ABE5831E547D}" type="presOf" srcId="{ECDF2479-8550-4262-A282-AC63B27A11EF}" destId="{466E7B25-8021-4269-8684-E3CDD8DE6EC2}" srcOrd="0" destOrd="0" presId="urn:microsoft.com/office/officeart/2005/8/layout/vList3"/>
    <dgm:cxn modelId="{751463F3-6389-438D-9FD9-1888ABD5D84D}" srcId="{32D17378-64E4-42F9-AD01-202D00C3666E}" destId="{ECDF2479-8550-4262-A282-AC63B27A11EF}" srcOrd="1" destOrd="0" parTransId="{27D91897-C0C6-4DC8-9018-1EB482BB36F2}" sibTransId="{8449F441-044D-4C60-B8A5-A54DC9B3417B}"/>
    <dgm:cxn modelId="{A0B73BF6-8B39-4CB9-A647-2F9C6EE6431E}" type="presParOf" srcId="{D4D71151-D8D6-47AA-921E-D59E4DF88B95}" destId="{13AB34D3-F694-40EE-8A61-B6F6ADF34163}" srcOrd="0" destOrd="0" presId="urn:microsoft.com/office/officeart/2005/8/layout/vList3"/>
    <dgm:cxn modelId="{7B404C4B-F98A-4C3E-93E2-DC490BA1772C}" type="presParOf" srcId="{13AB34D3-F694-40EE-8A61-B6F6ADF34163}" destId="{C30EB3F0-A22B-4AC3-A17B-679AC0DB213F}" srcOrd="0" destOrd="0" presId="urn:microsoft.com/office/officeart/2005/8/layout/vList3"/>
    <dgm:cxn modelId="{D4069801-D001-448E-A716-668F06080FE0}" type="presParOf" srcId="{13AB34D3-F694-40EE-8A61-B6F6ADF34163}" destId="{14C4B913-7D7B-48A3-81CC-592058C42B52}" srcOrd="1" destOrd="0" presId="urn:microsoft.com/office/officeart/2005/8/layout/vList3"/>
    <dgm:cxn modelId="{BD28E8D5-6C33-4131-9E6C-385C8B5B50D6}" type="presParOf" srcId="{D4D71151-D8D6-47AA-921E-D59E4DF88B95}" destId="{B2C75769-8128-4074-87E4-82D697432615}" srcOrd="1" destOrd="0" presId="urn:microsoft.com/office/officeart/2005/8/layout/vList3"/>
    <dgm:cxn modelId="{11424037-0019-4B0F-BC90-B5478E5E41B6}" type="presParOf" srcId="{D4D71151-D8D6-47AA-921E-D59E4DF88B95}" destId="{144F5B5F-354C-4701-BA52-1DF3C6F7325C}" srcOrd="2" destOrd="0" presId="urn:microsoft.com/office/officeart/2005/8/layout/vList3"/>
    <dgm:cxn modelId="{11BE4F43-16FB-4AE5-87BA-DDCBAA6080C8}" type="presParOf" srcId="{144F5B5F-354C-4701-BA52-1DF3C6F7325C}" destId="{7A527AE4-9DC4-4EF6-AC7E-9C21FF4B3887}" srcOrd="0" destOrd="0" presId="urn:microsoft.com/office/officeart/2005/8/layout/vList3"/>
    <dgm:cxn modelId="{9E521DD9-062D-4ABA-9388-A6A7980AA698}" type="presParOf" srcId="{144F5B5F-354C-4701-BA52-1DF3C6F7325C}" destId="{466E7B25-8021-4269-8684-E3CDD8DE6EC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4B913-7D7B-48A3-81CC-592058C42B52}">
      <dsp:nvSpPr>
        <dsp:cNvPr id="0" name=""/>
        <dsp:cNvSpPr/>
      </dsp:nvSpPr>
      <dsp:spPr>
        <a:xfrm rot="10800000">
          <a:off x="2278317" y="211"/>
          <a:ext cx="6894190" cy="216724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5693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/>
            <a:t>Las normas jurídicas deben estar  sustentadas tanto formal y materialmente en la Constitución.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/>
            <a:t>La Constitución del Ecuador (Transitoria  Vigésimo Octava),  menciona que la Ley que regule las asignaciones del 5% de la venta de las hidroeléctricas no podrán disminuirse.</a:t>
          </a:r>
          <a:endParaRPr lang="es-EC" sz="2000" kern="1200" baseline="0" dirty="0"/>
        </a:p>
      </dsp:txBody>
      <dsp:txXfrm rot="10800000">
        <a:off x="2820127" y="211"/>
        <a:ext cx="6352380" cy="2167241"/>
      </dsp:txXfrm>
    </dsp:sp>
    <dsp:sp modelId="{C30EB3F0-A22B-4AC3-A17B-679AC0DB213F}">
      <dsp:nvSpPr>
        <dsp:cNvPr id="0" name=""/>
        <dsp:cNvSpPr/>
      </dsp:nvSpPr>
      <dsp:spPr>
        <a:xfrm>
          <a:off x="1194696" y="211"/>
          <a:ext cx="2167241" cy="216724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6E7B25-8021-4269-8684-E3CDD8DE6EC2}">
      <dsp:nvSpPr>
        <dsp:cNvPr id="0" name=""/>
        <dsp:cNvSpPr/>
      </dsp:nvSpPr>
      <dsp:spPr>
        <a:xfrm rot="10800000">
          <a:off x="2314459" y="2610128"/>
          <a:ext cx="6846000" cy="206555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5693" tIns="68580" rIns="128016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/>
            <a:t>La reforma no asigna nuevos recursos redistribuye lo que ya existen.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Las disposiciones transitorias tiene como objeto facilitar al tránsito al régimen jurídico previsto por la nueva regulación.</a:t>
          </a:r>
          <a:r>
            <a:rPr lang="es-ES" sz="1800" b="0" i="0" u="none" kern="1200" dirty="0"/>
            <a:t>  </a:t>
          </a:r>
          <a:endParaRPr lang="es-EC" sz="1800" b="0" i="0" u="none" kern="1200" dirty="0"/>
        </a:p>
      </dsp:txBody>
      <dsp:txXfrm rot="10800000">
        <a:off x="2830847" y="2610128"/>
        <a:ext cx="6329612" cy="2065554"/>
      </dsp:txXfrm>
    </dsp:sp>
    <dsp:sp modelId="{7A527AE4-9DC4-4EF6-AC7E-9C21FF4B3887}">
      <dsp:nvSpPr>
        <dsp:cNvPr id="0" name=""/>
        <dsp:cNvSpPr/>
      </dsp:nvSpPr>
      <dsp:spPr>
        <a:xfrm>
          <a:off x="1074217" y="2430073"/>
          <a:ext cx="2167241" cy="216724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4B913-7D7B-48A3-81CC-592058C42B52}">
      <dsp:nvSpPr>
        <dsp:cNvPr id="0" name=""/>
        <dsp:cNvSpPr/>
      </dsp:nvSpPr>
      <dsp:spPr>
        <a:xfrm rot="10800000">
          <a:off x="2278317" y="211"/>
          <a:ext cx="6894190" cy="216724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5693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El texto de la reforma en el Art. 2  menciona que la asignación calculada sobre la de la venta de energía generada por las hidroeléctricas de las </a:t>
          </a:r>
          <a:r>
            <a:rPr lang="es-ES" sz="1600" b="1" kern="1200" baseline="0" dirty="0"/>
            <a:t>provincias de Azuay, Cañar, Morona Santiago, y Tungurahua</a:t>
          </a:r>
          <a:r>
            <a:rPr lang="es-ES" sz="1600" b="0" kern="1200" baseline="0" dirty="0"/>
            <a:t>, serán distribuidas en un 75%  a los GAD municipales de Cañar, Azuay, Chimborazo y Morona Santiago </a:t>
          </a:r>
          <a:r>
            <a:rPr lang="es-ES" sz="160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y 25% a los GAD parroquiales de las mismas provincias citadas.</a:t>
          </a:r>
        </a:p>
      </dsp:txBody>
      <dsp:txXfrm rot="10800000">
        <a:off x="2820127" y="211"/>
        <a:ext cx="6352380" cy="2167241"/>
      </dsp:txXfrm>
    </dsp:sp>
    <dsp:sp modelId="{C30EB3F0-A22B-4AC3-A17B-679AC0DB213F}">
      <dsp:nvSpPr>
        <dsp:cNvPr id="0" name=""/>
        <dsp:cNvSpPr/>
      </dsp:nvSpPr>
      <dsp:spPr>
        <a:xfrm>
          <a:off x="1194696" y="211"/>
          <a:ext cx="2167241" cy="216724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466E7B25-8021-4269-8684-E3CDD8DE6EC2}">
      <dsp:nvSpPr>
        <dsp:cNvPr id="0" name=""/>
        <dsp:cNvSpPr/>
      </dsp:nvSpPr>
      <dsp:spPr>
        <a:xfrm rot="10800000">
          <a:off x="2278317" y="2814390"/>
          <a:ext cx="6894190" cy="216724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5693" tIns="53340" rIns="99568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i="0" u="none" kern="1200" dirty="0"/>
            <a:t>Primera Observación: </a:t>
          </a:r>
          <a:r>
            <a:rPr lang="es-EC" sz="1400" b="0" i="0" u="none" kern="1200" dirty="0"/>
            <a:t>El primer artículo de la reforma y de la Ley señalan la regla general al respecto de esta norma.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i="0" u="none" kern="1200" dirty="0"/>
            <a:t>Es confuso debido a que no se entiende el alcance. Si los recursos son generados en las provincias eminentemente que estos deben también destinarse a ellas, ¿por qué la exclusión?, viola el principio de equidad territorial.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i="0" u="none" kern="1200" dirty="0"/>
            <a:t>En la Ley el texto original hace referencia a la hidroeléctrica de Paute, al extenderse a otras provincias en la reforma,  debe tener en consideración, que los territorios también deben tener su redistribución.</a:t>
          </a:r>
        </a:p>
      </dsp:txBody>
      <dsp:txXfrm rot="10800000">
        <a:off x="2820127" y="2814390"/>
        <a:ext cx="6352380" cy="2167241"/>
      </dsp:txXfrm>
    </dsp:sp>
    <dsp:sp modelId="{7A527AE4-9DC4-4EF6-AC7E-9C21FF4B3887}">
      <dsp:nvSpPr>
        <dsp:cNvPr id="0" name=""/>
        <dsp:cNvSpPr/>
      </dsp:nvSpPr>
      <dsp:spPr>
        <a:xfrm>
          <a:off x="1194696" y="2814390"/>
          <a:ext cx="2167241" cy="216724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DA295-5DF4-42F0-A183-41FB4B4AC68A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613E7-A40A-4DAD-95E7-78FA3C01CA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500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7C516-2B88-7D3E-C39A-C2A66C02F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936BFA-5F0B-FAA1-77BB-BD0ACBC16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5CB5EA-C297-2549-D4E0-9C788525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60F50C-C717-A248-5F52-EAB9708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1C342-A939-087D-6810-9BDC4E2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537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C212-1486-AC03-F204-AF499E6B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0785E-58DE-8B1E-72B9-00FE0434A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09FBD-2133-FCC3-0C06-FCEC7D49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75DF9E-3F0F-0F98-8D04-06E0E517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019B9-EAC1-957F-FAB8-29636C2A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7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AF982F-4AA7-E25C-45DD-1AAD799A9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F39B5-7923-D5F5-3D14-ABB99E0D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485DAA-7A06-7FEC-9671-A10B88E9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8C0E4-2C58-C1D9-281D-F6DD071E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3C3A7-5B73-144E-6D5B-608D4183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051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F059C-B40C-99A0-CC16-CF61A058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C61C6F-FCBC-6DD9-F2A0-1800AEB4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1AE16E-1EB5-6C43-30E3-5FB991F5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442141-155B-D1A6-048E-9AE308BB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0250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6823C-E51B-1B48-EE5C-55A36511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0FD8BF-21C5-1291-13EA-91187052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71FE02-3461-C272-93A1-AE16A67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799AC-4290-A711-E4C3-C050CF0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619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2C32A-7AC0-A296-DB62-05542F60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F2825D-82B3-FE8E-E571-945E6C53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5C80D9-B8C6-8796-12C9-C909444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D40D3C-2557-3261-BF15-307B0400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52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0DD74-4795-E7D4-A69F-2A686197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43B60C-DD7E-9F48-8C3F-8483AF0F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7755D-02D0-6B05-FAAC-515403E4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F1B75-A4F0-FED8-7509-9546737B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5DBD2-CB74-1B5B-0413-83617BE6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88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3BAB6-8385-9794-9AC7-6E517F48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CDA23-EC49-3A79-70D3-4EB608B1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2C29B-DD04-8100-5616-08BD112C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526E7-47A4-CECB-54B9-DC818670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1A213-9F5F-4D5F-397A-1284075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112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7A57A-D063-67CD-74AC-0C9B0117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AE1CC-9124-62AB-C401-BCB7E92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D7BA44-A9C2-231E-7254-F8775561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00FB0A-2F9A-E2C4-E538-5EBC2987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1B1A0A-A0B5-90FC-5733-D172DF65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CE72B-E91C-13DD-6053-27BDDA8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679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268C3-CAD9-8F6C-A82D-DFF84CD6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37C8A-CF4B-FF5F-1799-24BCD716C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125195-A2FF-D712-9DA1-CEA40BD3F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DA352E-A1CB-89E1-7C2C-F1BF7645A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FE9130-BE1A-9D2C-290E-42A6D209D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3AA9C8-30EC-82C0-384D-60387B93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D1F5C9-A0AA-9CD8-5248-1A18C529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4B37F8-F921-57D5-1283-70CDFDE4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37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6B263-D9FC-8A70-7D14-2FD6A587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69F0BE-267C-DA70-01B9-6EF68884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743873-B6A4-5C24-F16D-3E944CB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2BE5D9-CB7C-A641-9900-3BB2F018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414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4EE11-EACC-2B0B-8D66-35C34CF9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BEBC4F-F531-6D7C-EFA6-10EC17B6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05FD8-57FE-AE95-6326-FB4FA19D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86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51521-A3C7-4D55-95BC-868D1E76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E5CAC-5498-F035-74C8-F9081764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E8856-2EFF-E804-4401-461063A6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44F4A7-A4C0-F886-B876-54FBF24D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78D827-B690-1E5A-8C47-EA31B56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FBE40-B8FF-3564-5D03-301F66CB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8991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EB0CA-5D93-9A29-B773-EAF02ECE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8C5858-D9E2-9C48-C602-2D5274C6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40514-C71C-51CE-D34A-2D8BFE60F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529B5-4806-7038-B64A-762190C1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C6A174-472F-BA97-2015-161194D1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60062-D954-06A9-4581-54377904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480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4AB77-2AC4-04A4-50C4-590D3B19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063FC2-502D-FD2F-5A32-1864FF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D6A92-2083-6418-8602-D1CE4E536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9D05-1589-E245-9E43-D390735DAA19}" type="datetimeFigureOut">
              <a:rPr lang="es-EC" smtClean="0"/>
              <a:t>31/10/2022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04A32-E613-C4F7-036C-DE2404CB6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BC0B3-D580-8044-4897-445677E66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50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0A4C927-DB44-9825-CF51-7D21DAEC53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438482"/>
            <a:ext cx="1051560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EC" sz="6600" b="1" dirty="0">
                <a:latin typeface="Calibri" panose="020F0502020204030204" pitchFamily="34" charset="0"/>
                <a:cs typeface="Times New Roman" panose="02020603050405020304" pitchFamily="18" charset="0"/>
              </a:rPr>
              <a:t>BSERVACIONES</a:t>
            </a:r>
            <a:r>
              <a:rPr lang="es-EC" sz="4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6600" b="1" dirty="0">
                <a:latin typeface="Calibri" panose="020F0502020204030204" pitchFamily="34" charset="0"/>
                <a:cs typeface="Times New Roman" panose="02020603050405020304" pitchFamily="18" charset="0"/>
              </a:rPr>
              <a:t>AL PROYECTO DE LEY  DECRETO 047</a:t>
            </a:r>
            <a:endParaRPr lang="es-EC" sz="4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2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58E01C5-D276-85BA-F998-95431560F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883079"/>
              </p:ext>
            </p:extLst>
          </p:nvPr>
        </p:nvGraphicFramePr>
        <p:xfrm>
          <a:off x="591948" y="818866"/>
          <a:ext cx="10367204" cy="4981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13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58E01C5-D276-85BA-F998-95431560F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5794023"/>
              </p:ext>
            </p:extLst>
          </p:nvPr>
        </p:nvGraphicFramePr>
        <p:xfrm>
          <a:off x="591948" y="818866"/>
          <a:ext cx="10367204" cy="4981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89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FAFF3A58-1851-4BE4-B6B9-6B3AAB517E6F}"/>
              </a:ext>
            </a:extLst>
          </p:cNvPr>
          <p:cNvGrpSpPr/>
          <p:nvPr/>
        </p:nvGrpSpPr>
        <p:grpSpPr>
          <a:xfrm>
            <a:off x="953012" y="1444487"/>
            <a:ext cx="10285975" cy="4903319"/>
            <a:chOff x="-1" y="3254645"/>
            <a:chExt cx="9683241" cy="2258600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3DA6C5F7-B921-49B0-9E36-90F416BE2428}"/>
                </a:ext>
              </a:extLst>
            </p:cNvPr>
            <p:cNvSpPr/>
            <p:nvPr/>
          </p:nvSpPr>
          <p:spPr>
            <a:xfrm>
              <a:off x="-1" y="3254645"/>
              <a:ext cx="9683241" cy="2258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ángulo: esquinas redondeadas 4">
              <a:extLst>
                <a:ext uri="{FF2B5EF4-FFF2-40B4-BE49-F238E27FC236}">
                  <a16:creationId xmlns:a16="http://schemas.microsoft.com/office/drawing/2014/main" id="{78C7DF46-F6AC-4E8A-BE37-FADF29F0FF6E}"/>
                </a:ext>
              </a:extLst>
            </p:cNvPr>
            <p:cNvSpPr txBox="1"/>
            <p:nvPr/>
          </p:nvSpPr>
          <p:spPr>
            <a:xfrm>
              <a:off x="2162508" y="3254645"/>
              <a:ext cx="7520732" cy="225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baseline="0" dirty="0"/>
                <a:t>Segunda Observación.-</a:t>
              </a:r>
              <a:r>
                <a:rPr lang="es-ES" sz="2000" kern="1200" baseline="0" dirty="0"/>
                <a:t>Debe cambiarse el destino de estos recursos.</a:t>
              </a:r>
            </a:p>
            <a:p>
              <a:pPr marL="0" lvl="0" indent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baseline="0" dirty="0"/>
                <a:t>Los GAD provincial tienen competencia exclusiva de gestión ambiental, el limitar a ciertas facultades no estaría correcto. La asignación no es de gran significancia, contribuye sí, pero debería ser colocada en las competencias generales.</a:t>
              </a:r>
            </a:p>
            <a:p>
              <a:pPr marL="0" lvl="0" indent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b="1" dirty="0"/>
            </a:p>
            <a:p>
              <a:pPr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000" b="0" i="0" u="none" dirty="0"/>
                <a:t>Un principio del COOTAD </a:t>
              </a:r>
              <a:r>
                <a:rPr lang="es-ES" sz="2000" dirty="0"/>
                <a:t>es la búsqueda de un orden económico social y solidario, </a:t>
              </a:r>
              <a:r>
                <a:rPr lang="es-ES" sz="2000" b="1" dirty="0"/>
                <a:t>para que el reparto de competencias y distribución de los recursos públicos no produzca inequidades sociales.</a:t>
              </a:r>
              <a:r>
                <a:rPr lang="es-ES" sz="2000" dirty="0"/>
                <a:t> Bajo este principio, las normas secundarias y relativas a los recursos deben guardar íntima concordancia.</a:t>
              </a:r>
              <a:r>
                <a:rPr lang="es-EC" sz="2000" b="0" i="0" u="none" dirty="0"/>
                <a:t>  Es por lo tanto correcto incluir a la provincia de Chimborazo.</a:t>
              </a:r>
              <a:endParaRPr lang="es-EC" sz="2000" dirty="0"/>
            </a:p>
            <a:p>
              <a:pPr marL="0" lvl="0" indent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b="1" kern="1200" baseline="0" dirty="0"/>
            </a:p>
            <a:p>
              <a:pPr marL="0" lvl="0" indent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b="1" kern="1200" baseline="0" dirty="0"/>
            </a:p>
          </p:txBody>
        </p:sp>
      </p:grpSp>
      <p:sp>
        <p:nvSpPr>
          <p:cNvPr id="7" name="Elipse 6" descr="Agricultura contorno">
            <a:extLst>
              <a:ext uri="{FF2B5EF4-FFF2-40B4-BE49-F238E27FC236}">
                <a16:creationId xmlns:a16="http://schemas.microsoft.com/office/drawing/2014/main" id="{3C85D81F-2741-4B86-8588-3288C764E1F9}"/>
              </a:ext>
            </a:extLst>
          </p:cNvPr>
          <p:cNvSpPr/>
          <p:nvPr/>
        </p:nvSpPr>
        <p:spPr>
          <a:xfrm>
            <a:off x="596348" y="2298757"/>
            <a:ext cx="2167241" cy="2167241"/>
          </a:xfrm>
          <a:prstGeom prst="ellipse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447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AF605FB2-CC34-492C-8B23-9084530D3CF7}"/>
              </a:ext>
            </a:extLst>
          </p:cNvPr>
          <p:cNvGrpSpPr/>
          <p:nvPr/>
        </p:nvGrpSpPr>
        <p:grpSpPr>
          <a:xfrm>
            <a:off x="702365" y="1524721"/>
            <a:ext cx="10471686" cy="4638261"/>
            <a:chOff x="-1" y="3254645"/>
            <a:chExt cx="9683241" cy="2258600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7BC5626A-5F0D-4E01-8424-D61E60013F13}"/>
                </a:ext>
              </a:extLst>
            </p:cNvPr>
            <p:cNvSpPr/>
            <p:nvPr/>
          </p:nvSpPr>
          <p:spPr>
            <a:xfrm>
              <a:off x="-1" y="3254645"/>
              <a:ext cx="9683241" cy="2258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: esquinas redondeadas 4">
              <a:extLst>
                <a:ext uri="{FF2B5EF4-FFF2-40B4-BE49-F238E27FC236}">
                  <a16:creationId xmlns:a16="http://schemas.microsoft.com/office/drawing/2014/main" id="{2C264106-F49A-4095-870F-C68A39D09E5C}"/>
                </a:ext>
              </a:extLst>
            </p:cNvPr>
            <p:cNvSpPr txBox="1"/>
            <p:nvPr/>
          </p:nvSpPr>
          <p:spPr>
            <a:xfrm>
              <a:off x="2162508" y="3254645"/>
              <a:ext cx="7520732" cy="225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b="1" kern="1200" baseline="0" dirty="0"/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8B894B-2425-401D-BBC0-81FC2521B40B}"/>
              </a:ext>
            </a:extLst>
          </p:cNvPr>
          <p:cNvSpPr txBox="1"/>
          <p:nvPr/>
        </p:nvSpPr>
        <p:spPr>
          <a:xfrm>
            <a:off x="3250127" y="1997193"/>
            <a:ext cx="73549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Tercera observación: </a:t>
            </a:r>
            <a:r>
              <a:rPr lang="es-ES" dirty="0"/>
              <a:t>En el tercer artículo de la reforma se establece que las asignaciones serán repartidas en un 40% para los GADP de Tungurahua y Chimborazo en porcentajes proporcionales a los </a:t>
            </a:r>
            <a:r>
              <a:rPr lang="es-ES" b="1" dirty="0"/>
              <a:t>caudales con los cuales cada uno de estos aportan. </a:t>
            </a:r>
          </a:p>
          <a:p>
            <a:endParaRPr lang="es-ES" b="1" dirty="0"/>
          </a:p>
          <a:p>
            <a:r>
              <a:rPr lang="es-ES" dirty="0"/>
              <a:t>En general es correcto que se incluya a la provincia de Chimborazo, sin embargo, y al respecto cabe entender como se calculará estos rubros, ¿cómo se medirá los caudales?. </a:t>
            </a:r>
          </a:p>
          <a:p>
            <a:endParaRPr lang="es-ES" dirty="0"/>
          </a:p>
          <a:p>
            <a:r>
              <a:rPr lang="es-ES" dirty="0"/>
              <a:t>Ni en la exposición de motivos, ni en el articulado, existen disposiciones generales o transitorias, que diluciden la forma de cálculo.</a:t>
            </a:r>
          </a:p>
          <a:p>
            <a:endParaRPr lang="es-ES" dirty="0"/>
          </a:p>
          <a:p>
            <a:r>
              <a:rPr lang="es-ES" dirty="0"/>
              <a:t>Es necesario que le norma que se vaya a promulgar cuente con claridad. </a:t>
            </a:r>
            <a:endParaRPr lang="es-EC" dirty="0"/>
          </a:p>
        </p:txBody>
      </p:sp>
      <p:sp>
        <p:nvSpPr>
          <p:cNvPr id="14" name="Elipse 13" descr="Agua contorno">
            <a:extLst>
              <a:ext uri="{FF2B5EF4-FFF2-40B4-BE49-F238E27FC236}">
                <a16:creationId xmlns:a16="http://schemas.microsoft.com/office/drawing/2014/main" id="{A573B2B3-0781-40E4-87B9-8F811A538B5F}"/>
              </a:ext>
            </a:extLst>
          </p:cNvPr>
          <p:cNvSpPr/>
          <p:nvPr/>
        </p:nvSpPr>
        <p:spPr>
          <a:xfrm>
            <a:off x="1017949" y="2464649"/>
            <a:ext cx="2167241" cy="2167241"/>
          </a:xfrm>
          <a:prstGeom prst="ellipse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710156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d04f88-3072-44ec-afc0-5ce1c4d6afd3" xsi:nil="true"/>
    <Detalle xmlns="eb6cfc7d-454b-455c-a802-a19b87e65dbf" xsi:nil="true"/>
    <lcf76f155ced4ddcb4097134ff3c332f xmlns="eb6cfc7d-454b-455c-a802-a19b87e65db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8B344890F56B458CCDBA42876B25ED" ma:contentTypeVersion="14" ma:contentTypeDescription="Crear nuevo documento." ma:contentTypeScope="" ma:versionID="90e2615551c4a6b07e950be49766134f">
  <xsd:schema xmlns:xsd="http://www.w3.org/2001/XMLSchema" xmlns:xs="http://www.w3.org/2001/XMLSchema" xmlns:p="http://schemas.microsoft.com/office/2006/metadata/properties" xmlns:ns2="83d04f88-3072-44ec-afc0-5ce1c4d6afd3" xmlns:ns3="eb6cfc7d-454b-455c-a802-a19b87e65dbf" targetNamespace="http://schemas.microsoft.com/office/2006/metadata/properties" ma:root="true" ma:fieldsID="07fc3b707b57c6f96c2eaad5a6f0659d" ns2:_="" ns3:_="">
    <xsd:import namespace="83d04f88-3072-44ec-afc0-5ce1c4d6afd3"/>
    <xsd:import namespace="eb6cfc7d-454b-455c-a802-a19b87e65d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Detalle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04f88-3072-44ec-afc0-5ce1c4d6af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213407-1a04-4077-8b2b-bc930f9577fd}" ma:internalName="TaxCatchAll" ma:showField="CatchAllData" ma:web="83d04f88-3072-44ec-afc0-5ce1c4d6af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cfc7d-454b-455c-a802-a19b87e65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talle" ma:index="14" nillable="true" ma:displayName="Detalle" ma:format="Dropdown" ma:internalName="Detalle">
      <xsd:simpleType>
        <xsd:restriction base="dms:Text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38955b43-74cb-4e1d-a3a8-7c2643c9b8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FE77BB-BE80-4234-87A2-705075AFCC0C}">
  <ds:schemaRefs>
    <ds:schemaRef ds:uri="http://schemas.microsoft.com/office/2006/metadata/properties"/>
    <ds:schemaRef ds:uri="http://schemas.microsoft.com/office/infopath/2007/PartnerControls"/>
    <ds:schemaRef ds:uri="83d04f88-3072-44ec-afc0-5ce1c4d6afd3"/>
    <ds:schemaRef ds:uri="eb6cfc7d-454b-455c-a802-a19b87e65dbf"/>
  </ds:schemaRefs>
</ds:datastoreItem>
</file>

<file path=customXml/itemProps2.xml><?xml version="1.0" encoding="utf-8"?>
<ds:datastoreItem xmlns:ds="http://schemas.openxmlformats.org/officeDocument/2006/customXml" ds:itemID="{45961A11-0DD8-4E8A-A75A-956DA990C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D16007-BF51-4DEE-ACB6-69BF9342B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04f88-3072-44ec-afc0-5ce1c4d6afd3"/>
    <ds:schemaRef ds:uri="eb6cfc7d-454b-455c-a802-a19b87e6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482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1_Tema de Office</vt:lpstr>
      <vt:lpstr>OBSERVACIONES AL PROYECTO DE LEY  DECRETO 047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Indira Nathaly Cedeño Obando</dc:creator>
  <cp:lastModifiedBy>Diego Fernando Gordillo Narváez</cp:lastModifiedBy>
  <cp:revision>6</cp:revision>
  <dcterms:created xsi:type="dcterms:W3CDTF">2022-07-27T19:59:19Z</dcterms:created>
  <dcterms:modified xsi:type="dcterms:W3CDTF">2022-10-31T23:22:24Z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0x010100838B344890F56B458CCDBA42876B25ED</vt:lpwstr>
  </property>
</Properties>
</file>