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760" r:id="rId3"/>
    <p:sldId id="761" r:id="rId4"/>
    <p:sldId id="762" r:id="rId5"/>
    <p:sldId id="763" r:id="rId6"/>
    <p:sldId id="764" r:id="rId7"/>
    <p:sldId id="765" r:id="rId8"/>
    <p:sldId id="767" r:id="rId9"/>
    <p:sldId id="766" r:id="rId10"/>
    <p:sldId id="741" r:id="rId11"/>
  </p:sldIdLst>
  <p:sldSz cx="12192000" cy="6858000"/>
  <p:notesSz cx="7010400" cy="92964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Elizabeth Cadena Ortuno" initials="PECO" lastIdx="2" clrIdx="0">
    <p:extLst>
      <p:ext uri="{19B8F6BF-5375-455C-9EA6-DF929625EA0E}">
        <p15:presenceInfo xmlns:p15="http://schemas.microsoft.com/office/powerpoint/2012/main" userId="S::PCadena@congope.gob.ec::0fe0c823-c7b9-4699-92fc-0f50497835b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8D8574-505C-42BA-91D5-A950B47D34D4}" v="1" dt="2022-01-17T19:46:18.942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002" autoAdjust="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0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me Salazar" userId="3ff5b857-8e8a-4520-8f8a-a5c0ba4e93d2" providerId="ADAL" clId="{1E8D8574-505C-42BA-91D5-A950B47D34D4}"/>
    <pc:docChg chg="modSld">
      <pc:chgData name="Jaime Salazar" userId="3ff5b857-8e8a-4520-8f8a-a5c0ba4e93d2" providerId="ADAL" clId="{1E8D8574-505C-42BA-91D5-A950B47D34D4}" dt="2022-01-17T19:46:18.929" v="0" actId="20577"/>
      <pc:docMkLst>
        <pc:docMk/>
      </pc:docMkLst>
      <pc:sldChg chg="modSp">
        <pc:chgData name="Jaime Salazar" userId="3ff5b857-8e8a-4520-8f8a-a5c0ba4e93d2" providerId="ADAL" clId="{1E8D8574-505C-42BA-91D5-A950B47D34D4}" dt="2022-01-17T19:46:18.929" v="0" actId="20577"/>
        <pc:sldMkLst>
          <pc:docMk/>
          <pc:sldMk cId="2311908420" sldId="762"/>
        </pc:sldMkLst>
        <pc:graphicFrameChg chg="mod">
          <ac:chgData name="Jaime Salazar" userId="3ff5b857-8e8a-4520-8f8a-a5c0ba4e93d2" providerId="ADAL" clId="{1E8D8574-505C-42BA-91D5-A950B47D34D4}" dt="2022-01-17T19:46:18.929" v="0" actId="20577"/>
          <ac:graphicFrameMkLst>
            <pc:docMk/>
            <pc:sldMk cId="2311908420" sldId="762"/>
            <ac:graphicFrameMk id="2" creationId="{DB4FBAC2-E1FC-4178-B871-BEE93AA5B5DA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4" Type="http://schemas.openxmlformats.org/officeDocument/2006/relationships/image" Target="../media/image22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4" Type="http://schemas.openxmlformats.org/officeDocument/2006/relationships/image" Target="../media/image26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4" Type="http://schemas.openxmlformats.org/officeDocument/2006/relationships/image" Target="../media/image22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4" Type="http://schemas.openxmlformats.org/officeDocument/2006/relationships/image" Target="../media/image26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D17378-64E4-42F9-AD01-202D00C3666E}" type="doc">
      <dgm:prSet loTypeId="urn:microsoft.com/office/officeart/2005/8/layout/vList3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es-EC"/>
        </a:p>
      </dgm:t>
    </dgm:pt>
    <dgm:pt modelId="{D082CF8B-5413-4860-944B-220743324B49}">
      <dgm:prSet phldrT="[Texto]" custT="1"/>
      <dgm:spPr/>
      <dgm:t>
        <a:bodyPr/>
        <a:lstStyle/>
        <a:p>
          <a:r>
            <a:rPr lang="es-ES" sz="2000" dirty="0"/>
            <a:t>La Constitución establece en su artículo 314 con claridad que el Estado es responsable de la provisión de servicios públicos entre ellos energía eléctrica. </a:t>
          </a:r>
          <a:endParaRPr lang="es-EC" sz="2000" dirty="0"/>
        </a:p>
      </dgm:t>
    </dgm:pt>
    <dgm:pt modelId="{DA758426-F433-4DFD-B843-CA4935ABF5C4}" type="parTrans" cxnId="{98BA4AC1-CD80-4B84-9ECA-AFC4EE5EF92D}">
      <dgm:prSet/>
      <dgm:spPr/>
      <dgm:t>
        <a:bodyPr/>
        <a:lstStyle/>
        <a:p>
          <a:endParaRPr lang="es-EC"/>
        </a:p>
      </dgm:t>
    </dgm:pt>
    <dgm:pt modelId="{042E0CB2-0BFA-4964-8939-3AE4C8E7AA0A}" type="sibTrans" cxnId="{98BA4AC1-CD80-4B84-9ECA-AFC4EE5EF92D}">
      <dgm:prSet/>
      <dgm:spPr/>
      <dgm:t>
        <a:bodyPr/>
        <a:lstStyle/>
        <a:p>
          <a:endParaRPr lang="es-EC"/>
        </a:p>
      </dgm:t>
    </dgm:pt>
    <dgm:pt modelId="{ECDF2479-8550-4262-A282-AC63B27A11EF}">
      <dgm:prSet phldrT="[Texto]" custT="1"/>
      <dgm:spPr/>
      <dgm:t>
        <a:bodyPr/>
        <a:lstStyle/>
        <a:p>
          <a:r>
            <a:rPr lang="es-ES" sz="2000" dirty="0"/>
            <a:t>El artículo 313 de la Carta Fundamental así mismo menciona que el Estado Central se reserva el derecho de administrar, regular, controlar y gestionar los sectores estratégicos, siendo parte de esta la energía en todas sus formas.</a:t>
          </a:r>
          <a:endParaRPr lang="es-EC" sz="2000" dirty="0"/>
        </a:p>
      </dgm:t>
    </dgm:pt>
    <dgm:pt modelId="{27D91897-C0C6-4DC8-9018-1EB482BB36F2}" type="parTrans" cxnId="{751463F3-6389-438D-9FD9-1888ABD5D84D}">
      <dgm:prSet/>
      <dgm:spPr/>
      <dgm:t>
        <a:bodyPr/>
        <a:lstStyle/>
        <a:p>
          <a:endParaRPr lang="es-EC"/>
        </a:p>
      </dgm:t>
    </dgm:pt>
    <dgm:pt modelId="{8449F441-044D-4C60-B8A5-A54DC9B3417B}" type="sibTrans" cxnId="{751463F3-6389-438D-9FD9-1888ABD5D84D}">
      <dgm:prSet/>
      <dgm:spPr/>
      <dgm:t>
        <a:bodyPr/>
        <a:lstStyle/>
        <a:p>
          <a:endParaRPr lang="es-EC"/>
        </a:p>
      </dgm:t>
    </dgm:pt>
    <dgm:pt modelId="{E3C3BE9B-A193-49F4-942F-6D0C767C15A8}">
      <dgm:prSet phldrT="[Texto]" custT="1"/>
      <dgm:spPr/>
      <dgm:t>
        <a:bodyPr/>
        <a:lstStyle/>
        <a:p>
          <a:r>
            <a:rPr lang="es-ES" sz="2000" dirty="0"/>
            <a:t>El Art. 111 del COOTAD, menciona que los sectores estratégicos son de exclusividad del Gobierno Central.  Se han delegado competencias a los GAD sin presupuesto y sin observar los marcos normativos.  </a:t>
          </a:r>
          <a:endParaRPr lang="es-EC" sz="2000" dirty="0"/>
        </a:p>
      </dgm:t>
    </dgm:pt>
    <dgm:pt modelId="{B6956237-05FA-4B54-8A00-8C7DAF495EE3}" type="parTrans" cxnId="{9774D3FD-F2BD-4463-802F-F29F8694E059}">
      <dgm:prSet/>
      <dgm:spPr/>
      <dgm:t>
        <a:bodyPr/>
        <a:lstStyle/>
        <a:p>
          <a:endParaRPr lang="es-EC"/>
        </a:p>
      </dgm:t>
    </dgm:pt>
    <dgm:pt modelId="{4A1A83E4-FD03-49B3-A0DB-DF4824D0E52C}" type="sibTrans" cxnId="{9774D3FD-F2BD-4463-802F-F29F8694E059}">
      <dgm:prSet/>
      <dgm:spPr/>
      <dgm:t>
        <a:bodyPr/>
        <a:lstStyle/>
        <a:p>
          <a:endParaRPr lang="es-EC"/>
        </a:p>
      </dgm:t>
    </dgm:pt>
    <dgm:pt modelId="{D4D71151-D8D6-47AA-921E-D59E4DF88B95}" type="pres">
      <dgm:prSet presAssocID="{32D17378-64E4-42F9-AD01-202D00C3666E}" presName="linearFlow" presStyleCnt="0">
        <dgm:presLayoutVars>
          <dgm:dir/>
          <dgm:resizeHandles val="exact"/>
        </dgm:presLayoutVars>
      </dgm:prSet>
      <dgm:spPr/>
    </dgm:pt>
    <dgm:pt modelId="{13AB34D3-F694-40EE-8A61-B6F6ADF34163}" type="pres">
      <dgm:prSet presAssocID="{D082CF8B-5413-4860-944B-220743324B49}" presName="composite" presStyleCnt="0"/>
      <dgm:spPr/>
    </dgm:pt>
    <dgm:pt modelId="{C30EB3F0-A22B-4AC3-A17B-679AC0DB213F}" type="pres">
      <dgm:prSet presAssocID="{D082CF8B-5413-4860-944B-220743324B49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Balanza de la justicia con relleno sólido"/>
        </a:ext>
      </dgm:extLst>
    </dgm:pt>
    <dgm:pt modelId="{14C4B913-7D7B-48A3-81CC-592058C42B52}" type="pres">
      <dgm:prSet presAssocID="{D082CF8B-5413-4860-944B-220743324B49}" presName="txShp" presStyleLbl="node1" presStyleIdx="0" presStyleCnt="3">
        <dgm:presLayoutVars>
          <dgm:bulletEnabled val="1"/>
        </dgm:presLayoutVars>
      </dgm:prSet>
      <dgm:spPr/>
    </dgm:pt>
    <dgm:pt modelId="{B2C75769-8128-4074-87E4-82D697432615}" type="pres">
      <dgm:prSet presAssocID="{042E0CB2-0BFA-4964-8939-3AE4C8E7AA0A}" presName="spacing" presStyleCnt="0"/>
      <dgm:spPr/>
    </dgm:pt>
    <dgm:pt modelId="{144F5B5F-354C-4701-BA52-1DF3C6F7325C}" type="pres">
      <dgm:prSet presAssocID="{ECDF2479-8550-4262-A282-AC63B27A11EF}" presName="composite" presStyleCnt="0"/>
      <dgm:spPr/>
    </dgm:pt>
    <dgm:pt modelId="{7A527AE4-9DC4-4EF6-AC7E-9C21FF4B3887}" type="pres">
      <dgm:prSet presAssocID="{ECDF2479-8550-4262-A282-AC63B27A11EF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mbre electricista con relleno sólido"/>
        </a:ext>
      </dgm:extLst>
    </dgm:pt>
    <dgm:pt modelId="{466E7B25-8021-4269-8684-E3CDD8DE6EC2}" type="pres">
      <dgm:prSet presAssocID="{ECDF2479-8550-4262-A282-AC63B27A11EF}" presName="txShp" presStyleLbl="node1" presStyleIdx="1" presStyleCnt="3">
        <dgm:presLayoutVars>
          <dgm:bulletEnabled val="1"/>
        </dgm:presLayoutVars>
      </dgm:prSet>
      <dgm:spPr/>
    </dgm:pt>
    <dgm:pt modelId="{2CB468DB-7972-467F-868C-4BFAA4952D7E}" type="pres">
      <dgm:prSet presAssocID="{8449F441-044D-4C60-B8A5-A54DC9B3417B}" presName="spacing" presStyleCnt="0"/>
      <dgm:spPr/>
    </dgm:pt>
    <dgm:pt modelId="{2B1C215A-8C81-4549-89D5-EBD8C7DF2FB0}" type="pres">
      <dgm:prSet presAssocID="{E3C3BE9B-A193-49F4-942F-6D0C767C15A8}" presName="composite" presStyleCnt="0"/>
      <dgm:spPr/>
    </dgm:pt>
    <dgm:pt modelId="{D52D5D3A-0530-48B5-AC3F-A2E01A42A739}" type="pres">
      <dgm:prSet presAssocID="{E3C3BE9B-A193-49F4-942F-6D0C767C15A8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ca de escudo con relleno sólido"/>
        </a:ext>
      </dgm:extLst>
    </dgm:pt>
    <dgm:pt modelId="{36A988D6-3F2F-432C-8788-5404C4BADF20}" type="pres">
      <dgm:prSet presAssocID="{E3C3BE9B-A193-49F4-942F-6D0C767C15A8}" presName="txShp" presStyleLbl="node1" presStyleIdx="2" presStyleCnt="3">
        <dgm:presLayoutVars>
          <dgm:bulletEnabled val="1"/>
        </dgm:presLayoutVars>
      </dgm:prSet>
      <dgm:spPr/>
    </dgm:pt>
  </dgm:ptLst>
  <dgm:cxnLst>
    <dgm:cxn modelId="{DF4C7505-69C8-4514-8042-E30A49DEF675}" type="presOf" srcId="{D082CF8B-5413-4860-944B-220743324B49}" destId="{14C4B913-7D7B-48A3-81CC-592058C42B52}" srcOrd="0" destOrd="0" presId="urn:microsoft.com/office/officeart/2005/8/layout/vList3"/>
    <dgm:cxn modelId="{15CB4672-A52B-46E0-B69D-DE159B0FC401}" type="presOf" srcId="{E3C3BE9B-A193-49F4-942F-6D0C767C15A8}" destId="{36A988D6-3F2F-432C-8788-5404C4BADF20}" srcOrd="0" destOrd="0" presId="urn:microsoft.com/office/officeart/2005/8/layout/vList3"/>
    <dgm:cxn modelId="{8B6668AD-17CF-4BC3-A6F5-157E62D417D5}" type="presOf" srcId="{32D17378-64E4-42F9-AD01-202D00C3666E}" destId="{D4D71151-D8D6-47AA-921E-D59E4DF88B95}" srcOrd="0" destOrd="0" presId="urn:microsoft.com/office/officeart/2005/8/layout/vList3"/>
    <dgm:cxn modelId="{98BA4AC1-CD80-4B84-9ECA-AFC4EE5EF92D}" srcId="{32D17378-64E4-42F9-AD01-202D00C3666E}" destId="{D082CF8B-5413-4860-944B-220743324B49}" srcOrd="0" destOrd="0" parTransId="{DA758426-F433-4DFD-B843-CA4935ABF5C4}" sibTransId="{042E0CB2-0BFA-4964-8939-3AE4C8E7AA0A}"/>
    <dgm:cxn modelId="{70D3DBE7-2E23-47C8-A4BA-ABE5831E547D}" type="presOf" srcId="{ECDF2479-8550-4262-A282-AC63B27A11EF}" destId="{466E7B25-8021-4269-8684-E3CDD8DE6EC2}" srcOrd="0" destOrd="0" presId="urn:microsoft.com/office/officeart/2005/8/layout/vList3"/>
    <dgm:cxn modelId="{751463F3-6389-438D-9FD9-1888ABD5D84D}" srcId="{32D17378-64E4-42F9-AD01-202D00C3666E}" destId="{ECDF2479-8550-4262-A282-AC63B27A11EF}" srcOrd="1" destOrd="0" parTransId="{27D91897-C0C6-4DC8-9018-1EB482BB36F2}" sibTransId="{8449F441-044D-4C60-B8A5-A54DC9B3417B}"/>
    <dgm:cxn modelId="{9774D3FD-F2BD-4463-802F-F29F8694E059}" srcId="{32D17378-64E4-42F9-AD01-202D00C3666E}" destId="{E3C3BE9B-A193-49F4-942F-6D0C767C15A8}" srcOrd="2" destOrd="0" parTransId="{B6956237-05FA-4B54-8A00-8C7DAF495EE3}" sibTransId="{4A1A83E4-FD03-49B3-A0DB-DF4824D0E52C}"/>
    <dgm:cxn modelId="{A0B73BF6-8B39-4CB9-A647-2F9C6EE6431E}" type="presParOf" srcId="{D4D71151-D8D6-47AA-921E-D59E4DF88B95}" destId="{13AB34D3-F694-40EE-8A61-B6F6ADF34163}" srcOrd="0" destOrd="0" presId="urn:microsoft.com/office/officeart/2005/8/layout/vList3"/>
    <dgm:cxn modelId="{7B404C4B-F98A-4C3E-93E2-DC490BA1772C}" type="presParOf" srcId="{13AB34D3-F694-40EE-8A61-B6F6ADF34163}" destId="{C30EB3F0-A22B-4AC3-A17B-679AC0DB213F}" srcOrd="0" destOrd="0" presId="urn:microsoft.com/office/officeart/2005/8/layout/vList3"/>
    <dgm:cxn modelId="{D4069801-D001-448E-A716-668F06080FE0}" type="presParOf" srcId="{13AB34D3-F694-40EE-8A61-B6F6ADF34163}" destId="{14C4B913-7D7B-48A3-81CC-592058C42B52}" srcOrd="1" destOrd="0" presId="urn:microsoft.com/office/officeart/2005/8/layout/vList3"/>
    <dgm:cxn modelId="{BD28E8D5-6C33-4131-9E6C-385C8B5B50D6}" type="presParOf" srcId="{D4D71151-D8D6-47AA-921E-D59E4DF88B95}" destId="{B2C75769-8128-4074-87E4-82D697432615}" srcOrd="1" destOrd="0" presId="urn:microsoft.com/office/officeart/2005/8/layout/vList3"/>
    <dgm:cxn modelId="{11424037-0019-4B0F-BC90-B5478E5E41B6}" type="presParOf" srcId="{D4D71151-D8D6-47AA-921E-D59E4DF88B95}" destId="{144F5B5F-354C-4701-BA52-1DF3C6F7325C}" srcOrd="2" destOrd="0" presId="urn:microsoft.com/office/officeart/2005/8/layout/vList3"/>
    <dgm:cxn modelId="{11BE4F43-16FB-4AE5-87BA-DDCBAA6080C8}" type="presParOf" srcId="{144F5B5F-354C-4701-BA52-1DF3C6F7325C}" destId="{7A527AE4-9DC4-4EF6-AC7E-9C21FF4B3887}" srcOrd="0" destOrd="0" presId="urn:microsoft.com/office/officeart/2005/8/layout/vList3"/>
    <dgm:cxn modelId="{9E521DD9-062D-4ABA-9388-A6A7980AA698}" type="presParOf" srcId="{144F5B5F-354C-4701-BA52-1DF3C6F7325C}" destId="{466E7B25-8021-4269-8684-E3CDD8DE6EC2}" srcOrd="1" destOrd="0" presId="urn:microsoft.com/office/officeart/2005/8/layout/vList3"/>
    <dgm:cxn modelId="{79D2452E-DC70-461F-84CD-498CA65BD4EE}" type="presParOf" srcId="{D4D71151-D8D6-47AA-921E-D59E4DF88B95}" destId="{2CB468DB-7972-467F-868C-4BFAA4952D7E}" srcOrd="3" destOrd="0" presId="urn:microsoft.com/office/officeart/2005/8/layout/vList3"/>
    <dgm:cxn modelId="{DA6FAFBB-D375-44F7-9213-BA07538CF5E1}" type="presParOf" srcId="{D4D71151-D8D6-47AA-921E-D59E4DF88B95}" destId="{2B1C215A-8C81-4549-89D5-EBD8C7DF2FB0}" srcOrd="4" destOrd="0" presId="urn:microsoft.com/office/officeart/2005/8/layout/vList3"/>
    <dgm:cxn modelId="{4F63EE4B-1D53-4405-B2BC-FC0BA7DBE810}" type="presParOf" srcId="{2B1C215A-8C81-4549-89D5-EBD8C7DF2FB0}" destId="{D52D5D3A-0530-48B5-AC3F-A2E01A42A739}" srcOrd="0" destOrd="0" presId="urn:microsoft.com/office/officeart/2005/8/layout/vList3"/>
    <dgm:cxn modelId="{82F1E574-DAB5-4D4D-852A-604ADBB35621}" type="presParOf" srcId="{2B1C215A-8C81-4549-89D5-EBD8C7DF2FB0}" destId="{36A988D6-3F2F-432C-8788-5404C4BADF2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885FB5-6675-40E3-992E-8EAD52198E82}" type="doc">
      <dgm:prSet loTypeId="urn:microsoft.com/office/officeart/2005/8/layout/hList7" loCatId="picture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71163EF9-7C34-4DB6-B900-8A2DF9EAFC56}">
      <dgm:prSet phldrT="[Texto]" custT="1"/>
      <dgm:spPr/>
      <dgm:t>
        <a:bodyPr/>
        <a:lstStyle/>
        <a:p>
          <a:r>
            <a:rPr lang="es-ES" sz="1800" dirty="0"/>
            <a:t>El proponente aumenta un inciso al Art. 57 de la LOSPEE, en el cual establece que la Circunscripción Especial Amazónica gozará de una tarifa ELÉCTRICA ESPECIAL.</a:t>
          </a:r>
          <a:endParaRPr lang="es-EC" sz="1800" dirty="0"/>
        </a:p>
      </dgm:t>
    </dgm:pt>
    <dgm:pt modelId="{317E29F0-7F3D-40C2-8217-0D5B30F05968}" type="parTrans" cxnId="{12E9A623-E39B-40EA-ACA1-9CFD62D07862}">
      <dgm:prSet/>
      <dgm:spPr/>
      <dgm:t>
        <a:bodyPr/>
        <a:lstStyle/>
        <a:p>
          <a:endParaRPr lang="es-EC"/>
        </a:p>
      </dgm:t>
    </dgm:pt>
    <dgm:pt modelId="{07094FC1-7251-4639-BEEC-D62E8B4F4C0C}" type="sibTrans" cxnId="{12E9A623-E39B-40EA-ACA1-9CFD62D07862}">
      <dgm:prSet/>
      <dgm:spPr/>
      <dgm:t>
        <a:bodyPr/>
        <a:lstStyle/>
        <a:p>
          <a:endParaRPr lang="es-EC"/>
        </a:p>
      </dgm:t>
    </dgm:pt>
    <dgm:pt modelId="{D145D744-5FCA-4957-A42F-E603DB99B027}">
      <dgm:prSet phldrT="[Texto]" custT="1"/>
      <dgm:spPr/>
      <dgm:t>
        <a:bodyPr/>
        <a:lstStyle/>
        <a:p>
          <a:r>
            <a:rPr lang="es-ES" sz="1800" dirty="0"/>
            <a:t>La Amazonía comprende una circunscripción especial de acuerdo al texto Constitucional (Art. 250), región excluida histórica y socialmente, fundamento de especialidad. Principio de igualdad mejorar las condiciones de vida.</a:t>
          </a:r>
          <a:endParaRPr lang="es-EC" sz="1800" dirty="0"/>
        </a:p>
      </dgm:t>
    </dgm:pt>
    <dgm:pt modelId="{E3624BF5-21BE-478E-90D2-D98E8641CBEC}" type="parTrans" cxnId="{08BEA8ED-F86D-483A-BB06-FD748F92960D}">
      <dgm:prSet/>
      <dgm:spPr/>
      <dgm:t>
        <a:bodyPr/>
        <a:lstStyle/>
        <a:p>
          <a:endParaRPr lang="es-EC"/>
        </a:p>
      </dgm:t>
    </dgm:pt>
    <dgm:pt modelId="{5E06F77D-2027-4E2C-A401-D96D1992B0A0}" type="sibTrans" cxnId="{08BEA8ED-F86D-483A-BB06-FD748F92960D}">
      <dgm:prSet/>
      <dgm:spPr/>
      <dgm:t>
        <a:bodyPr/>
        <a:lstStyle/>
        <a:p>
          <a:endParaRPr lang="es-EC"/>
        </a:p>
      </dgm:t>
    </dgm:pt>
    <dgm:pt modelId="{F4E3ED3D-E04B-4001-9C2C-F98FD0568846}">
      <dgm:prSet phldrT="[Texto]" custT="1"/>
      <dgm:spPr/>
      <dgm:t>
        <a:bodyPr/>
        <a:lstStyle/>
        <a:p>
          <a:r>
            <a:rPr lang="es-ES" sz="2000" dirty="0"/>
            <a:t>La energía eléctrica constituye parte fundamental del desarrollo humano. Art. 44 de la LOCTEA garantiza la creación de políticas públicas para el acceso del servicio a lo hogares vulnerables</a:t>
          </a:r>
          <a:endParaRPr lang="es-EC" sz="2000" dirty="0"/>
        </a:p>
      </dgm:t>
    </dgm:pt>
    <dgm:pt modelId="{3CA90656-52D9-4FEB-A1BB-C9B73382F7A8}" type="parTrans" cxnId="{5BD1D32E-84B4-492E-9FBA-3EE036FF914C}">
      <dgm:prSet/>
      <dgm:spPr/>
      <dgm:t>
        <a:bodyPr/>
        <a:lstStyle/>
        <a:p>
          <a:endParaRPr lang="es-EC"/>
        </a:p>
      </dgm:t>
    </dgm:pt>
    <dgm:pt modelId="{061B99AE-D421-4CF9-9BDC-E5E3367EB8A1}" type="sibTrans" cxnId="{5BD1D32E-84B4-492E-9FBA-3EE036FF914C}">
      <dgm:prSet/>
      <dgm:spPr/>
      <dgm:t>
        <a:bodyPr/>
        <a:lstStyle/>
        <a:p>
          <a:endParaRPr lang="es-EC"/>
        </a:p>
      </dgm:t>
    </dgm:pt>
    <dgm:pt modelId="{072CE6AA-9C2F-48CB-AA42-B92099673209}" type="pres">
      <dgm:prSet presAssocID="{21885FB5-6675-40E3-992E-8EAD52198E82}" presName="Name0" presStyleCnt="0">
        <dgm:presLayoutVars>
          <dgm:dir/>
          <dgm:resizeHandles val="exact"/>
        </dgm:presLayoutVars>
      </dgm:prSet>
      <dgm:spPr/>
    </dgm:pt>
    <dgm:pt modelId="{FFEF89FF-FEEC-44AA-AC84-BE20495BBF98}" type="pres">
      <dgm:prSet presAssocID="{21885FB5-6675-40E3-992E-8EAD52198E82}" presName="fgShape" presStyleLbl="fgShp" presStyleIdx="0" presStyleCnt="1"/>
      <dgm:spPr/>
    </dgm:pt>
    <dgm:pt modelId="{C58B81D6-05AB-4EE6-89E3-0403D37645AB}" type="pres">
      <dgm:prSet presAssocID="{21885FB5-6675-40E3-992E-8EAD52198E82}" presName="linComp" presStyleCnt="0"/>
      <dgm:spPr/>
    </dgm:pt>
    <dgm:pt modelId="{DA5E1112-EE6F-486E-B335-15A5D8BB0A01}" type="pres">
      <dgm:prSet presAssocID="{71163EF9-7C34-4DB6-B900-8A2DF9EAFC56}" presName="compNode" presStyleCnt="0"/>
      <dgm:spPr/>
    </dgm:pt>
    <dgm:pt modelId="{BA0CF26D-9622-432D-828A-FC3EF9E6C866}" type="pres">
      <dgm:prSet presAssocID="{71163EF9-7C34-4DB6-B900-8A2DF9EAFC56}" presName="bkgdShape" presStyleLbl="node1" presStyleIdx="0" presStyleCnt="3" custLinFactNeighborX="-1730" custLinFactNeighborY="332"/>
      <dgm:spPr/>
    </dgm:pt>
    <dgm:pt modelId="{F6056689-3374-4243-9CFC-918152DC3C87}" type="pres">
      <dgm:prSet presAssocID="{71163EF9-7C34-4DB6-B900-8A2DF9EAFC56}" presName="nodeTx" presStyleLbl="node1" presStyleIdx="0" presStyleCnt="3">
        <dgm:presLayoutVars>
          <dgm:bulletEnabled val="1"/>
        </dgm:presLayoutVars>
      </dgm:prSet>
      <dgm:spPr/>
    </dgm:pt>
    <dgm:pt modelId="{839EB7F0-CF27-429B-8609-56AD9606D87F}" type="pres">
      <dgm:prSet presAssocID="{71163EF9-7C34-4DB6-B900-8A2DF9EAFC56}" presName="invisiNode" presStyleLbl="node1" presStyleIdx="0" presStyleCnt="3"/>
      <dgm:spPr/>
    </dgm:pt>
    <dgm:pt modelId="{D495B7E6-577C-4276-9061-7F14D51CF26A}" type="pres">
      <dgm:prSet presAssocID="{71163EF9-7C34-4DB6-B900-8A2DF9EAFC56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rre eléctrica con relleno sólido"/>
        </a:ext>
      </dgm:extLst>
    </dgm:pt>
    <dgm:pt modelId="{337EE849-906E-43B0-B454-9EF16C3168D7}" type="pres">
      <dgm:prSet presAssocID="{07094FC1-7251-4639-BEEC-D62E8B4F4C0C}" presName="sibTrans" presStyleLbl="sibTrans2D1" presStyleIdx="0" presStyleCnt="0"/>
      <dgm:spPr/>
    </dgm:pt>
    <dgm:pt modelId="{C9298C22-4010-42C6-8F18-8489D6C9E322}" type="pres">
      <dgm:prSet presAssocID="{D145D744-5FCA-4957-A42F-E603DB99B027}" presName="compNode" presStyleCnt="0"/>
      <dgm:spPr/>
    </dgm:pt>
    <dgm:pt modelId="{8FC813C9-D8E3-462D-B3A0-E3DEB5474147}" type="pres">
      <dgm:prSet presAssocID="{D145D744-5FCA-4957-A42F-E603DB99B027}" presName="bkgdShape" presStyleLbl="node1" presStyleIdx="1" presStyleCnt="3"/>
      <dgm:spPr/>
    </dgm:pt>
    <dgm:pt modelId="{9C256EDF-AA5C-4028-8B25-CFD83637C48E}" type="pres">
      <dgm:prSet presAssocID="{D145D744-5FCA-4957-A42F-E603DB99B027}" presName="nodeTx" presStyleLbl="node1" presStyleIdx="1" presStyleCnt="3">
        <dgm:presLayoutVars>
          <dgm:bulletEnabled val="1"/>
        </dgm:presLayoutVars>
      </dgm:prSet>
      <dgm:spPr/>
    </dgm:pt>
    <dgm:pt modelId="{A0B81C31-DC15-414E-8C21-525D446A5C14}" type="pres">
      <dgm:prSet presAssocID="{D145D744-5FCA-4957-A42F-E603DB99B027}" presName="invisiNode" presStyleLbl="node1" presStyleIdx="1" presStyleCnt="3"/>
      <dgm:spPr/>
    </dgm:pt>
    <dgm:pt modelId="{73D64195-F619-497D-82F8-005F76429A0A}" type="pres">
      <dgm:prSet presAssocID="{D145D744-5FCA-4957-A42F-E603DB99B027}" presName="imagNod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3000" b="-3000"/>
          </a:stretch>
        </a:blipFill>
      </dgm:spPr>
      <dgm:extLst>
        <a:ext uri="{E40237B7-FDA0-4F09-8148-C483321AD2D9}">
          <dgm14:cNvPr xmlns:dgm14="http://schemas.microsoft.com/office/drawing/2010/diagram" id="0" name="" descr="Selva tropical con relleno sólido"/>
        </a:ext>
      </dgm:extLst>
    </dgm:pt>
    <dgm:pt modelId="{10B66AC3-FAB9-416E-8783-D3DC3703A739}" type="pres">
      <dgm:prSet presAssocID="{5E06F77D-2027-4E2C-A401-D96D1992B0A0}" presName="sibTrans" presStyleLbl="sibTrans2D1" presStyleIdx="0" presStyleCnt="0"/>
      <dgm:spPr/>
    </dgm:pt>
    <dgm:pt modelId="{7486BA48-D2AE-4971-BE54-425EEC49958C}" type="pres">
      <dgm:prSet presAssocID="{F4E3ED3D-E04B-4001-9C2C-F98FD0568846}" presName="compNode" presStyleCnt="0"/>
      <dgm:spPr/>
    </dgm:pt>
    <dgm:pt modelId="{1F57A172-7994-4BF4-AD62-AF3DE301240A}" type="pres">
      <dgm:prSet presAssocID="{F4E3ED3D-E04B-4001-9C2C-F98FD0568846}" presName="bkgdShape" presStyleLbl="node1" presStyleIdx="2" presStyleCnt="3"/>
      <dgm:spPr/>
    </dgm:pt>
    <dgm:pt modelId="{051BB01B-D2AF-467A-9FEC-7B8210B04CA2}" type="pres">
      <dgm:prSet presAssocID="{F4E3ED3D-E04B-4001-9C2C-F98FD0568846}" presName="nodeTx" presStyleLbl="node1" presStyleIdx="2" presStyleCnt="3">
        <dgm:presLayoutVars>
          <dgm:bulletEnabled val="1"/>
        </dgm:presLayoutVars>
      </dgm:prSet>
      <dgm:spPr/>
    </dgm:pt>
    <dgm:pt modelId="{08DE3BBC-7449-4176-95B5-34B8D885F170}" type="pres">
      <dgm:prSet presAssocID="{F4E3ED3D-E04B-4001-9C2C-F98FD0568846}" presName="invisiNode" presStyleLbl="node1" presStyleIdx="2" presStyleCnt="3"/>
      <dgm:spPr/>
    </dgm:pt>
    <dgm:pt modelId="{CD1686DD-C803-4C54-BFEB-E98970439D66}" type="pres">
      <dgm:prSet presAssocID="{F4E3ED3D-E04B-4001-9C2C-F98FD0568846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exiones con relleno sólido"/>
        </a:ext>
      </dgm:extLst>
    </dgm:pt>
  </dgm:ptLst>
  <dgm:cxnLst>
    <dgm:cxn modelId="{EE4FAE1A-AAC4-4920-86DA-2129CB5DDCCC}" type="presOf" srcId="{F4E3ED3D-E04B-4001-9C2C-F98FD0568846}" destId="{051BB01B-D2AF-467A-9FEC-7B8210B04CA2}" srcOrd="1" destOrd="0" presId="urn:microsoft.com/office/officeart/2005/8/layout/hList7"/>
    <dgm:cxn modelId="{12E9A623-E39B-40EA-ACA1-9CFD62D07862}" srcId="{21885FB5-6675-40E3-992E-8EAD52198E82}" destId="{71163EF9-7C34-4DB6-B900-8A2DF9EAFC56}" srcOrd="0" destOrd="0" parTransId="{317E29F0-7F3D-40C2-8217-0D5B30F05968}" sibTransId="{07094FC1-7251-4639-BEEC-D62E8B4F4C0C}"/>
    <dgm:cxn modelId="{497DAA23-1360-453E-B10C-45F0674E9599}" type="presOf" srcId="{07094FC1-7251-4639-BEEC-D62E8B4F4C0C}" destId="{337EE849-906E-43B0-B454-9EF16C3168D7}" srcOrd="0" destOrd="0" presId="urn:microsoft.com/office/officeart/2005/8/layout/hList7"/>
    <dgm:cxn modelId="{BCCB9A25-6AAA-4493-A5CC-38EE76C75D2C}" type="presOf" srcId="{71163EF9-7C34-4DB6-B900-8A2DF9EAFC56}" destId="{F6056689-3374-4243-9CFC-918152DC3C87}" srcOrd="1" destOrd="0" presId="urn:microsoft.com/office/officeart/2005/8/layout/hList7"/>
    <dgm:cxn modelId="{8FD81328-E42F-4625-B0C7-4BC7EE6244FC}" type="presOf" srcId="{21885FB5-6675-40E3-992E-8EAD52198E82}" destId="{072CE6AA-9C2F-48CB-AA42-B92099673209}" srcOrd="0" destOrd="0" presId="urn:microsoft.com/office/officeart/2005/8/layout/hList7"/>
    <dgm:cxn modelId="{5BD1D32E-84B4-492E-9FBA-3EE036FF914C}" srcId="{21885FB5-6675-40E3-992E-8EAD52198E82}" destId="{F4E3ED3D-E04B-4001-9C2C-F98FD0568846}" srcOrd="2" destOrd="0" parTransId="{3CA90656-52D9-4FEB-A1BB-C9B73382F7A8}" sibTransId="{061B99AE-D421-4CF9-9BDC-E5E3367EB8A1}"/>
    <dgm:cxn modelId="{E2CDD474-F858-4563-B8E0-92063BA315D6}" type="presOf" srcId="{71163EF9-7C34-4DB6-B900-8A2DF9EAFC56}" destId="{BA0CF26D-9622-432D-828A-FC3EF9E6C866}" srcOrd="0" destOrd="0" presId="urn:microsoft.com/office/officeart/2005/8/layout/hList7"/>
    <dgm:cxn modelId="{A27FAF87-BD7B-40AB-BE9E-CE9F9FF1BF1E}" type="presOf" srcId="{D145D744-5FCA-4957-A42F-E603DB99B027}" destId="{8FC813C9-D8E3-462D-B3A0-E3DEB5474147}" srcOrd="0" destOrd="0" presId="urn:microsoft.com/office/officeart/2005/8/layout/hList7"/>
    <dgm:cxn modelId="{502288B3-5223-43E9-9273-6FEF16E2F147}" type="presOf" srcId="{5E06F77D-2027-4E2C-A401-D96D1992B0A0}" destId="{10B66AC3-FAB9-416E-8783-D3DC3703A739}" srcOrd="0" destOrd="0" presId="urn:microsoft.com/office/officeart/2005/8/layout/hList7"/>
    <dgm:cxn modelId="{A87F8FBB-F4EF-4C96-B06F-8EBE8237AC10}" type="presOf" srcId="{D145D744-5FCA-4957-A42F-E603DB99B027}" destId="{9C256EDF-AA5C-4028-8B25-CFD83637C48E}" srcOrd="1" destOrd="0" presId="urn:microsoft.com/office/officeart/2005/8/layout/hList7"/>
    <dgm:cxn modelId="{7320F5D9-A1BC-45FE-A64A-DC4FC31A1089}" type="presOf" srcId="{F4E3ED3D-E04B-4001-9C2C-F98FD0568846}" destId="{1F57A172-7994-4BF4-AD62-AF3DE301240A}" srcOrd="0" destOrd="0" presId="urn:microsoft.com/office/officeart/2005/8/layout/hList7"/>
    <dgm:cxn modelId="{08BEA8ED-F86D-483A-BB06-FD748F92960D}" srcId="{21885FB5-6675-40E3-992E-8EAD52198E82}" destId="{D145D744-5FCA-4957-A42F-E603DB99B027}" srcOrd="1" destOrd="0" parTransId="{E3624BF5-21BE-478E-90D2-D98E8641CBEC}" sibTransId="{5E06F77D-2027-4E2C-A401-D96D1992B0A0}"/>
    <dgm:cxn modelId="{10537E51-BBA8-4A1D-8AD5-DE4A0501529F}" type="presParOf" srcId="{072CE6AA-9C2F-48CB-AA42-B92099673209}" destId="{FFEF89FF-FEEC-44AA-AC84-BE20495BBF98}" srcOrd="0" destOrd="0" presId="urn:microsoft.com/office/officeart/2005/8/layout/hList7"/>
    <dgm:cxn modelId="{F73E1CB7-78A7-4364-ACA8-09883BB3AC1D}" type="presParOf" srcId="{072CE6AA-9C2F-48CB-AA42-B92099673209}" destId="{C58B81D6-05AB-4EE6-89E3-0403D37645AB}" srcOrd="1" destOrd="0" presId="urn:microsoft.com/office/officeart/2005/8/layout/hList7"/>
    <dgm:cxn modelId="{5D4800AC-E275-4625-AE78-1F675A5E633D}" type="presParOf" srcId="{C58B81D6-05AB-4EE6-89E3-0403D37645AB}" destId="{DA5E1112-EE6F-486E-B335-15A5D8BB0A01}" srcOrd="0" destOrd="0" presId="urn:microsoft.com/office/officeart/2005/8/layout/hList7"/>
    <dgm:cxn modelId="{0A2EA586-6D1E-40D7-8CD8-EC50588A0EDA}" type="presParOf" srcId="{DA5E1112-EE6F-486E-B335-15A5D8BB0A01}" destId="{BA0CF26D-9622-432D-828A-FC3EF9E6C866}" srcOrd="0" destOrd="0" presId="urn:microsoft.com/office/officeart/2005/8/layout/hList7"/>
    <dgm:cxn modelId="{7CDA12D4-C018-4278-84D9-D70A11C13CDC}" type="presParOf" srcId="{DA5E1112-EE6F-486E-B335-15A5D8BB0A01}" destId="{F6056689-3374-4243-9CFC-918152DC3C87}" srcOrd="1" destOrd="0" presId="urn:microsoft.com/office/officeart/2005/8/layout/hList7"/>
    <dgm:cxn modelId="{76C24AC9-E94A-43CA-B321-72C6A4EC5796}" type="presParOf" srcId="{DA5E1112-EE6F-486E-B335-15A5D8BB0A01}" destId="{839EB7F0-CF27-429B-8609-56AD9606D87F}" srcOrd="2" destOrd="0" presId="urn:microsoft.com/office/officeart/2005/8/layout/hList7"/>
    <dgm:cxn modelId="{D7B345C0-0B9C-42B2-920F-1EF690AACB07}" type="presParOf" srcId="{DA5E1112-EE6F-486E-B335-15A5D8BB0A01}" destId="{D495B7E6-577C-4276-9061-7F14D51CF26A}" srcOrd="3" destOrd="0" presId="urn:microsoft.com/office/officeart/2005/8/layout/hList7"/>
    <dgm:cxn modelId="{6C77C15B-CE4C-4BAF-8A1C-038C775F7EFD}" type="presParOf" srcId="{C58B81D6-05AB-4EE6-89E3-0403D37645AB}" destId="{337EE849-906E-43B0-B454-9EF16C3168D7}" srcOrd="1" destOrd="0" presId="urn:microsoft.com/office/officeart/2005/8/layout/hList7"/>
    <dgm:cxn modelId="{4610D580-B4B9-4FD4-99E7-046C414A961A}" type="presParOf" srcId="{C58B81D6-05AB-4EE6-89E3-0403D37645AB}" destId="{C9298C22-4010-42C6-8F18-8489D6C9E322}" srcOrd="2" destOrd="0" presId="urn:microsoft.com/office/officeart/2005/8/layout/hList7"/>
    <dgm:cxn modelId="{D3AC10A6-9E1C-4A9D-9711-A42EB2AB0694}" type="presParOf" srcId="{C9298C22-4010-42C6-8F18-8489D6C9E322}" destId="{8FC813C9-D8E3-462D-B3A0-E3DEB5474147}" srcOrd="0" destOrd="0" presId="urn:microsoft.com/office/officeart/2005/8/layout/hList7"/>
    <dgm:cxn modelId="{3FA2DEA8-7132-426B-AFB1-FC0DD6B2A855}" type="presParOf" srcId="{C9298C22-4010-42C6-8F18-8489D6C9E322}" destId="{9C256EDF-AA5C-4028-8B25-CFD83637C48E}" srcOrd="1" destOrd="0" presId="urn:microsoft.com/office/officeart/2005/8/layout/hList7"/>
    <dgm:cxn modelId="{36971FF3-1D89-402D-B4ED-02C07216D595}" type="presParOf" srcId="{C9298C22-4010-42C6-8F18-8489D6C9E322}" destId="{A0B81C31-DC15-414E-8C21-525D446A5C14}" srcOrd="2" destOrd="0" presId="urn:microsoft.com/office/officeart/2005/8/layout/hList7"/>
    <dgm:cxn modelId="{43BA964F-0EB2-4679-AC0D-E8C5BA4EC933}" type="presParOf" srcId="{C9298C22-4010-42C6-8F18-8489D6C9E322}" destId="{73D64195-F619-497D-82F8-005F76429A0A}" srcOrd="3" destOrd="0" presId="urn:microsoft.com/office/officeart/2005/8/layout/hList7"/>
    <dgm:cxn modelId="{A1B179AE-EEB9-4B8B-BCED-76E6751A435B}" type="presParOf" srcId="{C58B81D6-05AB-4EE6-89E3-0403D37645AB}" destId="{10B66AC3-FAB9-416E-8783-D3DC3703A739}" srcOrd="3" destOrd="0" presId="urn:microsoft.com/office/officeart/2005/8/layout/hList7"/>
    <dgm:cxn modelId="{41A785C4-063E-4DFC-8664-97FB4432F1DD}" type="presParOf" srcId="{C58B81D6-05AB-4EE6-89E3-0403D37645AB}" destId="{7486BA48-D2AE-4971-BE54-425EEC49958C}" srcOrd="4" destOrd="0" presId="urn:microsoft.com/office/officeart/2005/8/layout/hList7"/>
    <dgm:cxn modelId="{34CABCC1-5AFA-47AD-AE88-25382BEF3158}" type="presParOf" srcId="{7486BA48-D2AE-4971-BE54-425EEC49958C}" destId="{1F57A172-7994-4BF4-AD62-AF3DE301240A}" srcOrd="0" destOrd="0" presId="urn:microsoft.com/office/officeart/2005/8/layout/hList7"/>
    <dgm:cxn modelId="{84006AD8-9535-415E-81E9-E54758D2B263}" type="presParOf" srcId="{7486BA48-D2AE-4971-BE54-425EEC49958C}" destId="{051BB01B-D2AF-467A-9FEC-7B8210B04CA2}" srcOrd="1" destOrd="0" presId="urn:microsoft.com/office/officeart/2005/8/layout/hList7"/>
    <dgm:cxn modelId="{CA7B5724-D23C-4A3E-B242-D20306807B2A}" type="presParOf" srcId="{7486BA48-D2AE-4971-BE54-425EEC49958C}" destId="{08DE3BBC-7449-4176-95B5-34B8D885F170}" srcOrd="2" destOrd="0" presId="urn:microsoft.com/office/officeart/2005/8/layout/hList7"/>
    <dgm:cxn modelId="{E9833C7E-74A2-4EDC-9349-FF224F3E73CA}" type="presParOf" srcId="{7486BA48-D2AE-4971-BE54-425EEC49958C}" destId="{CD1686DD-C803-4C54-BFEB-E98970439D6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885FB5-6675-40E3-992E-8EAD52198E82}" type="doc">
      <dgm:prSet loTypeId="urn:microsoft.com/office/officeart/2005/8/layout/hList7" loCatId="picture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71163EF9-7C34-4DB6-B900-8A2DF9EAFC56}">
      <dgm:prSet phldrT="[Texto]" custT="1"/>
      <dgm:spPr/>
      <dgm:t>
        <a:bodyPr/>
        <a:lstStyle/>
        <a:p>
          <a:r>
            <a:rPr lang="es-ES" sz="2400" dirty="0"/>
            <a:t>Es</a:t>
          </a:r>
          <a:r>
            <a:rPr lang="es-ES" sz="2400" baseline="0" dirty="0"/>
            <a:t> importante destacar que la reforma debe estar encaminada a los hogares vulnerables, tal como señala el Art. 44 de la LOCTEA.</a:t>
          </a:r>
        </a:p>
        <a:p>
          <a:r>
            <a:rPr lang="es-ES" sz="2400" baseline="0" dirty="0"/>
            <a:t>La propuesta es beneficiosa para la Amazonía.</a:t>
          </a:r>
          <a:endParaRPr lang="es-EC" sz="2400" dirty="0"/>
        </a:p>
      </dgm:t>
    </dgm:pt>
    <dgm:pt modelId="{317E29F0-7F3D-40C2-8217-0D5B30F05968}" type="parTrans" cxnId="{12E9A623-E39B-40EA-ACA1-9CFD62D07862}">
      <dgm:prSet/>
      <dgm:spPr/>
      <dgm:t>
        <a:bodyPr/>
        <a:lstStyle/>
        <a:p>
          <a:endParaRPr lang="es-EC"/>
        </a:p>
      </dgm:t>
    </dgm:pt>
    <dgm:pt modelId="{07094FC1-7251-4639-BEEC-D62E8B4F4C0C}" type="sibTrans" cxnId="{12E9A623-E39B-40EA-ACA1-9CFD62D07862}">
      <dgm:prSet/>
      <dgm:spPr/>
      <dgm:t>
        <a:bodyPr/>
        <a:lstStyle/>
        <a:p>
          <a:endParaRPr lang="es-EC"/>
        </a:p>
      </dgm:t>
    </dgm:pt>
    <dgm:pt modelId="{D145D744-5FCA-4957-A42F-E603DB99B027}">
      <dgm:prSet phldrT="[Texto]" custT="1"/>
      <dgm:spPr/>
      <dgm:t>
        <a:bodyPr/>
        <a:lstStyle/>
        <a:p>
          <a:r>
            <a:rPr lang="es-ES" sz="2400" dirty="0"/>
            <a:t>Se debe aclarar, en la disposición transitoria del proyecto, donde se menciona que “ARCOTEL” debe implementar la tarifa especial.</a:t>
          </a:r>
          <a:endParaRPr lang="es-EC" sz="2400" dirty="0"/>
        </a:p>
      </dgm:t>
    </dgm:pt>
    <dgm:pt modelId="{E3624BF5-21BE-478E-90D2-D98E8641CBEC}" type="parTrans" cxnId="{08BEA8ED-F86D-483A-BB06-FD748F92960D}">
      <dgm:prSet/>
      <dgm:spPr/>
      <dgm:t>
        <a:bodyPr/>
        <a:lstStyle/>
        <a:p>
          <a:endParaRPr lang="es-EC"/>
        </a:p>
      </dgm:t>
    </dgm:pt>
    <dgm:pt modelId="{5E06F77D-2027-4E2C-A401-D96D1992B0A0}" type="sibTrans" cxnId="{08BEA8ED-F86D-483A-BB06-FD748F92960D}">
      <dgm:prSet/>
      <dgm:spPr/>
      <dgm:t>
        <a:bodyPr/>
        <a:lstStyle/>
        <a:p>
          <a:endParaRPr lang="es-EC"/>
        </a:p>
      </dgm:t>
    </dgm:pt>
    <dgm:pt modelId="{072CE6AA-9C2F-48CB-AA42-B92099673209}" type="pres">
      <dgm:prSet presAssocID="{21885FB5-6675-40E3-992E-8EAD52198E82}" presName="Name0" presStyleCnt="0">
        <dgm:presLayoutVars>
          <dgm:dir/>
          <dgm:resizeHandles val="exact"/>
        </dgm:presLayoutVars>
      </dgm:prSet>
      <dgm:spPr/>
    </dgm:pt>
    <dgm:pt modelId="{FFEF89FF-FEEC-44AA-AC84-BE20495BBF98}" type="pres">
      <dgm:prSet presAssocID="{21885FB5-6675-40E3-992E-8EAD52198E82}" presName="fgShape" presStyleLbl="fgShp" presStyleIdx="0" presStyleCnt="1"/>
      <dgm:spPr/>
    </dgm:pt>
    <dgm:pt modelId="{C58B81D6-05AB-4EE6-89E3-0403D37645AB}" type="pres">
      <dgm:prSet presAssocID="{21885FB5-6675-40E3-992E-8EAD52198E82}" presName="linComp" presStyleCnt="0"/>
      <dgm:spPr/>
    </dgm:pt>
    <dgm:pt modelId="{DA5E1112-EE6F-486E-B335-15A5D8BB0A01}" type="pres">
      <dgm:prSet presAssocID="{71163EF9-7C34-4DB6-B900-8A2DF9EAFC56}" presName="compNode" presStyleCnt="0"/>
      <dgm:spPr/>
    </dgm:pt>
    <dgm:pt modelId="{BA0CF26D-9622-432D-828A-FC3EF9E6C866}" type="pres">
      <dgm:prSet presAssocID="{71163EF9-7C34-4DB6-B900-8A2DF9EAFC56}" presName="bkgdShape" presStyleLbl="node1" presStyleIdx="0" presStyleCnt="2" custLinFactNeighborX="-1245"/>
      <dgm:spPr/>
    </dgm:pt>
    <dgm:pt modelId="{F6056689-3374-4243-9CFC-918152DC3C87}" type="pres">
      <dgm:prSet presAssocID="{71163EF9-7C34-4DB6-B900-8A2DF9EAFC56}" presName="nodeTx" presStyleLbl="node1" presStyleIdx="0" presStyleCnt="2">
        <dgm:presLayoutVars>
          <dgm:bulletEnabled val="1"/>
        </dgm:presLayoutVars>
      </dgm:prSet>
      <dgm:spPr/>
    </dgm:pt>
    <dgm:pt modelId="{839EB7F0-CF27-429B-8609-56AD9606D87F}" type="pres">
      <dgm:prSet presAssocID="{71163EF9-7C34-4DB6-B900-8A2DF9EAFC56}" presName="invisiNode" presStyleLbl="node1" presStyleIdx="0" presStyleCnt="2"/>
      <dgm:spPr/>
    </dgm:pt>
    <dgm:pt modelId="{D495B7E6-577C-4276-9061-7F14D51CF26A}" type="pres">
      <dgm:prSet presAssocID="{71163EF9-7C34-4DB6-B900-8A2DF9EAFC56}" presName="imagNod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nergía renovable con relleno sólido"/>
        </a:ext>
      </dgm:extLst>
    </dgm:pt>
    <dgm:pt modelId="{337EE849-906E-43B0-B454-9EF16C3168D7}" type="pres">
      <dgm:prSet presAssocID="{07094FC1-7251-4639-BEEC-D62E8B4F4C0C}" presName="sibTrans" presStyleLbl="sibTrans2D1" presStyleIdx="0" presStyleCnt="0"/>
      <dgm:spPr/>
    </dgm:pt>
    <dgm:pt modelId="{C9298C22-4010-42C6-8F18-8489D6C9E322}" type="pres">
      <dgm:prSet presAssocID="{D145D744-5FCA-4957-A42F-E603DB99B027}" presName="compNode" presStyleCnt="0"/>
      <dgm:spPr/>
    </dgm:pt>
    <dgm:pt modelId="{8FC813C9-D8E3-462D-B3A0-E3DEB5474147}" type="pres">
      <dgm:prSet presAssocID="{D145D744-5FCA-4957-A42F-E603DB99B027}" presName="bkgdShape" presStyleLbl="node1" presStyleIdx="1" presStyleCnt="2" custLinFactNeighborX="1558" custLinFactNeighborY="332"/>
      <dgm:spPr/>
    </dgm:pt>
    <dgm:pt modelId="{9C256EDF-AA5C-4028-8B25-CFD83637C48E}" type="pres">
      <dgm:prSet presAssocID="{D145D744-5FCA-4957-A42F-E603DB99B027}" presName="nodeTx" presStyleLbl="node1" presStyleIdx="1" presStyleCnt="2">
        <dgm:presLayoutVars>
          <dgm:bulletEnabled val="1"/>
        </dgm:presLayoutVars>
      </dgm:prSet>
      <dgm:spPr/>
    </dgm:pt>
    <dgm:pt modelId="{A0B81C31-DC15-414E-8C21-525D446A5C14}" type="pres">
      <dgm:prSet presAssocID="{D145D744-5FCA-4957-A42F-E603DB99B027}" presName="invisiNode" presStyleLbl="node1" presStyleIdx="1" presStyleCnt="2"/>
      <dgm:spPr/>
    </dgm:pt>
    <dgm:pt modelId="{73D64195-F619-497D-82F8-005F76429A0A}" type="pres">
      <dgm:prSet presAssocID="{D145D744-5FCA-4957-A42F-E603DB99B027}" presName="imagNode" presStyleLbl="fgImgPlac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sa con relleno sólido"/>
        </a:ext>
      </dgm:extLst>
    </dgm:pt>
  </dgm:ptLst>
  <dgm:cxnLst>
    <dgm:cxn modelId="{12E9A623-E39B-40EA-ACA1-9CFD62D07862}" srcId="{21885FB5-6675-40E3-992E-8EAD52198E82}" destId="{71163EF9-7C34-4DB6-B900-8A2DF9EAFC56}" srcOrd="0" destOrd="0" parTransId="{317E29F0-7F3D-40C2-8217-0D5B30F05968}" sibTransId="{07094FC1-7251-4639-BEEC-D62E8B4F4C0C}"/>
    <dgm:cxn modelId="{497DAA23-1360-453E-B10C-45F0674E9599}" type="presOf" srcId="{07094FC1-7251-4639-BEEC-D62E8B4F4C0C}" destId="{337EE849-906E-43B0-B454-9EF16C3168D7}" srcOrd="0" destOrd="0" presId="urn:microsoft.com/office/officeart/2005/8/layout/hList7"/>
    <dgm:cxn modelId="{BCCB9A25-6AAA-4493-A5CC-38EE76C75D2C}" type="presOf" srcId="{71163EF9-7C34-4DB6-B900-8A2DF9EAFC56}" destId="{F6056689-3374-4243-9CFC-918152DC3C87}" srcOrd="1" destOrd="0" presId="urn:microsoft.com/office/officeart/2005/8/layout/hList7"/>
    <dgm:cxn modelId="{8FD81328-E42F-4625-B0C7-4BC7EE6244FC}" type="presOf" srcId="{21885FB5-6675-40E3-992E-8EAD52198E82}" destId="{072CE6AA-9C2F-48CB-AA42-B92099673209}" srcOrd="0" destOrd="0" presId="urn:microsoft.com/office/officeart/2005/8/layout/hList7"/>
    <dgm:cxn modelId="{E2CDD474-F858-4563-B8E0-92063BA315D6}" type="presOf" srcId="{71163EF9-7C34-4DB6-B900-8A2DF9EAFC56}" destId="{BA0CF26D-9622-432D-828A-FC3EF9E6C866}" srcOrd="0" destOrd="0" presId="urn:microsoft.com/office/officeart/2005/8/layout/hList7"/>
    <dgm:cxn modelId="{A27FAF87-BD7B-40AB-BE9E-CE9F9FF1BF1E}" type="presOf" srcId="{D145D744-5FCA-4957-A42F-E603DB99B027}" destId="{8FC813C9-D8E3-462D-B3A0-E3DEB5474147}" srcOrd="0" destOrd="0" presId="urn:microsoft.com/office/officeart/2005/8/layout/hList7"/>
    <dgm:cxn modelId="{A87F8FBB-F4EF-4C96-B06F-8EBE8237AC10}" type="presOf" srcId="{D145D744-5FCA-4957-A42F-E603DB99B027}" destId="{9C256EDF-AA5C-4028-8B25-CFD83637C48E}" srcOrd="1" destOrd="0" presId="urn:microsoft.com/office/officeart/2005/8/layout/hList7"/>
    <dgm:cxn modelId="{08BEA8ED-F86D-483A-BB06-FD748F92960D}" srcId="{21885FB5-6675-40E3-992E-8EAD52198E82}" destId="{D145D744-5FCA-4957-A42F-E603DB99B027}" srcOrd="1" destOrd="0" parTransId="{E3624BF5-21BE-478E-90D2-D98E8641CBEC}" sibTransId="{5E06F77D-2027-4E2C-A401-D96D1992B0A0}"/>
    <dgm:cxn modelId="{10537E51-BBA8-4A1D-8AD5-DE4A0501529F}" type="presParOf" srcId="{072CE6AA-9C2F-48CB-AA42-B92099673209}" destId="{FFEF89FF-FEEC-44AA-AC84-BE20495BBF98}" srcOrd="0" destOrd="0" presId="urn:microsoft.com/office/officeart/2005/8/layout/hList7"/>
    <dgm:cxn modelId="{F73E1CB7-78A7-4364-ACA8-09883BB3AC1D}" type="presParOf" srcId="{072CE6AA-9C2F-48CB-AA42-B92099673209}" destId="{C58B81D6-05AB-4EE6-89E3-0403D37645AB}" srcOrd="1" destOrd="0" presId="urn:microsoft.com/office/officeart/2005/8/layout/hList7"/>
    <dgm:cxn modelId="{5D4800AC-E275-4625-AE78-1F675A5E633D}" type="presParOf" srcId="{C58B81D6-05AB-4EE6-89E3-0403D37645AB}" destId="{DA5E1112-EE6F-486E-B335-15A5D8BB0A01}" srcOrd="0" destOrd="0" presId="urn:microsoft.com/office/officeart/2005/8/layout/hList7"/>
    <dgm:cxn modelId="{0A2EA586-6D1E-40D7-8CD8-EC50588A0EDA}" type="presParOf" srcId="{DA5E1112-EE6F-486E-B335-15A5D8BB0A01}" destId="{BA0CF26D-9622-432D-828A-FC3EF9E6C866}" srcOrd="0" destOrd="0" presId="urn:microsoft.com/office/officeart/2005/8/layout/hList7"/>
    <dgm:cxn modelId="{7CDA12D4-C018-4278-84D9-D70A11C13CDC}" type="presParOf" srcId="{DA5E1112-EE6F-486E-B335-15A5D8BB0A01}" destId="{F6056689-3374-4243-9CFC-918152DC3C87}" srcOrd="1" destOrd="0" presId="urn:microsoft.com/office/officeart/2005/8/layout/hList7"/>
    <dgm:cxn modelId="{76C24AC9-E94A-43CA-B321-72C6A4EC5796}" type="presParOf" srcId="{DA5E1112-EE6F-486E-B335-15A5D8BB0A01}" destId="{839EB7F0-CF27-429B-8609-56AD9606D87F}" srcOrd="2" destOrd="0" presId="urn:microsoft.com/office/officeart/2005/8/layout/hList7"/>
    <dgm:cxn modelId="{D7B345C0-0B9C-42B2-920F-1EF690AACB07}" type="presParOf" srcId="{DA5E1112-EE6F-486E-B335-15A5D8BB0A01}" destId="{D495B7E6-577C-4276-9061-7F14D51CF26A}" srcOrd="3" destOrd="0" presId="urn:microsoft.com/office/officeart/2005/8/layout/hList7"/>
    <dgm:cxn modelId="{6C77C15B-CE4C-4BAF-8A1C-038C775F7EFD}" type="presParOf" srcId="{C58B81D6-05AB-4EE6-89E3-0403D37645AB}" destId="{337EE849-906E-43B0-B454-9EF16C3168D7}" srcOrd="1" destOrd="0" presId="urn:microsoft.com/office/officeart/2005/8/layout/hList7"/>
    <dgm:cxn modelId="{4610D580-B4B9-4FD4-99E7-046C414A961A}" type="presParOf" srcId="{C58B81D6-05AB-4EE6-89E3-0403D37645AB}" destId="{C9298C22-4010-42C6-8F18-8489D6C9E322}" srcOrd="2" destOrd="0" presId="urn:microsoft.com/office/officeart/2005/8/layout/hList7"/>
    <dgm:cxn modelId="{D3AC10A6-9E1C-4A9D-9711-A42EB2AB0694}" type="presParOf" srcId="{C9298C22-4010-42C6-8F18-8489D6C9E322}" destId="{8FC813C9-D8E3-462D-B3A0-E3DEB5474147}" srcOrd="0" destOrd="0" presId="urn:microsoft.com/office/officeart/2005/8/layout/hList7"/>
    <dgm:cxn modelId="{3FA2DEA8-7132-426B-AFB1-FC0DD6B2A855}" type="presParOf" srcId="{C9298C22-4010-42C6-8F18-8489D6C9E322}" destId="{9C256EDF-AA5C-4028-8B25-CFD83637C48E}" srcOrd="1" destOrd="0" presId="urn:microsoft.com/office/officeart/2005/8/layout/hList7"/>
    <dgm:cxn modelId="{36971FF3-1D89-402D-B4ED-02C07216D595}" type="presParOf" srcId="{C9298C22-4010-42C6-8F18-8489D6C9E322}" destId="{A0B81C31-DC15-414E-8C21-525D446A5C14}" srcOrd="2" destOrd="0" presId="urn:microsoft.com/office/officeart/2005/8/layout/hList7"/>
    <dgm:cxn modelId="{43BA964F-0EB2-4679-AC0D-E8C5BA4EC933}" type="presParOf" srcId="{C9298C22-4010-42C6-8F18-8489D6C9E322}" destId="{73D64195-F619-497D-82F8-005F76429A0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885FB5-6675-40E3-992E-8EAD52198E82}" type="doc">
      <dgm:prSet loTypeId="urn:microsoft.com/office/officeart/2005/8/layout/hList7" loCatId="picture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71163EF9-7C34-4DB6-B900-8A2DF9EAFC56}">
      <dgm:prSet phldrT="[Texto]" custT="1"/>
      <dgm:spPr/>
      <dgm:t>
        <a:bodyPr/>
        <a:lstStyle/>
        <a:p>
          <a:endParaRPr lang="es-ES" sz="2400" dirty="0"/>
        </a:p>
        <a:p>
          <a:r>
            <a:rPr lang="es-ES" sz="2400" dirty="0"/>
            <a:t>Se propone que la definición de alumbrado público también comprenda los escenarios deportivos que los GADs hayan delegado a los particulares  o en comodato </a:t>
          </a:r>
          <a:endParaRPr lang="es-EC" sz="2400" dirty="0"/>
        </a:p>
      </dgm:t>
    </dgm:pt>
    <dgm:pt modelId="{07094FC1-7251-4639-BEEC-D62E8B4F4C0C}" type="sibTrans" cxnId="{12E9A623-E39B-40EA-ACA1-9CFD62D07862}">
      <dgm:prSet/>
      <dgm:spPr/>
      <dgm:t>
        <a:bodyPr/>
        <a:lstStyle/>
        <a:p>
          <a:endParaRPr lang="es-EC"/>
        </a:p>
      </dgm:t>
    </dgm:pt>
    <dgm:pt modelId="{317E29F0-7F3D-40C2-8217-0D5B30F05968}" type="parTrans" cxnId="{12E9A623-E39B-40EA-ACA1-9CFD62D07862}">
      <dgm:prSet/>
      <dgm:spPr/>
      <dgm:t>
        <a:bodyPr/>
        <a:lstStyle/>
        <a:p>
          <a:endParaRPr lang="es-EC"/>
        </a:p>
      </dgm:t>
    </dgm:pt>
    <dgm:pt modelId="{D145D744-5FCA-4957-A42F-E603DB99B027}">
      <dgm:prSet phldrT="[Texto]" custT="1"/>
      <dgm:spPr/>
      <dgm:t>
        <a:bodyPr/>
        <a:lstStyle/>
        <a:p>
          <a:r>
            <a:rPr lang="es-ES" sz="1800" dirty="0"/>
            <a:t>La</a:t>
          </a:r>
          <a:r>
            <a:rPr lang="es-ES" sz="1800" baseline="0" dirty="0"/>
            <a:t> propuesta es redundante ya que el numeral segundo del artículo 3 de la LOSPEE, es lo suficiente claro estableciendo los escenarios deportivos como consta en el texto, es necesario entender que la delegación o comodato no modifica la calidad de propiedad pública. </a:t>
          </a:r>
          <a:endParaRPr lang="es-EC" sz="1800" dirty="0"/>
        </a:p>
      </dgm:t>
    </dgm:pt>
    <dgm:pt modelId="{5E06F77D-2027-4E2C-A401-D96D1992B0A0}" type="sibTrans" cxnId="{08BEA8ED-F86D-483A-BB06-FD748F92960D}">
      <dgm:prSet/>
      <dgm:spPr/>
      <dgm:t>
        <a:bodyPr/>
        <a:lstStyle/>
        <a:p>
          <a:endParaRPr lang="es-EC"/>
        </a:p>
      </dgm:t>
    </dgm:pt>
    <dgm:pt modelId="{E3624BF5-21BE-478E-90D2-D98E8641CBEC}" type="parTrans" cxnId="{08BEA8ED-F86D-483A-BB06-FD748F92960D}">
      <dgm:prSet/>
      <dgm:spPr/>
      <dgm:t>
        <a:bodyPr/>
        <a:lstStyle/>
        <a:p>
          <a:endParaRPr lang="es-EC"/>
        </a:p>
      </dgm:t>
    </dgm:pt>
    <dgm:pt modelId="{072CE6AA-9C2F-48CB-AA42-B92099673209}" type="pres">
      <dgm:prSet presAssocID="{21885FB5-6675-40E3-992E-8EAD52198E82}" presName="Name0" presStyleCnt="0">
        <dgm:presLayoutVars>
          <dgm:dir/>
          <dgm:resizeHandles val="exact"/>
        </dgm:presLayoutVars>
      </dgm:prSet>
      <dgm:spPr/>
    </dgm:pt>
    <dgm:pt modelId="{FFEF89FF-FEEC-44AA-AC84-BE20495BBF98}" type="pres">
      <dgm:prSet presAssocID="{21885FB5-6675-40E3-992E-8EAD52198E82}" presName="fgShape" presStyleLbl="fgShp" presStyleIdx="0" presStyleCnt="1" custLinFactY="29869" custLinFactNeighborX="-30792" custLinFactNeighborY="100000"/>
      <dgm:spPr/>
    </dgm:pt>
    <dgm:pt modelId="{C58B81D6-05AB-4EE6-89E3-0403D37645AB}" type="pres">
      <dgm:prSet presAssocID="{21885FB5-6675-40E3-992E-8EAD52198E82}" presName="linComp" presStyleCnt="0"/>
      <dgm:spPr/>
    </dgm:pt>
    <dgm:pt modelId="{DA5E1112-EE6F-486E-B335-15A5D8BB0A01}" type="pres">
      <dgm:prSet presAssocID="{71163EF9-7C34-4DB6-B900-8A2DF9EAFC56}" presName="compNode" presStyleCnt="0"/>
      <dgm:spPr/>
    </dgm:pt>
    <dgm:pt modelId="{BA0CF26D-9622-432D-828A-FC3EF9E6C866}" type="pres">
      <dgm:prSet presAssocID="{71163EF9-7C34-4DB6-B900-8A2DF9EAFC56}" presName="bkgdShape" presStyleLbl="node1" presStyleIdx="0" presStyleCnt="2" custLinFactNeighborX="-1245"/>
      <dgm:spPr/>
    </dgm:pt>
    <dgm:pt modelId="{F6056689-3374-4243-9CFC-918152DC3C87}" type="pres">
      <dgm:prSet presAssocID="{71163EF9-7C34-4DB6-B900-8A2DF9EAFC56}" presName="nodeTx" presStyleLbl="node1" presStyleIdx="0" presStyleCnt="2">
        <dgm:presLayoutVars>
          <dgm:bulletEnabled val="1"/>
        </dgm:presLayoutVars>
      </dgm:prSet>
      <dgm:spPr/>
    </dgm:pt>
    <dgm:pt modelId="{839EB7F0-CF27-429B-8609-56AD9606D87F}" type="pres">
      <dgm:prSet presAssocID="{71163EF9-7C34-4DB6-B900-8A2DF9EAFC56}" presName="invisiNode" presStyleLbl="node1" presStyleIdx="0" presStyleCnt="2"/>
      <dgm:spPr/>
    </dgm:pt>
    <dgm:pt modelId="{D495B7E6-577C-4276-9061-7F14D51CF26A}" type="pres">
      <dgm:prSet presAssocID="{71163EF9-7C34-4DB6-B900-8A2DF9EAFC56}" presName="imagNode" presStyleLbl="fgImgPlac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mpo de deportes con relleno sólido"/>
        </a:ext>
      </dgm:extLst>
    </dgm:pt>
    <dgm:pt modelId="{337EE849-906E-43B0-B454-9EF16C3168D7}" type="pres">
      <dgm:prSet presAssocID="{07094FC1-7251-4639-BEEC-D62E8B4F4C0C}" presName="sibTrans" presStyleLbl="sibTrans2D1" presStyleIdx="0" presStyleCnt="0"/>
      <dgm:spPr/>
    </dgm:pt>
    <dgm:pt modelId="{C9298C22-4010-42C6-8F18-8489D6C9E322}" type="pres">
      <dgm:prSet presAssocID="{D145D744-5FCA-4957-A42F-E603DB99B027}" presName="compNode" presStyleCnt="0"/>
      <dgm:spPr/>
    </dgm:pt>
    <dgm:pt modelId="{8FC813C9-D8E3-462D-B3A0-E3DEB5474147}" type="pres">
      <dgm:prSet presAssocID="{D145D744-5FCA-4957-A42F-E603DB99B027}" presName="bkgdShape" presStyleLbl="node1" presStyleIdx="1" presStyleCnt="2" custLinFactNeighborX="1558" custLinFactNeighborY="332"/>
      <dgm:spPr/>
    </dgm:pt>
    <dgm:pt modelId="{9C256EDF-AA5C-4028-8B25-CFD83637C48E}" type="pres">
      <dgm:prSet presAssocID="{D145D744-5FCA-4957-A42F-E603DB99B027}" presName="nodeTx" presStyleLbl="node1" presStyleIdx="1" presStyleCnt="2">
        <dgm:presLayoutVars>
          <dgm:bulletEnabled val="1"/>
        </dgm:presLayoutVars>
      </dgm:prSet>
      <dgm:spPr/>
    </dgm:pt>
    <dgm:pt modelId="{A0B81C31-DC15-414E-8C21-525D446A5C14}" type="pres">
      <dgm:prSet presAssocID="{D145D744-5FCA-4957-A42F-E603DB99B027}" presName="invisiNode" presStyleLbl="node1" presStyleIdx="1" presStyleCnt="2"/>
      <dgm:spPr/>
    </dgm:pt>
    <dgm:pt modelId="{73D64195-F619-497D-82F8-005F76429A0A}" type="pres">
      <dgm:prSet presAssocID="{D145D744-5FCA-4957-A42F-E603DB99B027}" presName="imagNode" presStyleLbl="fgImgPlac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iso inferior con relleno sólido"/>
        </a:ext>
      </dgm:extLst>
    </dgm:pt>
  </dgm:ptLst>
  <dgm:cxnLst>
    <dgm:cxn modelId="{12E9A623-E39B-40EA-ACA1-9CFD62D07862}" srcId="{21885FB5-6675-40E3-992E-8EAD52198E82}" destId="{71163EF9-7C34-4DB6-B900-8A2DF9EAFC56}" srcOrd="0" destOrd="0" parTransId="{317E29F0-7F3D-40C2-8217-0D5B30F05968}" sibTransId="{07094FC1-7251-4639-BEEC-D62E8B4F4C0C}"/>
    <dgm:cxn modelId="{497DAA23-1360-453E-B10C-45F0674E9599}" type="presOf" srcId="{07094FC1-7251-4639-BEEC-D62E8B4F4C0C}" destId="{337EE849-906E-43B0-B454-9EF16C3168D7}" srcOrd="0" destOrd="0" presId="urn:microsoft.com/office/officeart/2005/8/layout/hList7"/>
    <dgm:cxn modelId="{BCCB9A25-6AAA-4493-A5CC-38EE76C75D2C}" type="presOf" srcId="{71163EF9-7C34-4DB6-B900-8A2DF9EAFC56}" destId="{F6056689-3374-4243-9CFC-918152DC3C87}" srcOrd="1" destOrd="0" presId="urn:microsoft.com/office/officeart/2005/8/layout/hList7"/>
    <dgm:cxn modelId="{8FD81328-E42F-4625-B0C7-4BC7EE6244FC}" type="presOf" srcId="{21885FB5-6675-40E3-992E-8EAD52198E82}" destId="{072CE6AA-9C2F-48CB-AA42-B92099673209}" srcOrd="0" destOrd="0" presId="urn:microsoft.com/office/officeart/2005/8/layout/hList7"/>
    <dgm:cxn modelId="{E2CDD474-F858-4563-B8E0-92063BA315D6}" type="presOf" srcId="{71163EF9-7C34-4DB6-B900-8A2DF9EAFC56}" destId="{BA0CF26D-9622-432D-828A-FC3EF9E6C866}" srcOrd="0" destOrd="0" presId="urn:microsoft.com/office/officeart/2005/8/layout/hList7"/>
    <dgm:cxn modelId="{A27FAF87-BD7B-40AB-BE9E-CE9F9FF1BF1E}" type="presOf" srcId="{D145D744-5FCA-4957-A42F-E603DB99B027}" destId="{8FC813C9-D8E3-462D-B3A0-E3DEB5474147}" srcOrd="0" destOrd="0" presId="urn:microsoft.com/office/officeart/2005/8/layout/hList7"/>
    <dgm:cxn modelId="{A87F8FBB-F4EF-4C96-B06F-8EBE8237AC10}" type="presOf" srcId="{D145D744-5FCA-4957-A42F-E603DB99B027}" destId="{9C256EDF-AA5C-4028-8B25-CFD83637C48E}" srcOrd="1" destOrd="0" presId="urn:microsoft.com/office/officeart/2005/8/layout/hList7"/>
    <dgm:cxn modelId="{08BEA8ED-F86D-483A-BB06-FD748F92960D}" srcId="{21885FB5-6675-40E3-992E-8EAD52198E82}" destId="{D145D744-5FCA-4957-A42F-E603DB99B027}" srcOrd="1" destOrd="0" parTransId="{E3624BF5-21BE-478E-90D2-D98E8641CBEC}" sibTransId="{5E06F77D-2027-4E2C-A401-D96D1992B0A0}"/>
    <dgm:cxn modelId="{10537E51-BBA8-4A1D-8AD5-DE4A0501529F}" type="presParOf" srcId="{072CE6AA-9C2F-48CB-AA42-B92099673209}" destId="{FFEF89FF-FEEC-44AA-AC84-BE20495BBF98}" srcOrd="0" destOrd="0" presId="urn:microsoft.com/office/officeart/2005/8/layout/hList7"/>
    <dgm:cxn modelId="{F73E1CB7-78A7-4364-ACA8-09883BB3AC1D}" type="presParOf" srcId="{072CE6AA-9C2F-48CB-AA42-B92099673209}" destId="{C58B81D6-05AB-4EE6-89E3-0403D37645AB}" srcOrd="1" destOrd="0" presId="urn:microsoft.com/office/officeart/2005/8/layout/hList7"/>
    <dgm:cxn modelId="{5D4800AC-E275-4625-AE78-1F675A5E633D}" type="presParOf" srcId="{C58B81D6-05AB-4EE6-89E3-0403D37645AB}" destId="{DA5E1112-EE6F-486E-B335-15A5D8BB0A01}" srcOrd="0" destOrd="0" presId="urn:microsoft.com/office/officeart/2005/8/layout/hList7"/>
    <dgm:cxn modelId="{0A2EA586-6D1E-40D7-8CD8-EC50588A0EDA}" type="presParOf" srcId="{DA5E1112-EE6F-486E-B335-15A5D8BB0A01}" destId="{BA0CF26D-9622-432D-828A-FC3EF9E6C866}" srcOrd="0" destOrd="0" presId="urn:microsoft.com/office/officeart/2005/8/layout/hList7"/>
    <dgm:cxn modelId="{7CDA12D4-C018-4278-84D9-D70A11C13CDC}" type="presParOf" srcId="{DA5E1112-EE6F-486E-B335-15A5D8BB0A01}" destId="{F6056689-3374-4243-9CFC-918152DC3C87}" srcOrd="1" destOrd="0" presId="urn:microsoft.com/office/officeart/2005/8/layout/hList7"/>
    <dgm:cxn modelId="{76C24AC9-E94A-43CA-B321-72C6A4EC5796}" type="presParOf" srcId="{DA5E1112-EE6F-486E-B335-15A5D8BB0A01}" destId="{839EB7F0-CF27-429B-8609-56AD9606D87F}" srcOrd="2" destOrd="0" presId="urn:microsoft.com/office/officeart/2005/8/layout/hList7"/>
    <dgm:cxn modelId="{D7B345C0-0B9C-42B2-920F-1EF690AACB07}" type="presParOf" srcId="{DA5E1112-EE6F-486E-B335-15A5D8BB0A01}" destId="{D495B7E6-577C-4276-9061-7F14D51CF26A}" srcOrd="3" destOrd="0" presId="urn:microsoft.com/office/officeart/2005/8/layout/hList7"/>
    <dgm:cxn modelId="{6C77C15B-CE4C-4BAF-8A1C-038C775F7EFD}" type="presParOf" srcId="{C58B81D6-05AB-4EE6-89E3-0403D37645AB}" destId="{337EE849-906E-43B0-B454-9EF16C3168D7}" srcOrd="1" destOrd="0" presId="urn:microsoft.com/office/officeart/2005/8/layout/hList7"/>
    <dgm:cxn modelId="{4610D580-B4B9-4FD4-99E7-046C414A961A}" type="presParOf" srcId="{C58B81D6-05AB-4EE6-89E3-0403D37645AB}" destId="{C9298C22-4010-42C6-8F18-8489D6C9E322}" srcOrd="2" destOrd="0" presId="urn:microsoft.com/office/officeart/2005/8/layout/hList7"/>
    <dgm:cxn modelId="{D3AC10A6-9E1C-4A9D-9711-A42EB2AB0694}" type="presParOf" srcId="{C9298C22-4010-42C6-8F18-8489D6C9E322}" destId="{8FC813C9-D8E3-462D-B3A0-E3DEB5474147}" srcOrd="0" destOrd="0" presId="urn:microsoft.com/office/officeart/2005/8/layout/hList7"/>
    <dgm:cxn modelId="{3FA2DEA8-7132-426B-AFB1-FC0DD6B2A855}" type="presParOf" srcId="{C9298C22-4010-42C6-8F18-8489D6C9E322}" destId="{9C256EDF-AA5C-4028-8B25-CFD83637C48E}" srcOrd="1" destOrd="0" presId="urn:microsoft.com/office/officeart/2005/8/layout/hList7"/>
    <dgm:cxn modelId="{36971FF3-1D89-402D-B4ED-02C07216D595}" type="presParOf" srcId="{C9298C22-4010-42C6-8F18-8489D6C9E322}" destId="{A0B81C31-DC15-414E-8C21-525D446A5C14}" srcOrd="2" destOrd="0" presId="urn:microsoft.com/office/officeart/2005/8/layout/hList7"/>
    <dgm:cxn modelId="{43BA964F-0EB2-4679-AC0D-E8C5BA4EC933}" type="presParOf" srcId="{C9298C22-4010-42C6-8F18-8489D6C9E322}" destId="{73D64195-F619-497D-82F8-005F76429A0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885FB5-6675-40E3-992E-8EAD52198E82}" type="doc">
      <dgm:prSet loTypeId="urn:microsoft.com/office/officeart/2005/8/layout/vList4" loCatId="picture" qsTypeId="urn:microsoft.com/office/officeart/2005/8/quickstyle/simple4" qsCatId="simple" csTypeId="urn:microsoft.com/office/officeart/2005/8/colors/accent3_1" csCatId="accent3" phldr="1"/>
      <dgm:spPr/>
      <dgm:t>
        <a:bodyPr/>
        <a:lstStyle/>
        <a:p>
          <a:endParaRPr lang="es-EC"/>
        </a:p>
      </dgm:t>
    </dgm:pt>
    <dgm:pt modelId="{71163EF9-7C34-4DB6-B900-8A2DF9EAFC56}">
      <dgm:prSet phldrT="[Texto]" custT="1"/>
      <dgm:spPr/>
      <dgm:t>
        <a:bodyPr/>
        <a:lstStyle/>
        <a:p>
          <a:pPr algn="just"/>
          <a:r>
            <a:rPr lang="es-ES" sz="1800" dirty="0"/>
            <a:t>El Asambleísta propone que: </a:t>
          </a:r>
        </a:p>
        <a:p>
          <a:pPr algn="just"/>
          <a:r>
            <a:rPr lang="es-ES" sz="1800" dirty="0"/>
            <a:t>1.- Se reforme el Art. 56, inciso quinto de la LOSPEE que dispone que  el 30% de superávit  (EP) que se obtenga en la fase de operaciones destinado a  proyectos de desarrollo territorial en el área de influencia del proyecto, y que del capital privado y de economía mixta el 12% sea destinado a proyectos de desarrollo territorial.</a:t>
          </a:r>
        </a:p>
        <a:p>
          <a:pPr algn="just"/>
          <a:r>
            <a:rPr lang="es-ES" sz="1800" dirty="0"/>
            <a:t>2.- La reforma estaría destinada a eliminar el texto (del inciso anotado anteriormente) que señala que los criterios de asignación y su periodicidad estará dictados por el reglamento</a:t>
          </a:r>
          <a:endParaRPr lang="es-EC" sz="1800" dirty="0"/>
        </a:p>
      </dgm:t>
    </dgm:pt>
    <dgm:pt modelId="{317E29F0-7F3D-40C2-8217-0D5B30F05968}" type="parTrans" cxnId="{12E9A623-E39B-40EA-ACA1-9CFD62D07862}">
      <dgm:prSet/>
      <dgm:spPr/>
      <dgm:t>
        <a:bodyPr/>
        <a:lstStyle/>
        <a:p>
          <a:endParaRPr lang="es-EC"/>
        </a:p>
      </dgm:t>
    </dgm:pt>
    <dgm:pt modelId="{07094FC1-7251-4639-BEEC-D62E8B4F4C0C}" type="sibTrans" cxnId="{12E9A623-E39B-40EA-ACA1-9CFD62D07862}">
      <dgm:prSet/>
      <dgm:spPr/>
      <dgm:t>
        <a:bodyPr/>
        <a:lstStyle/>
        <a:p>
          <a:endParaRPr lang="es-EC"/>
        </a:p>
      </dgm:t>
    </dgm:pt>
    <dgm:pt modelId="{D145D744-5FCA-4957-A42F-E603DB99B027}">
      <dgm:prSet phldrT="[Texto]" custT="1"/>
      <dgm:spPr/>
      <dgm:t>
        <a:bodyPr/>
        <a:lstStyle/>
        <a:p>
          <a:pPr algn="just"/>
          <a:r>
            <a:rPr lang="es-ES" sz="1800" dirty="0"/>
            <a:t>3.-</a:t>
          </a:r>
          <a:r>
            <a:rPr lang="es-ES" sz="1800" baseline="0" dirty="0"/>
            <a:t> El Reglamento en sus artículos 74 y 81 establecen que estos recursos serán administrados por las mismas entidades conllevando a que efectivamente no sea presentado ningún beneficio  a los pobladores del área de influencia.</a:t>
          </a:r>
        </a:p>
        <a:p>
          <a:pPr algn="just"/>
          <a:r>
            <a:rPr lang="es-ES" sz="1800" baseline="0" dirty="0"/>
            <a:t>4.- La reformas permitirá que estos recursos entren a las arcas de los Gobiernos Autónomos Descentralizados Provinciales  para realizar  proyectos de desarrollo territorial (Art. 56.2 de la reforma).</a:t>
          </a:r>
        </a:p>
      </dgm:t>
    </dgm:pt>
    <dgm:pt modelId="{E3624BF5-21BE-478E-90D2-D98E8641CBEC}" type="parTrans" cxnId="{08BEA8ED-F86D-483A-BB06-FD748F92960D}">
      <dgm:prSet/>
      <dgm:spPr/>
      <dgm:t>
        <a:bodyPr/>
        <a:lstStyle/>
        <a:p>
          <a:endParaRPr lang="es-EC"/>
        </a:p>
      </dgm:t>
    </dgm:pt>
    <dgm:pt modelId="{5E06F77D-2027-4E2C-A401-D96D1992B0A0}" type="sibTrans" cxnId="{08BEA8ED-F86D-483A-BB06-FD748F92960D}">
      <dgm:prSet/>
      <dgm:spPr/>
      <dgm:t>
        <a:bodyPr/>
        <a:lstStyle/>
        <a:p>
          <a:endParaRPr lang="es-EC"/>
        </a:p>
      </dgm:t>
    </dgm:pt>
    <dgm:pt modelId="{5A78D301-955B-4AEE-B17B-AC5D9995B652}" type="pres">
      <dgm:prSet presAssocID="{21885FB5-6675-40E3-992E-8EAD52198E82}" presName="linear" presStyleCnt="0">
        <dgm:presLayoutVars>
          <dgm:dir/>
          <dgm:resizeHandles val="exact"/>
        </dgm:presLayoutVars>
      </dgm:prSet>
      <dgm:spPr/>
    </dgm:pt>
    <dgm:pt modelId="{6D71BA00-BA6D-4716-A7E3-D267E7E7821F}" type="pres">
      <dgm:prSet presAssocID="{71163EF9-7C34-4DB6-B900-8A2DF9EAFC56}" presName="comp" presStyleCnt="0"/>
      <dgm:spPr/>
    </dgm:pt>
    <dgm:pt modelId="{565BD60A-163D-4992-B964-8DA8BBA4C632}" type="pres">
      <dgm:prSet presAssocID="{71163EF9-7C34-4DB6-B900-8A2DF9EAFC56}" presName="box" presStyleLbl="node1" presStyleIdx="0" presStyleCnt="2"/>
      <dgm:spPr/>
    </dgm:pt>
    <dgm:pt modelId="{0429D31C-2EC0-4F12-8CC1-9E98A170481F}" type="pres">
      <dgm:prSet presAssocID="{71163EF9-7C34-4DB6-B900-8A2DF9EAFC56}" presName="img" presStyleLbl="fgImgPlac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4000" r="-4000"/>
          </a:stretch>
        </a:blipFill>
      </dgm:spPr>
      <dgm:extLst>
        <a:ext uri="{E40237B7-FDA0-4F09-8148-C483321AD2D9}">
          <dgm14:cNvPr xmlns:dgm14="http://schemas.microsoft.com/office/drawing/2010/diagram" id="0" name="" descr="Bombilla fluorescente contorno"/>
        </a:ext>
      </dgm:extLst>
    </dgm:pt>
    <dgm:pt modelId="{C67C918C-4BE2-4A6D-AAF4-C1AEB0BE1A47}" type="pres">
      <dgm:prSet presAssocID="{71163EF9-7C34-4DB6-B900-8A2DF9EAFC56}" presName="text" presStyleLbl="node1" presStyleIdx="0" presStyleCnt="2">
        <dgm:presLayoutVars>
          <dgm:bulletEnabled val="1"/>
        </dgm:presLayoutVars>
      </dgm:prSet>
      <dgm:spPr/>
    </dgm:pt>
    <dgm:pt modelId="{428B9451-FE0D-4F02-A05C-9A189956020B}" type="pres">
      <dgm:prSet presAssocID="{07094FC1-7251-4639-BEEC-D62E8B4F4C0C}" presName="spacer" presStyleCnt="0"/>
      <dgm:spPr/>
    </dgm:pt>
    <dgm:pt modelId="{51CDB603-006F-483C-9C54-B3DB952490C4}" type="pres">
      <dgm:prSet presAssocID="{D145D744-5FCA-4957-A42F-E603DB99B027}" presName="comp" presStyleCnt="0"/>
      <dgm:spPr/>
    </dgm:pt>
    <dgm:pt modelId="{D1FB97A7-18C2-40D2-BDF0-9B91D9B93BA0}" type="pres">
      <dgm:prSet presAssocID="{D145D744-5FCA-4957-A42F-E603DB99B027}" presName="box" presStyleLbl="node1" presStyleIdx="1" presStyleCnt="2" custLinFactNeighborY="-588"/>
      <dgm:spPr/>
    </dgm:pt>
    <dgm:pt modelId="{5688AA81-26B3-4CD7-BE8B-71BB150933C1}" type="pres">
      <dgm:prSet presAssocID="{D145D744-5FCA-4957-A42F-E603DB99B027}" presName="img" presStyleLbl="fgImgPlace1" presStyleIdx="1" presStyleCnt="2" custLinFactNeighborX="-4237" custLinFactNeighborY="-3280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4000" r="-4000"/>
          </a:stretch>
        </a:blipFill>
      </dgm:spPr>
      <dgm:extLst>
        <a:ext uri="{E40237B7-FDA0-4F09-8148-C483321AD2D9}">
          <dgm14:cNvPr xmlns:dgm14="http://schemas.microsoft.com/office/drawing/2010/diagram" id="0" name="" descr="Escena de lluvia con relleno sólido"/>
        </a:ext>
      </dgm:extLst>
    </dgm:pt>
    <dgm:pt modelId="{F3B3496B-DF06-47E1-B51D-6349EF569F96}" type="pres">
      <dgm:prSet presAssocID="{D145D744-5FCA-4957-A42F-E603DB99B027}" presName="text" presStyleLbl="node1" presStyleIdx="1" presStyleCnt="2">
        <dgm:presLayoutVars>
          <dgm:bulletEnabled val="1"/>
        </dgm:presLayoutVars>
      </dgm:prSet>
      <dgm:spPr/>
    </dgm:pt>
  </dgm:ptLst>
  <dgm:cxnLst>
    <dgm:cxn modelId="{8D4A391D-FCF0-4AA6-A9C3-08925096F661}" type="presOf" srcId="{D145D744-5FCA-4957-A42F-E603DB99B027}" destId="{D1FB97A7-18C2-40D2-BDF0-9B91D9B93BA0}" srcOrd="0" destOrd="0" presId="urn:microsoft.com/office/officeart/2005/8/layout/vList4"/>
    <dgm:cxn modelId="{12E9A623-E39B-40EA-ACA1-9CFD62D07862}" srcId="{21885FB5-6675-40E3-992E-8EAD52198E82}" destId="{71163EF9-7C34-4DB6-B900-8A2DF9EAFC56}" srcOrd="0" destOrd="0" parTransId="{317E29F0-7F3D-40C2-8217-0D5B30F05968}" sibTransId="{07094FC1-7251-4639-BEEC-D62E8B4F4C0C}"/>
    <dgm:cxn modelId="{206DFF3B-8612-42D9-A888-996334F86AEF}" type="presOf" srcId="{71163EF9-7C34-4DB6-B900-8A2DF9EAFC56}" destId="{565BD60A-163D-4992-B964-8DA8BBA4C632}" srcOrd="0" destOrd="0" presId="urn:microsoft.com/office/officeart/2005/8/layout/vList4"/>
    <dgm:cxn modelId="{F42ABA67-0329-46FA-AB13-8A3CD5856BD0}" type="presOf" srcId="{71163EF9-7C34-4DB6-B900-8A2DF9EAFC56}" destId="{C67C918C-4BE2-4A6D-AAF4-C1AEB0BE1A47}" srcOrd="1" destOrd="0" presId="urn:microsoft.com/office/officeart/2005/8/layout/vList4"/>
    <dgm:cxn modelId="{AB3DDFAA-1397-4DCD-8216-CFC4E55F538B}" type="presOf" srcId="{D145D744-5FCA-4957-A42F-E603DB99B027}" destId="{F3B3496B-DF06-47E1-B51D-6349EF569F96}" srcOrd="1" destOrd="0" presId="urn:microsoft.com/office/officeart/2005/8/layout/vList4"/>
    <dgm:cxn modelId="{DCEC0CC0-1CEE-4F2E-A3F1-1D810B23F469}" type="presOf" srcId="{21885FB5-6675-40E3-992E-8EAD52198E82}" destId="{5A78D301-955B-4AEE-B17B-AC5D9995B652}" srcOrd="0" destOrd="0" presId="urn:microsoft.com/office/officeart/2005/8/layout/vList4"/>
    <dgm:cxn modelId="{08BEA8ED-F86D-483A-BB06-FD748F92960D}" srcId="{21885FB5-6675-40E3-992E-8EAD52198E82}" destId="{D145D744-5FCA-4957-A42F-E603DB99B027}" srcOrd="1" destOrd="0" parTransId="{E3624BF5-21BE-478E-90D2-D98E8641CBEC}" sibTransId="{5E06F77D-2027-4E2C-A401-D96D1992B0A0}"/>
    <dgm:cxn modelId="{37A87D2F-A9AC-4063-A1D1-B67B6A2C95B9}" type="presParOf" srcId="{5A78D301-955B-4AEE-B17B-AC5D9995B652}" destId="{6D71BA00-BA6D-4716-A7E3-D267E7E7821F}" srcOrd="0" destOrd="0" presId="urn:microsoft.com/office/officeart/2005/8/layout/vList4"/>
    <dgm:cxn modelId="{B5417AC3-FF49-4012-A5C7-38A3F5DFFC6B}" type="presParOf" srcId="{6D71BA00-BA6D-4716-A7E3-D267E7E7821F}" destId="{565BD60A-163D-4992-B964-8DA8BBA4C632}" srcOrd="0" destOrd="0" presId="urn:microsoft.com/office/officeart/2005/8/layout/vList4"/>
    <dgm:cxn modelId="{98C6DEE1-F845-4F66-99DB-183EDADF17A3}" type="presParOf" srcId="{6D71BA00-BA6D-4716-A7E3-D267E7E7821F}" destId="{0429D31C-2EC0-4F12-8CC1-9E98A170481F}" srcOrd="1" destOrd="0" presId="urn:microsoft.com/office/officeart/2005/8/layout/vList4"/>
    <dgm:cxn modelId="{CFE3A0C6-5521-46F7-8A30-8CF6B53D2B70}" type="presParOf" srcId="{6D71BA00-BA6D-4716-A7E3-D267E7E7821F}" destId="{C67C918C-4BE2-4A6D-AAF4-C1AEB0BE1A47}" srcOrd="2" destOrd="0" presId="urn:microsoft.com/office/officeart/2005/8/layout/vList4"/>
    <dgm:cxn modelId="{5FB728BE-4C2F-43F9-B157-30D90326E3E5}" type="presParOf" srcId="{5A78D301-955B-4AEE-B17B-AC5D9995B652}" destId="{428B9451-FE0D-4F02-A05C-9A189956020B}" srcOrd="1" destOrd="0" presId="urn:microsoft.com/office/officeart/2005/8/layout/vList4"/>
    <dgm:cxn modelId="{358EC340-1ECA-42D1-8C9B-46CA48D2D31D}" type="presParOf" srcId="{5A78D301-955B-4AEE-B17B-AC5D9995B652}" destId="{51CDB603-006F-483C-9C54-B3DB952490C4}" srcOrd="2" destOrd="0" presId="urn:microsoft.com/office/officeart/2005/8/layout/vList4"/>
    <dgm:cxn modelId="{9D116CB9-E447-4E80-A9C9-5809AE20E772}" type="presParOf" srcId="{51CDB603-006F-483C-9C54-B3DB952490C4}" destId="{D1FB97A7-18C2-40D2-BDF0-9B91D9B93BA0}" srcOrd="0" destOrd="0" presId="urn:microsoft.com/office/officeart/2005/8/layout/vList4"/>
    <dgm:cxn modelId="{7F94529F-FFD3-4F04-ABC7-0F21EF4F3A0F}" type="presParOf" srcId="{51CDB603-006F-483C-9C54-B3DB952490C4}" destId="{5688AA81-26B3-4CD7-BE8B-71BB150933C1}" srcOrd="1" destOrd="0" presId="urn:microsoft.com/office/officeart/2005/8/layout/vList4"/>
    <dgm:cxn modelId="{43E5F894-FF30-497C-8643-4269252E47B0}" type="presParOf" srcId="{51CDB603-006F-483C-9C54-B3DB952490C4}" destId="{F3B3496B-DF06-47E1-B51D-6349EF569F9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885FB5-6675-40E3-992E-8EAD52198E82}" type="doc">
      <dgm:prSet loTypeId="urn:microsoft.com/office/officeart/2005/8/layout/vList4" loCatId="picture" qsTypeId="urn:microsoft.com/office/officeart/2005/8/quickstyle/simple4" qsCatId="simple" csTypeId="urn:microsoft.com/office/officeart/2005/8/colors/accent3_1" csCatId="accent3" phldr="1"/>
      <dgm:spPr/>
      <dgm:t>
        <a:bodyPr/>
        <a:lstStyle/>
        <a:p>
          <a:endParaRPr lang="es-EC"/>
        </a:p>
      </dgm:t>
    </dgm:pt>
    <dgm:pt modelId="{71163EF9-7C34-4DB6-B900-8A2DF9EAFC56}">
      <dgm:prSet phldrT="[Texto]" custT="1"/>
      <dgm:spPr/>
      <dgm:t>
        <a:bodyPr/>
        <a:lstStyle/>
        <a:p>
          <a:pPr algn="just"/>
          <a:r>
            <a:rPr lang="es-ES" sz="1800" baseline="0" dirty="0"/>
            <a:t>5.- Una observación es que estos recursos sean utilizados en ciertas categorías como: </a:t>
          </a:r>
        </a:p>
        <a:p>
          <a:pPr algn="just"/>
          <a:r>
            <a:rPr lang="es-EC" sz="1800" dirty="0"/>
            <a:t>- Mejoramiento de las condiciones de infraestructura, accesibilidad, conectividad y seguridad de las áreas aledañas a la central de generación.</a:t>
          </a:r>
        </a:p>
        <a:p>
          <a:pPr algn="just"/>
          <a:r>
            <a:rPr lang="es-EC" sz="1800" dirty="0"/>
            <a:t>-Fortalecimiento de las capacidades productivas y de riego.</a:t>
          </a:r>
        </a:p>
        <a:p>
          <a:pPr algn="just"/>
          <a:r>
            <a:rPr lang="es-EC" sz="1800" dirty="0"/>
            <a:t>- Fortalecimiento de las actividades artística y cultural.</a:t>
          </a:r>
        </a:p>
        <a:p>
          <a:pPr algn="just"/>
          <a:r>
            <a:rPr lang="es-EC" sz="1800" dirty="0"/>
            <a:t>Esto como vemos (Art. 56.3 de la reforma “Destino de los Recursos”) es imitante, dado que el espectro de desarrollo territorial es amplio beneficiando a los pobladores inmensamente.</a:t>
          </a:r>
        </a:p>
        <a:p>
          <a:pPr algn="l"/>
          <a:endParaRPr lang="es-EC" sz="1800" dirty="0"/>
        </a:p>
      </dgm:t>
    </dgm:pt>
    <dgm:pt modelId="{317E29F0-7F3D-40C2-8217-0D5B30F05968}" type="parTrans" cxnId="{12E9A623-E39B-40EA-ACA1-9CFD62D07862}">
      <dgm:prSet/>
      <dgm:spPr/>
      <dgm:t>
        <a:bodyPr/>
        <a:lstStyle/>
        <a:p>
          <a:endParaRPr lang="es-EC"/>
        </a:p>
      </dgm:t>
    </dgm:pt>
    <dgm:pt modelId="{07094FC1-7251-4639-BEEC-D62E8B4F4C0C}" type="sibTrans" cxnId="{12E9A623-E39B-40EA-ACA1-9CFD62D07862}">
      <dgm:prSet/>
      <dgm:spPr/>
      <dgm:t>
        <a:bodyPr/>
        <a:lstStyle/>
        <a:p>
          <a:endParaRPr lang="es-EC"/>
        </a:p>
      </dgm:t>
    </dgm:pt>
    <dgm:pt modelId="{D145D744-5FCA-4957-A42F-E603DB99B027}">
      <dgm:prSet phldrT="[Texto]" custT="1"/>
      <dgm:spPr/>
      <dgm:t>
        <a:bodyPr/>
        <a:lstStyle/>
        <a:p>
          <a:pPr algn="just"/>
          <a:r>
            <a:rPr lang="es-ES" sz="1800" baseline="0" dirty="0"/>
            <a:t>6.- Por último la Circunscripción Especial Amazónica también se vería beneficiada pues estos recursos de superávit irían al Fondo Común (Art. 56.4).</a:t>
          </a:r>
        </a:p>
        <a:p>
          <a:pPr algn="just"/>
          <a:endParaRPr lang="es-ES" sz="1800" baseline="0" dirty="0"/>
        </a:p>
        <a:p>
          <a:pPr algn="just"/>
          <a:r>
            <a:rPr lang="es-ES" sz="1800" baseline="0" dirty="0"/>
            <a:t>7.- Es necesario dejar anotado así mismo que en las disposiciones transitorias que estos recursos serán públicos, además deberán pasar por el Ministerio de Finanzas a fin de que este como ente rector establezca las asignaciones después que el Ministerio de Energía remita la información y necesaria de los superávits para que pueda distribuirse técnicamente a los GAD provinciales. </a:t>
          </a:r>
        </a:p>
      </dgm:t>
    </dgm:pt>
    <dgm:pt modelId="{E3624BF5-21BE-478E-90D2-D98E8641CBEC}" type="parTrans" cxnId="{08BEA8ED-F86D-483A-BB06-FD748F92960D}">
      <dgm:prSet/>
      <dgm:spPr/>
      <dgm:t>
        <a:bodyPr/>
        <a:lstStyle/>
        <a:p>
          <a:endParaRPr lang="es-EC"/>
        </a:p>
      </dgm:t>
    </dgm:pt>
    <dgm:pt modelId="{5E06F77D-2027-4E2C-A401-D96D1992B0A0}" type="sibTrans" cxnId="{08BEA8ED-F86D-483A-BB06-FD748F92960D}">
      <dgm:prSet/>
      <dgm:spPr/>
      <dgm:t>
        <a:bodyPr/>
        <a:lstStyle/>
        <a:p>
          <a:endParaRPr lang="es-EC"/>
        </a:p>
      </dgm:t>
    </dgm:pt>
    <dgm:pt modelId="{5A78D301-955B-4AEE-B17B-AC5D9995B652}" type="pres">
      <dgm:prSet presAssocID="{21885FB5-6675-40E3-992E-8EAD52198E82}" presName="linear" presStyleCnt="0">
        <dgm:presLayoutVars>
          <dgm:dir/>
          <dgm:resizeHandles val="exact"/>
        </dgm:presLayoutVars>
      </dgm:prSet>
      <dgm:spPr/>
    </dgm:pt>
    <dgm:pt modelId="{6D71BA00-BA6D-4716-A7E3-D267E7E7821F}" type="pres">
      <dgm:prSet presAssocID="{71163EF9-7C34-4DB6-B900-8A2DF9EAFC56}" presName="comp" presStyleCnt="0"/>
      <dgm:spPr/>
    </dgm:pt>
    <dgm:pt modelId="{565BD60A-163D-4992-B964-8DA8BBA4C632}" type="pres">
      <dgm:prSet presAssocID="{71163EF9-7C34-4DB6-B900-8A2DF9EAFC56}" presName="box" presStyleLbl="node1" presStyleIdx="0" presStyleCnt="2" custScaleY="134021" custLinFactNeighborY="-2617"/>
      <dgm:spPr/>
    </dgm:pt>
    <dgm:pt modelId="{0429D31C-2EC0-4F12-8CC1-9E98A170481F}" type="pres">
      <dgm:prSet presAssocID="{71163EF9-7C34-4DB6-B900-8A2DF9EAFC56}" presName="img" presStyleLbl="fgImgPlac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ransferencia con relleno sólido"/>
        </a:ext>
      </dgm:extLst>
    </dgm:pt>
    <dgm:pt modelId="{C67C918C-4BE2-4A6D-AAF4-C1AEB0BE1A47}" type="pres">
      <dgm:prSet presAssocID="{71163EF9-7C34-4DB6-B900-8A2DF9EAFC56}" presName="text" presStyleLbl="node1" presStyleIdx="0" presStyleCnt="2">
        <dgm:presLayoutVars>
          <dgm:bulletEnabled val="1"/>
        </dgm:presLayoutVars>
      </dgm:prSet>
      <dgm:spPr/>
    </dgm:pt>
    <dgm:pt modelId="{428B9451-FE0D-4F02-A05C-9A189956020B}" type="pres">
      <dgm:prSet presAssocID="{07094FC1-7251-4639-BEEC-D62E8B4F4C0C}" presName="spacer" presStyleCnt="0"/>
      <dgm:spPr/>
    </dgm:pt>
    <dgm:pt modelId="{51CDB603-006F-483C-9C54-B3DB952490C4}" type="pres">
      <dgm:prSet presAssocID="{D145D744-5FCA-4957-A42F-E603DB99B027}" presName="comp" presStyleCnt="0"/>
      <dgm:spPr/>
    </dgm:pt>
    <dgm:pt modelId="{D1FB97A7-18C2-40D2-BDF0-9B91D9B93BA0}" type="pres">
      <dgm:prSet presAssocID="{D145D744-5FCA-4957-A42F-E603DB99B027}" presName="box" presStyleLbl="node1" presStyleIdx="1" presStyleCnt="2" custLinFactNeighborX="10938" custLinFactNeighborY="19821"/>
      <dgm:spPr/>
    </dgm:pt>
    <dgm:pt modelId="{5688AA81-26B3-4CD7-BE8B-71BB150933C1}" type="pres">
      <dgm:prSet presAssocID="{D145D744-5FCA-4957-A42F-E603DB99B027}" presName="img" presStyleLbl="fgImgPlace1" presStyleIdx="1" presStyleCnt="2" custLinFactNeighborX="-4237" custLinFactNeighborY="-3280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ja con relleno sólido"/>
        </a:ext>
      </dgm:extLst>
    </dgm:pt>
    <dgm:pt modelId="{F3B3496B-DF06-47E1-B51D-6349EF569F96}" type="pres">
      <dgm:prSet presAssocID="{D145D744-5FCA-4957-A42F-E603DB99B027}" presName="text" presStyleLbl="node1" presStyleIdx="1" presStyleCnt="2">
        <dgm:presLayoutVars>
          <dgm:bulletEnabled val="1"/>
        </dgm:presLayoutVars>
      </dgm:prSet>
      <dgm:spPr/>
    </dgm:pt>
  </dgm:ptLst>
  <dgm:cxnLst>
    <dgm:cxn modelId="{8D4A391D-FCF0-4AA6-A9C3-08925096F661}" type="presOf" srcId="{D145D744-5FCA-4957-A42F-E603DB99B027}" destId="{D1FB97A7-18C2-40D2-BDF0-9B91D9B93BA0}" srcOrd="0" destOrd="0" presId="urn:microsoft.com/office/officeart/2005/8/layout/vList4"/>
    <dgm:cxn modelId="{12E9A623-E39B-40EA-ACA1-9CFD62D07862}" srcId="{21885FB5-6675-40E3-992E-8EAD52198E82}" destId="{71163EF9-7C34-4DB6-B900-8A2DF9EAFC56}" srcOrd="0" destOrd="0" parTransId="{317E29F0-7F3D-40C2-8217-0D5B30F05968}" sibTransId="{07094FC1-7251-4639-BEEC-D62E8B4F4C0C}"/>
    <dgm:cxn modelId="{206DFF3B-8612-42D9-A888-996334F86AEF}" type="presOf" srcId="{71163EF9-7C34-4DB6-B900-8A2DF9EAFC56}" destId="{565BD60A-163D-4992-B964-8DA8BBA4C632}" srcOrd="0" destOrd="0" presId="urn:microsoft.com/office/officeart/2005/8/layout/vList4"/>
    <dgm:cxn modelId="{F42ABA67-0329-46FA-AB13-8A3CD5856BD0}" type="presOf" srcId="{71163EF9-7C34-4DB6-B900-8A2DF9EAFC56}" destId="{C67C918C-4BE2-4A6D-AAF4-C1AEB0BE1A47}" srcOrd="1" destOrd="0" presId="urn:microsoft.com/office/officeart/2005/8/layout/vList4"/>
    <dgm:cxn modelId="{AB3DDFAA-1397-4DCD-8216-CFC4E55F538B}" type="presOf" srcId="{D145D744-5FCA-4957-A42F-E603DB99B027}" destId="{F3B3496B-DF06-47E1-B51D-6349EF569F96}" srcOrd="1" destOrd="0" presId="urn:microsoft.com/office/officeart/2005/8/layout/vList4"/>
    <dgm:cxn modelId="{DCEC0CC0-1CEE-4F2E-A3F1-1D810B23F469}" type="presOf" srcId="{21885FB5-6675-40E3-992E-8EAD52198E82}" destId="{5A78D301-955B-4AEE-B17B-AC5D9995B652}" srcOrd="0" destOrd="0" presId="urn:microsoft.com/office/officeart/2005/8/layout/vList4"/>
    <dgm:cxn modelId="{08BEA8ED-F86D-483A-BB06-FD748F92960D}" srcId="{21885FB5-6675-40E3-992E-8EAD52198E82}" destId="{D145D744-5FCA-4957-A42F-E603DB99B027}" srcOrd="1" destOrd="0" parTransId="{E3624BF5-21BE-478E-90D2-D98E8641CBEC}" sibTransId="{5E06F77D-2027-4E2C-A401-D96D1992B0A0}"/>
    <dgm:cxn modelId="{37A87D2F-A9AC-4063-A1D1-B67B6A2C95B9}" type="presParOf" srcId="{5A78D301-955B-4AEE-B17B-AC5D9995B652}" destId="{6D71BA00-BA6D-4716-A7E3-D267E7E7821F}" srcOrd="0" destOrd="0" presId="urn:microsoft.com/office/officeart/2005/8/layout/vList4"/>
    <dgm:cxn modelId="{B5417AC3-FF49-4012-A5C7-38A3F5DFFC6B}" type="presParOf" srcId="{6D71BA00-BA6D-4716-A7E3-D267E7E7821F}" destId="{565BD60A-163D-4992-B964-8DA8BBA4C632}" srcOrd="0" destOrd="0" presId="urn:microsoft.com/office/officeart/2005/8/layout/vList4"/>
    <dgm:cxn modelId="{98C6DEE1-F845-4F66-99DB-183EDADF17A3}" type="presParOf" srcId="{6D71BA00-BA6D-4716-A7E3-D267E7E7821F}" destId="{0429D31C-2EC0-4F12-8CC1-9E98A170481F}" srcOrd="1" destOrd="0" presId="urn:microsoft.com/office/officeart/2005/8/layout/vList4"/>
    <dgm:cxn modelId="{CFE3A0C6-5521-46F7-8A30-8CF6B53D2B70}" type="presParOf" srcId="{6D71BA00-BA6D-4716-A7E3-D267E7E7821F}" destId="{C67C918C-4BE2-4A6D-AAF4-C1AEB0BE1A47}" srcOrd="2" destOrd="0" presId="urn:microsoft.com/office/officeart/2005/8/layout/vList4"/>
    <dgm:cxn modelId="{5FB728BE-4C2F-43F9-B157-30D90326E3E5}" type="presParOf" srcId="{5A78D301-955B-4AEE-B17B-AC5D9995B652}" destId="{428B9451-FE0D-4F02-A05C-9A189956020B}" srcOrd="1" destOrd="0" presId="urn:microsoft.com/office/officeart/2005/8/layout/vList4"/>
    <dgm:cxn modelId="{358EC340-1ECA-42D1-8C9B-46CA48D2D31D}" type="presParOf" srcId="{5A78D301-955B-4AEE-B17B-AC5D9995B652}" destId="{51CDB603-006F-483C-9C54-B3DB952490C4}" srcOrd="2" destOrd="0" presId="urn:microsoft.com/office/officeart/2005/8/layout/vList4"/>
    <dgm:cxn modelId="{9D116CB9-E447-4E80-A9C9-5809AE20E772}" type="presParOf" srcId="{51CDB603-006F-483C-9C54-B3DB952490C4}" destId="{D1FB97A7-18C2-40D2-BDF0-9B91D9B93BA0}" srcOrd="0" destOrd="0" presId="urn:microsoft.com/office/officeart/2005/8/layout/vList4"/>
    <dgm:cxn modelId="{7F94529F-FFD3-4F04-ABC7-0F21EF4F3A0F}" type="presParOf" srcId="{51CDB603-006F-483C-9C54-B3DB952490C4}" destId="{5688AA81-26B3-4CD7-BE8B-71BB150933C1}" srcOrd="1" destOrd="0" presId="urn:microsoft.com/office/officeart/2005/8/layout/vList4"/>
    <dgm:cxn modelId="{43E5F894-FF30-497C-8643-4269252E47B0}" type="presParOf" srcId="{51CDB603-006F-483C-9C54-B3DB952490C4}" destId="{F3B3496B-DF06-47E1-B51D-6349EF569F9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4B913-7D7B-48A3-81CC-592058C42B52}">
      <dsp:nvSpPr>
        <dsp:cNvPr id="0" name=""/>
        <dsp:cNvSpPr/>
      </dsp:nvSpPr>
      <dsp:spPr>
        <a:xfrm rot="10800000">
          <a:off x="2211554" y="2205"/>
          <a:ext cx="7247823" cy="154389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0816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La Constitución establece en su artículo 314 con claridad que el Estado es responsable de la provisión de servicios públicos entre ellos energía eléctrica. </a:t>
          </a:r>
          <a:endParaRPr lang="es-EC" sz="2000" kern="1200" dirty="0"/>
        </a:p>
      </dsp:txBody>
      <dsp:txXfrm rot="10800000">
        <a:off x="2597528" y="2205"/>
        <a:ext cx="6861849" cy="1543898"/>
      </dsp:txXfrm>
    </dsp:sp>
    <dsp:sp modelId="{C30EB3F0-A22B-4AC3-A17B-679AC0DB213F}">
      <dsp:nvSpPr>
        <dsp:cNvPr id="0" name=""/>
        <dsp:cNvSpPr/>
      </dsp:nvSpPr>
      <dsp:spPr>
        <a:xfrm>
          <a:off x="1439604" y="2205"/>
          <a:ext cx="1543898" cy="154389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66E7B25-8021-4269-8684-E3CDD8DE6EC2}">
      <dsp:nvSpPr>
        <dsp:cNvPr id="0" name=""/>
        <dsp:cNvSpPr/>
      </dsp:nvSpPr>
      <dsp:spPr>
        <a:xfrm rot="10800000">
          <a:off x="2211554" y="2006969"/>
          <a:ext cx="7247823" cy="154389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0816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El artículo 313 de la Carta Fundamental así mismo menciona que el Estado Central se reserva el derecho de administrar, regular, controlar y gestionar los sectores estratégicos, siendo parte de esta la energía en todas sus formas.</a:t>
          </a:r>
          <a:endParaRPr lang="es-EC" sz="2000" kern="1200" dirty="0"/>
        </a:p>
      </dsp:txBody>
      <dsp:txXfrm rot="10800000">
        <a:off x="2597528" y="2006969"/>
        <a:ext cx="6861849" cy="1543898"/>
      </dsp:txXfrm>
    </dsp:sp>
    <dsp:sp modelId="{7A527AE4-9DC4-4EF6-AC7E-9C21FF4B3887}">
      <dsp:nvSpPr>
        <dsp:cNvPr id="0" name=""/>
        <dsp:cNvSpPr/>
      </dsp:nvSpPr>
      <dsp:spPr>
        <a:xfrm>
          <a:off x="1439604" y="2006969"/>
          <a:ext cx="1543898" cy="154389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6A988D6-3F2F-432C-8788-5404C4BADF20}">
      <dsp:nvSpPr>
        <dsp:cNvPr id="0" name=""/>
        <dsp:cNvSpPr/>
      </dsp:nvSpPr>
      <dsp:spPr>
        <a:xfrm rot="10800000">
          <a:off x="2211554" y="4011732"/>
          <a:ext cx="7247823" cy="154389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0816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El Art. 111 del COOTAD, menciona que los sectores estratégicos son de exclusividad del Gobierno Central.  Se han delegado competencias a los GAD sin presupuesto y sin observar los marcos normativos.  </a:t>
          </a:r>
          <a:endParaRPr lang="es-EC" sz="2000" kern="1200" dirty="0"/>
        </a:p>
      </dsp:txBody>
      <dsp:txXfrm rot="10800000">
        <a:off x="2597528" y="4011732"/>
        <a:ext cx="6861849" cy="1543898"/>
      </dsp:txXfrm>
    </dsp:sp>
    <dsp:sp modelId="{D52D5D3A-0530-48B5-AC3F-A2E01A42A739}">
      <dsp:nvSpPr>
        <dsp:cNvPr id="0" name=""/>
        <dsp:cNvSpPr/>
      </dsp:nvSpPr>
      <dsp:spPr>
        <a:xfrm>
          <a:off x="1439604" y="4011732"/>
          <a:ext cx="1543898" cy="154389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CF26D-9622-432D-828A-FC3EF9E6C866}">
      <dsp:nvSpPr>
        <dsp:cNvPr id="0" name=""/>
        <dsp:cNvSpPr/>
      </dsp:nvSpPr>
      <dsp:spPr>
        <a:xfrm>
          <a:off x="0" y="0"/>
          <a:ext cx="3304347" cy="5734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El proponente aumenta un inciso al Art. 57 de la LOSPEE, en el cual establece que la Circunscripción Especial Amazónica gozará de una tarifa ELÉCTRICA ESPECIAL.</a:t>
          </a:r>
          <a:endParaRPr lang="es-EC" sz="1800" kern="1200" dirty="0"/>
        </a:p>
      </dsp:txBody>
      <dsp:txXfrm>
        <a:off x="0" y="2293962"/>
        <a:ext cx="3304347" cy="2293962"/>
      </dsp:txXfrm>
    </dsp:sp>
    <dsp:sp modelId="{D495B7E6-577C-4276-9061-7F14D51CF26A}">
      <dsp:nvSpPr>
        <dsp:cNvPr id="0" name=""/>
        <dsp:cNvSpPr/>
      </dsp:nvSpPr>
      <dsp:spPr>
        <a:xfrm>
          <a:off x="699435" y="344094"/>
          <a:ext cx="1909724" cy="190972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FC813C9-D8E3-462D-B3A0-E3DEB5474147}">
      <dsp:nvSpPr>
        <dsp:cNvPr id="0" name=""/>
        <dsp:cNvSpPr/>
      </dsp:nvSpPr>
      <dsp:spPr>
        <a:xfrm>
          <a:off x="3405601" y="0"/>
          <a:ext cx="3304347" cy="5734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La Amazonía comprende una circunscripción especial de acuerdo al texto Constitucional (Art. 250), región excluida histórica y socialmente, fundamento de especialidad. Principio de igualdad mejorar las condiciones de vida.</a:t>
          </a:r>
          <a:endParaRPr lang="es-EC" sz="1800" kern="1200" dirty="0"/>
        </a:p>
      </dsp:txBody>
      <dsp:txXfrm>
        <a:off x="3405601" y="2293962"/>
        <a:ext cx="3304347" cy="2293962"/>
      </dsp:txXfrm>
    </dsp:sp>
    <dsp:sp modelId="{73D64195-F619-497D-82F8-005F76429A0A}">
      <dsp:nvSpPr>
        <dsp:cNvPr id="0" name=""/>
        <dsp:cNvSpPr/>
      </dsp:nvSpPr>
      <dsp:spPr>
        <a:xfrm>
          <a:off x="4102912" y="344094"/>
          <a:ext cx="1909724" cy="190972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3000" b="-3000"/>
          </a:stretch>
        </a:blip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F57A172-7994-4BF4-AD62-AF3DE301240A}">
      <dsp:nvSpPr>
        <dsp:cNvPr id="0" name=""/>
        <dsp:cNvSpPr/>
      </dsp:nvSpPr>
      <dsp:spPr>
        <a:xfrm>
          <a:off x="6809078" y="0"/>
          <a:ext cx="3304347" cy="5734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La energía eléctrica constituye parte fundamental del desarrollo humano. Art. 44 de la LOCTEA garantiza la creación de políticas públicas para el acceso del servicio a lo hogares vulnerables</a:t>
          </a:r>
          <a:endParaRPr lang="es-EC" sz="2000" kern="1200" dirty="0"/>
        </a:p>
      </dsp:txBody>
      <dsp:txXfrm>
        <a:off x="6809078" y="2293962"/>
        <a:ext cx="3304347" cy="2293962"/>
      </dsp:txXfrm>
    </dsp:sp>
    <dsp:sp modelId="{CD1686DD-C803-4C54-BFEB-E98970439D66}">
      <dsp:nvSpPr>
        <dsp:cNvPr id="0" name=""/>
        <dsp:cNvSpPr/>
      </dsp:nvSpPr>
      <dsp:spPr>
        <a:xfrm>
          <a:off x="7506390" y="344094"/>
          <a:ext cx="1909724" cy="1909724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FEF89FF-FEEC-44AA-AC84-BE20495BBF98}">
      <dsp:nvSpPr>
        <dsp:cNvPr id="0" name=""/>
        <dsp:cNvSpPr/>
      </dsp:nvSpPr>
      <dsp:spPr>
        <a:xfrm>
          <a:off x="404621" y="4587925"/>
          <a:ext cx="9306306" cy="860236"/>
        </a:xfrm>
        <a:prstGeom prst="leftRightArrow">
          <a:avLst/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CF26D-9622-432D-828A-FC3EF9E6C866}">
      <dsp:nvSpPr>
        <dsp:cNvPr id="0" name=""/>
        <dsp:cNvSpPr/>
      </dsp:nvSpPr>
      <dsp:spPr>
        <a:xfrm>
          <a:off x="0" y="0"/>
          <a:ext cx="4589636" cy="52308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Es</a:t>
          </a:r>
          <a:r>
            <a:rPr lang="es-ES" sz="2400" kern="1200" baseline="0" dirty="0"/>
            <a:t> importante destacar que la reforma debe estar encaminada a los hogares vulnerables, tal como señala el Art. 44 de la LOCTEA.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baseline="0" dirty="0"/>
            <a:t>La propuesta es beneficiosa para la Amazonía.</a:t>
          </a:r>
          <a:endParaRPr lang="es-EC" sz="2400" kern="1200" dirty="0"/>
        </a:p>
      </dsp:txBody>
      <dsp:txXfrm>
        <a:off x="0" y="2092323"/>
        <a:ext cx="4589636" cy="2092323"/>
      </dsp:txXfrm>
    </dsp:sp>
    <dsp:sp modelId="{D495B7E6-577C-4276-9061-7F14D51CF26A}">
      <dsp:nvSpPr>
        <dsp:cNvPr id="0" name=""/>
        <dsp:cNvSpPr/>
      </dsp:nvSpPr>
      <dsp:spPr>
        <a:xfrm>
          <a:off x="1427895" y="313848"/>
          <a:ext cx="1741859" cy="174185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FC813C9-D8E3-462D-B3A0-E3DEB5474147}">
      <dsp:nvSpPr>
        <dsp:cNvPr id="0" name=""/>
        <dsp:cNvSpPr/>
      </dsp:nvSpPr>
      <dsp:spPr>
        <a:xfrm>
          <a:off x="4735338" y="0"/>
          <a:ext cx="4589636" cy="52308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Se debe aclarar, en la disposición transitoria del proyecto, donde se menciona que “ARCOTEL” debe implementar la tarifa especial.</a:t>
          </a:r>
          <a:endParaRPr lang="es-EC" sz="2400" kern="1200" dirty="0"/>
        </a:p>
      </dsp:txBody>
      <dsp:txXfrm>
        <a:off x="4735338" y="2092323"/>
        <a:ext cx="4589636" cy="2092323"/>
      </dsp:txXfrm>
    </dsp:sp>
    <dsp:sp modelId="{73D64195-F619-497D-82F8-005F76429A0A}">
      <dsp:nvSpPr>
        <dsp:cNvPr id="0" name=""/>
        <dsp:cNvSpPr/>
      </dsp:nvSpPr>
      <dsp:spPr>
        <a:xfrm>
          <a:off x="6155220" y="313848"/>
          <a:ext cx="1741859" cy="174185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FEF89FF-FEEC-44AA-AC84-BE20495BBF98}">
      <dsp:nvSpPr>
        <dsp:cNvPr id="0" name=""/>
        <dsp:cNvSpPr/>
      </dsp:nvSpPr>
      <dsp:spPr>
        <a:xfrm>
          <a:off x="372998" y="4184647"/>
          <a:ext cx="8578977" cy="784621"/>
        </a:xfrm>
        <a:prstGeom prst="leftRightArrow">
          <a:avLst/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CF26D-9622-432D-828A-FC3EF9E6C866}">
      <dsp:nvSpPr>
        <dsp:cNvPr id="0" name=""/>
        <dsp:cNvSpPr/>
      </dsp:nvSpPr>
      <dsp:spPr>
        <a:xfrm>
          <a:off x="0" y="0"/>
          <a:ext cx="4589636" cy="52308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Se propone que la definición de alumbrado público también comprenda los escenarios deportivos que los GADs hayan delegado a los particulares  o en comodato </a:t>
          </a:r>
          <a:endParaRPr lang="es-EC" sz="2400" kern="1200" dirty="0"/>
        </a:p>
      </dsp:txBody>
      <dsp:txXfrm>
        <a:off x="0" y="2092323"/>
        <a:ext cx="4589636" cy="2092323"/>
      </dsp:txXfrm>
    </dsp:sp>
    <dsp:sp modelId="{D495B7E6-577C-4276-9061-7F14D51CF26A}">
      <dsp:nvSpPr>
        <dsp:cNvPr id="0" name=""/>
        <dsp:cNvSpPr/>
      </dsp:nvSpPr>
      <dsp:spPr>
        <a:xfrm>
          <a:off x="1427895" y="313848"/>
          <a:ext cx="1741859" cy="174185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FC813C9-D8E3-462D-B3A0-E3DEB5474147}">
      <dsp:nvSpPr>
        <dsp:cNvPr id="0" name=""/>
        <dsp:cNvSpPr/>
      </dsp:nvSpPr>
      <dsp:spPr>
        <a:xfrm>
          <a:off x="4735338" y="0"/>
          <a:ext cx="4589636" cy="52308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La</a:t>
          </a:r>
          <a:r>
            <a:rPr lang="es-ES" sz="1800" kern="1200" baseline="0" dirty="0"/>
            <a:t> propuesta es redundante ya que el numeral segundo del artículo 3 de la LOSPEE, es lo suficiente claro estableciendo los escenarios deportivos como consta en el texto, es necesario entender que la delegación o comodato no modifica la calidad de propiedad pública. </a:t>
          </a:r>
          <a:endParaRPr lang="es-EC" sz="1800" kern="1200" dirty="0"/>
        </a:p>
      </dsp:txBody>
      <dsp:txXfrm>
        <a:off x="4735338" y="2092323"/>
        <a:ext cx="4589636" cy="2092323"/>
      </dsp:txXfrm>
    </dsp:sp>
    <dsp:sp modelId="{73D64195-F619-497D-82F8-005F76429A0A}">
      <dsp:nvSpPr>
        <dsp:cNvPr id="0" name=""/>
        <dsp:cNvSpPr/>
      </dsp:nvSpPr>
      <dsp:spPr>
        <a:xfrm>
          <a:off x="6155220" y="313848"/>
          <a:ext cx="1741859" cy="174185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FEF89FF-FEEC-44AA-AC84-BE20495BBF98}">
      <dsp:nvSpPr>
        <dsp:cNvPr id="0" name=""/>
        <dsp:cNvSpPr/>
      </dsp:nvSpPr>
      <dsp:spPr>
        <a:xfrm>
          <a:off x="0" y="4446187"/>
          <a:ext cx="8578977" cy="784621"/>
        </a:xfrm>
        <a:prstGeom prst="leftRightArrow">
          <a:avLst/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BD60A-163D-4992-B964-8DA8BBA4C632}">
      <dsp:nvSpPr>
        <dsp:cNvPr id="0" name=""/>
        <dsp:cNvSpPr/>
      </dsp:nvSpPr>
      <dsp:spPr>
        <a:xfrm>
          <a:off x="0" y="0"/>
          <a:ext cx="10115550" cy="2730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El Asambleísta propone que: 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1.- Se reforme el Art. 56, inciso quinto de la LOSPEE que dispone que  el 30% de superávit  (EP) que se obtenga en la fase de operaciones destinado a  proyectos de desarrollo territorial en el área de influencia del proyecto, y que del capital privado y de economía mixta el 12% sea destinado a proyectos de desarrollo territorial.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2.- La reforma estaría destinada a eliminar el texto (del inciso anotado anteriormente) que señala que los criterios de asignación y su periodicidad estará dictados por el reglamento</a:t>
          </a:r>
          <a:endParaRPr lang="es-EC" sz="1800" kern="1200" dirty="0"/>
        </a:p>
      </dsp:txBody>
      <dsp:txXfrm>
        <a:off x="2296134" y="0"/>
        <a:ext cx="7819415" cy="2730241"/>
      </dsp:txXfrm>
    </dsp:sp>
    <dsp:sp modelId="{0429D31C-2EC0-4F12-8CC1-9E98A170481F}">
      <dsp:nvSpPr>
        <dsp:cNvPr id="0" name=""/>
        <dsp:cNvSpPr/>
      </dsp:nvSpPr>
      <dsp:spPr>
        <a:xfrm>
          <a:off x="273024" y="273024"/>
          <a:ext cx="2023110" cy="218419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4000" r="-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FB97A7-18C2-40D2-BDF0-9B91D9B93BA0}">
      <dsp:nvSpPr>
        <dsp:cNvPr id="0" name=""/>
        <dsp:cNvSpPr/>
      </dsp:nvSpPr>
      <dsp:spPr>
        <a:xfrm>
          <a:off x="0" y="2987211"/>
          <a:ext cx="10115550" cy="2730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3.-</a:t>
          </a:r>
          <a:r>
            <a:rPr lang="es-ES" sz="1800" kern="1200" baseline="0" dirty="0"/>
            <a:t> El Reglamento en sus artículos 74 y 81 establecen que estos recursos serán administrados por las mismas entidades conllevando a que efectivamente no sea presentado ningún beneficio  a los pobladores del área de influencia.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 dirty="0"/>
            <a:t>4.- La reformas permitirá que estos recursos entren a las arcas de los Gobiernos Autónomos Descentralizados Provinciales  para realizar  proyectos de desarrollo territorial (Art. 56.2 de la reforma).</a:t>
          </a:r>
        </a:p>
      </dsp:txBody>
      <dsp:txXfrm>
        <a:off x="2296134" y="2987211"/>
        <a:ext cx="7819415" cy="2730241"/>
      </dsp:txXfrm>
    </dsp:sp>
    <dsp:sp modelId="{5688AA81-26B3-4CD7-BE8B-71BB150933C1}">
      <dsp:nvSpPr>
        <dsp:cNvPr id="0" name=""/>
        <dsp:cNvSpPr/>
      </dsp:nvSpPr>
      <dsp:spPr>
        <a:xfrm>
          <a:off x="187304" y="3204648"/>
          <a:ext cx="2023110" cy="218419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4000" r="-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BD60A-163D-4992-B964-8DA8BBA4C632}">
      <dsp:nvSpPr>
        <dsp:cNvPr id="0" name=""/>
        <dsp:cNvSpPr/>
      </dsp:nvSpPr>
      <dsp:spPr>
        <a:xfrm>
          <a:off x="0" y="0"/>
          <a:ext cx="10125075" cy="33652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 dirty="0"/>
            <a:t>5.- Una observación es que estos recursos sean utilizados en ciertas categorías como: 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 dirty="0"/>
            <a:t>- Mejoramiento de las condiciones de infraestructura, accesibilidad, conectividad y seguridad de las áreas aledañas a la central de generación.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 dirty="0"/>
            <a:t>-Fortalecimiento de las capacidades productivas y de riego.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 dirty="0"/>
            <a:t>- Fortalecimiento de las actividades artística y cultural.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 dirty="0"/>
            <a:t>Esto como vemos (Art. 56.3 de la reforma “Destino de los Recursos”) es imitante, dado que el espectro de desarrollo territorial es amplio beneficiando a los pobladores inmensamente.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1800" kern="1200" dirty="0"/>
        </a:p>
      </dsp:txBody>
      <dsp:txXfrm>
        <a:off x="2276112" y="0"/>
        <a:ext cx="7848962" cy="3365231"/>
      </dsp:txXfrm>
    </dsp:sp>
    <dsp:sp modelId="{0429D31C-2EC0-4F12-8CC1-9E98A170481F}">
      <dsp:nvSpPr>
        <dsp:cNvPr id="0" name=""/>
        <dsp:cNvSpPr/>
      </dsp:nvSpPr>
      <dsp:spPr>
        <a:xfrm>
          <a:off x="251097" y="678226"/>
          <a:ext cx="2025015" cy="20087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FB97A7-18C2-40D2-BDF0-9B91D9B93BA0}">
      <dsp:nvSpPr>
        <dsp:cNvPr id="0" name=""/>
        <dsp:cNvSpPr/>
      </dsp:nvSpPr>
      <dsp:spPr>
        <a:xfrm>
          <a:off x="0" y="3618315"/>
          <a:ext cx="10125075" cy="25109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 dirty="0"/>
            <a:t>6.- Por último la Circunscripción Especial Amazónica también se vería beneficiada pues estos recursos de superávit irían al Fondo Común (Art. 56.4).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 baseline="0" dirty="0"/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baseline="0" dirty="0"/>
            <a:t>7.- Es necesario dejar anotado así mismo que en las disposiciones transitorias que estos recursos serán públicos, además deberán pasar por el Ministerio de Finanzas a fin de que este como ente rector establezca las asignaciones después que el Ministerio de Energía remita la información y necesaria de los superávits para que pueda distribuirse técnicamente a los GAD provinciales. </a:t>
          </a:r>
        </a:p>
      </dsp:txBody>
      <dsp:txXfrm>
        <a:off x="2276112" y="3618315"/>
        <a:ext cx="7848962" cy="2510973"/>
      </dsp:txXfrm>
    </dsp:sp>
    <dsp:sp modelId="{5688AA81-26B3-4CD7-BE8B-71BB150933C1}">
      <dsp:nvSpPr>
        <dsp:cNvPr id="0" name=""/>
        <dsp:cNvSpPr/>
      </dsp:nvSpPr>
      <dsp:spPr>
        <a:xfrm>
          <a:off x="165297" y="3801538"/>
          <a:ext cx="2025015" cy="20087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159" y="2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DA39C-89A8-4105-916F-A258935D15EC}" type="datetimeFigureOut">
              <a:rPr lang="es-EC" smtClean="0"/>
              <a:t>17/1/2022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3638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716" y="4473514"/>
            <a:ext cx="5608975" cy="36602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3106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159" y="883106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A0138-A757-4A68-B4EC-5BF5CD7FCC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106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1.- LOSPEE.- Ley Orgánica del Servicio Público de Energía Eléctrica</a:t>
            </a:r>
          </a:p>
          <a:p>
            <a:r>
              <a:rPr lang="es-ES" b="1" dirty="0"/>
              <a:t>2.- LOCTEA.- Ley Orgánica para la Planificación de la Circunscripción Especial Amazónica</a:t>
            </a:r>
            <a:endParaRPr lang="es-EC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FA0138-A757-4A68-B4EC-5BF5CD7FCCA1}" type="slidenum">
              <a:rPr lang="es-EC" smtClean="0"/>
              <a:t>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325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FA0138-A757-4A68-B4EC-5BF5CD7FCCA1}" type="slidenum">
              <a:rPr lang="es-EC" smtClean="0"/>
              <a:t>10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6392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280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128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374900"/>
            <a:ext cx="10972800" cy="375126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2279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70000"/>
            <a:ext cx="2743200" cy="485617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70000"/>
            <a:ext cx="8026400" cy="485617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6438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493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36800"/>
            <a:ext cx="10972800" cy="378936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3923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880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747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447926"/>
            <a:ext cx="5384800" cy="3678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447926"/>
            <a:ext cx="5384800" cy="3678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9554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4297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6174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47999"/>
            <a:ext cx="5386917" cy="307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240823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3047999"/>
            <a:ext cx="5389033" cy="30781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488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747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5042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371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03325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203325"/>
            <a:ext cx="6815667" cy="49228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365376"/>
            <a:ext cx="4011084" cy="39909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6911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30299"/>
            <a:ext cx="7315200" cy="3597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8051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  <p:pic>
        <p:nvPicPr>
          <p:cNvPr id="7" name="Picture 6" descr="plantilla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45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lantilla-principal.jpg">
            <a:extLst>
              <a:ext uri="{FF2B5EF4-FFF2-40B4-BE49-F238E27FC236}">
                <a16:creationId xmlns:a16="http://schemas.microsoft.com/office/drawing/2014/main" id="{A6642125-BF95-46C4-966F-F3B430F60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76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DEDB608-7CFE-4AC7-A5D7-EE74E78E9348}"/>
              </a:ext>
            </a:extLst>
          </p:cNvPr>
          <p:cNvSpPr txBox="1"/>
          <p:nvPr/>
        </p:nvSpPr>
        <p:spPr>
          <a:xfrm>
            <a:off x="2047460" y="2213114"/>
            <a:ext cx="80970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rgbClr val="002060"/>
                </a:solidFill>
              </a:rPr>
              <a:t>OBSERVACIONES Y PROPUESTAS A LA LEY REFORMATORIA A LA LEY ORGÁNICA DEL SERVICIO PÚBLICO DE ENERGÍA ELÉCTRICA</a:t>
            </a:r>
            <a:endParaRPr lang="es-EC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763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10</a:t>
            </a:fld>
            <a:endParaRPr lang="es-EC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42470CB-3A46-470D-95F7-2660FBA15810}"/>
              </a:ext>
            </a:extLst>
          </p:cNvPr>
          <p:cNvSpPr txBox="1"/>
          <p:nvPr/>
        </p:nvSpPr>
        <p:spPr>
          <a:xfrm>
            <a:off x="7834314" y="5966604"/>
            <a:ext cx="25574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/>
              <a:t>Fuente: GADP, MEF, BDE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B3EED30-8651-41CD-A0C6-DB2D3E2EE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00" y="5966604"/>
            <a:ext cx="4814887" cy="73342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3A67EB4-9881-43B3-A764-4B5EDFAF9A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7325" y="971550"/>
            <a:ext cx="9144000" cy="4914900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B3F04AE5-D4F4-450A-9C71-09C3033ADA0D}"/>
              </a:ext>
            </a:extLst>
          </p:cNvPr>
          <p:cNvCxnSpPr/>
          <p:nvPr/>
        </p:nvCxnSpPr>
        <p:spPr>
          <a:xfrm>
            <a:off x="1457325" y="475773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E83EF5EC-CC9D-4A92-BAC0-39E205AC2D8D}"/>
              </a:ext>
            </a:extLst>
          </p:cNvPr>
          <p:cNvCxnSpPr/>
          <p:nvPr/>
        </p:nvCxnSpPr>
        <p:spPr>
          <a:xfrm>
            <a:off x="10601325" y="4757738"/>
            <a:ext cx="6715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82D788-D77F-43C0-8273-F3FABC5BC2A1}"/>
              </a:ext>
            </a:extLst>
          </p:cNvPr>
          <p:cNvCxnSpPr/>
          <p:nvPr/>
        </p:nvCxnSpPr>
        <p:spPr>
          <a:xfrm flipH="1">
            <a:off x="1171575" y="4757738"/>
            <a:ext cx="285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0373FDA-523B-4AD3-94EC-E2E7234F8F1A}"/>
              </a:ext>
            </a:extLst>
          </p:cNvPr>
          <p:cNvCxnSpPr/>
          <p:nvPr/>
        </p:nvCxnSpPr>
        <p:spPr>
          <a:xfrm>
            <a:off x="1143000" y="4757738"/>
            <a:ext cx="0" cy="7858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503588BA-4800-40D3-94DC-BD4A93DF098D}"/>
              </a:ext>
            </a:extLst>
          </p:cNvPr>
          <p:cNvCxnSpPr/>
          <p:nvPr/>
        </p:nvCxnSpPr>
        <p:spPr>
          <a:xfrm>
            <a:off x="1171575" y="5572125"/>
            <a:ext cx="101012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83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4EAB97-DA1C-4E55-B44A-9D2E8BC0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2</a:t>
            </a:fld>
            <a:endParaRPr lang="es-EC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D074B0D8-9F89-4A16-A374-3ECFA36906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3213245"/>
              </p:ext>
            </p:extLst>
          </p:nvPr>
        </p:nvGraphicFramePr>
        <p:xfrm>
          <a:off x="259556" y="981082"/>
          <a:ext cx="10898982" cy="5557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4575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4EAB97-DA1C-4E55-B44A-9D2E8BC0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3</a:t>
            </a:fld>
            <a:endParaRPr lang="es-EC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B4FBAC2-E1FC-4178-B871-BEE93AA5B5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1138438"/>
              </p:ext>
            </p:extLst>
          </p:nvPr>
        </p:nvGraphicFramePr>
        <p:xfrm>
          <a:off x="1038225" y="967515"/>
          <a:ext cx="10115550" cy="5734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6B07B92C-9916-434C-8E56-7BB67021311D}"/>
              </a:ext>
            </a:extLst>
          </p:cNvPr>
          <p:cNvSpPr txBox="1"/>
          <p:nvPr/>
        </p:nvSpPr>
        <p:spPr>
          <a:xfrm>
            <a:off x="4002880" y="136518"/>
            <a:ext cx="654129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OBSERVACIONES AL PROYECTO DEL AS. AUGUSTO GUAMÁN RIVERA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376770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4EAB97-DA1C-4E55-B44A-9D2E8BC0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4</a:t>
            </a:fld>
            <a:endParaRPr lang="es-EC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B4FBAC2-E1FC-4178-B871-BEE93AA5B5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894722"/>
              </p:ext>
            </p:extLst>
          </p:nvPr>
        </p:nvGraphicFramePr>
        <p:xfrm>
          <a:off x="1433512" y="1125548"/>
          <a:ext cx="9324975" cy="5230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6B07B92C-9916-434C-8E56-7BB67021311D}"/>
              </a:ext>
            </a:extLst>
          </p:cNvPr>
          <p:cNvSpPr txBox="1"/>
          <p:nvPr/>
        </p:nvSpPr>
        <p:spPr>
          <a:xfrm>
            <a:off x="4002880" y="136518"/>
            <a:ext cx="6541294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OBSERVACIONES AL PROYECTO DEL AS. AUGUSTO GUAMÁN RIVERA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231190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4EAB97-DA1C-4E55-B44A-9D2E8BC0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5</a:t>
            </a:fld>
            <a:endParaRPr lang="es-EC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B4FBAC2-E1FC-4178-B871-BEE93AA5B5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1025151"/>
              </p:ext>
            </p:extLst>
          </p:nvPr>
        </p:nvGraphicFramePr>
        <p:xfrm>
          <a:off x="1433512" y="1125548"/>
          <a:ext cx="9324975" cy="5230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CDFC5987-FA56-433C-A84B-A6AE48D158A6}"/>
              </a:ext>
            </a:extLst>
          </p:cNvPr>
          <p:cNvSpPr txBox="1"/>
          <p:nvPr/>
        </p:nvSpPr>
        <p:spPr>
          <a:xfrm>
            <a:off x="3831430" y="173023"/>
            <a:ext cx="654129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OBSERVACIONES AL PROYECTO DEL AS. DIEGO GARCÍA POZO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128659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4EAB97-DA1C-4E55-B44A-9D2E8BC0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6</a:t>
            </a:fld>
            <a:endParaRPr lang="es-EC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DFC5987-FA56-433C-A84B-A6AE48D158A6}"/>
              </a:ext>
            </a:extLst>
          </p:cNvPr>
          <p:cNvSpPr txBox="1"/>
          <p:nvPr/>
        </p:nvSpPr>
        <p:spPr>
          <a:xfrm>
            <a:off x="3831430" y="173023"/>
            <a:ext cx="654129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OBSERVACIONES AL PROYECTO DEL AS. BYRON MALDONADO</a:t>
            </a:r>
            <a:endParaRPr lang="es-EC" sz="2000" dirty="0"/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E801A2B6-9D46-4DE5-A5B1-DD9D7A52B7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07680"/>
              </p:ext>
            </p:extLst>
          </p:nvPr>
        </p:nvGraphicFramePr>
        <p:xfrm>
          <a:off x="1038225" y="967515"/>
          <a:ext cx="10115550" cy="5734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0850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4EAB97-DA1C-4E55-B44A-9D2E8BC0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7</a:t>
            </a:fld>
            <a:endParaRPr lang="es-EC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DFC5987-FA56-433C-A84B-A6AE48D158A6}"/>
              </a:ext>
            </a:extLst>
          </p:cNvPr>
          <p:cNvSpPr txBox="1"/>
          <p:nvPr/>
        </p:nvSpPr>
        <p:spPr>
          <a:xfrm>
            <a:off x="3245642" y="123803"/>
            <a:ext cx="6541294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OBSERVACIONES AL PROYECTO DEL AS. BYRON MALDONADO</a:t>
            </a:r>
            <a:endParaRPr lang="es-EC" sz="2000" dirty="0"/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E801A2B6-9D46-4DE5-A5B1-DD9D7A52B7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4474792"/>
              </p:ext>
            </p:extLst>
          </p:nvPr>
        </p:nvGraphicFramePr>
        <p:xfrm>
          <a:off x="1028700" y="573133"/>
          <a:ext cx="10125075" cy="6129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6103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4EAB97-DA1C-4E55-B44A-9D2E8BC0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8</a:t>
            </a:fld>
            <a:endParaRPr lang="es-EC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E2F8F5-E1D6-4FAF-B1D2-A1A74978B565}"/>
              </a:ext>
            </a:extLst>
          </p:cNvPr>
          <p:cNvSpPr txBox="1"/>
          <p:nvPr/>
        </p:nvSpPr>
        <p:spPr>
          <a:xfrm>
            <a:off x="1445419" y="982176"/>
            <a:ext cx="9301162" cy="48936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</a:rPr>
              <a:t>Esta propuesta estaría en consonancia con lo determinado en el marco Constitucional y tendrá gran beneficio para los GADs Provinciales.</a:t>
            </a:r>
          </a:p>
          <a:p>
            <a:pPr algn="just"/>
            <a:endParaRPr lang="es-E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</a:rPr>
              <a:t>271.- (…) Las asignaciones anuales serán predecibles, directas, oportunas y automáticas, y se harán efectivas mediante las transferencias desde la Cuenta Única del Tesoro Nacional a las cuentas de los gobiernos autónomos descentralizados.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“Art. 274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.- Los gobiernos autónomos descentralizados en cuyo territorio se exploten o industrialicen recursos naturales no renovables tendrán derecho a participar de las rentas que perciba el Estado por esta actividad, de acuerdo con la ley”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2167520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4EAB97-DA1C-4E55-B44A-9D2E8BC0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9</a:t>
            </a:fld>
            <a:endParaRPr lang="es-EC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DFC5987-FA56-433C-A84B-A6AE48D158A6}"/>
              </a:ext>
            </a:extLst>
          </p:cNvPr>
          <p:cNvSpPr txBox="1"/>
          <p:nvPr/>
        </p:nvSpPr>
        <p:spPr>
          <a:xfrm>
            <a:off x="2014934" y="1928813"/>
            <a:ext cx="8162132" cy="3477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Por último se debe dejar señalando las obligaciones pendientes que existen por el pago pendiente de empresas eléctricas de conformidad a la Disposición Décimo Segunda, tercer inciso, de la Ley de Servicio Público  de Energía Eléctrica.</a:t>
            </a:r>
          </a:p>
          <a:p>
            <a:pPr algn="ctr"/>
            <a:endParaRPr lang="es-ES" sz="2000" dirty="0"/>
          </a:p>
          <a:p>
            <a:pPr algn="ctr"/>
            <a:r>
              <a:rPr lang="es-ES" sz="2000" i="1" dirty="0"/>
              <a:t>“Corresponde al Ministerio de Electricidad y Energía Renovable solicitar al Ministerio de Finanzas los recursos económicos que deberán provenir del Presupuesto General del Estado, con el objeto de adquirir las acciones y aportes para futura capitalización que mantengan los gobiernos autónomos descentralizados, accionistas privados y otros accionistas al valor nominal que consta en libros”</a:t>
            </a:r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15650187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CONGOPE [solo lectura]" id="{35D79337-08EF-4E6D-A07D-B8583DD5A919}" vid="{DE210592-152F-4D3F-9A5E-CC05F0DB5E0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CONGOPE</Template>
  <TotalTime>27261</TotalTime>
  <Words>975</Words>
  <Application>Microsoft Office PowerPoint</Application>
  <PresentationFormat>Panorámica</PresentationFormat>
  <Paragraphs>53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Comunicación Política</dc:title>
  <dc:creator>Marcela del Rocio Andino Ramos</dc:creator>
  <cp:lastModifiedBy>Jaime Salazar</cp:lastModifiedBy>
  <cp:revision>1404</cp:revision>
  <cp:lastPrinted>2021-02-25T13:58:04Z</cp:lastPrinted>
  <dcterms:created xsi:type="dcterms:W3CDTF">2017-07-20T22:35:52Z</dcterms:created>
  <dcterms:modified xsi:type="dcterms:W3CDTF">2022-01-17T19:46:45Z</dcterms:modified>
</cp:coreProperties>
</file>