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91" r:id="rId3"/>
    <p:sldId id="262" r:id="rId4"/>
    <p:sldId id="260" r:id="rId5"/>
    <p:sldId id="257" r:id="rId6"/>
    <p:sldId id="292" r:id="rId7"/>
    <p:sldId id="293" r:id="rId8"/>
  </p:sldIdLst>
  <p:sldSz cx="9144000" cy="6858000" type="screen4x3"/>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ime Salazar" userId="3ff5b857-8e8a-4520-8f8a-a5c0ba4e93d2" providerId="ADAL" clId="{EA78E86F-7E01-43E3-AC79-E7C6829DE959}"/>
    <pc:docChg chg="modSld">
      <pc:chgData name="Jaime Salazar" userId="3ff5b857-8e8a-4520-8f8a-a5c0ba4e93d2" providerId="ADAL" clId="{EA78E86F-7E01-43E3-AC79-E7C6829DE959}" dt="2022-01-12T18:13:28.276" v="0" actId="1076"/>
      <pc:docMkLst>
        <pc:docMk/>
      </pc:docMkLst>
      <pc:sldChg chg="modSp mod">
        <pc:chgData name="Jaime Salazar" userId="3ff5b857-8e8a-4520-8f8a-a5c0ba4e93d2" providerId="ADAL" clId="{EA78E86F-7E01-43E3-AC79-E7C6829DE959}" dt="2022-01-12T18:13:28.276" v="0" actId="1076"/>
        <pc:sldMkLst>
          <pc:docMk/>
          <pc:sldMk cId="2252899041" sldId="293"/>
        </pc:sldMkLst>
        <pc:grpChg chg="mod">
          <ac:chgData name="Jaime Salazar" userId="3ff5b857-8e8a-4520-8f8a-a5c0ba4e93d2" providerId="ADAL" clId="{EA78E86F-7E01-43E3-AC79-E7C6829DE959}" dt="2022-01-12T18:13:28.276" v="0" actId="1076"/>
          <ac:grpSpMkLst>
            <pc:docMk/>
            <pc:sldMk cId="2252899041" sldId="293"/>
            <ac:grpSpMk id="8" creationId="{164F5AF3-D17D-4F87-B829-F1E81E6BDDAD}"/>
          </ac:grpSpMkLst>
        </pc:grp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ata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7163C58-E65A-40D1-B25E-E88FC64C1D4B}" type="doc">
      <dgm:prSet loTypeId="urn:microsoft.com/office/officeart/2005/8/layout/vList4" loCatId="list" qsTypeId="urn:microsoft.com/office/officeart/2005/8/quickstyle/simple4" qsCatId="simple" csTypeId="urn:microsoft.com/office/officeart/2005/8/colors/accent0_3" csCatId="mainScheme" phldr="1"/>
      <dgm:spPr/>
      <dgm:t>
        <a:bodyPr/>
        <a:lstStyle/>
        <a:p>
          <a:endParaRPr lang="es-EC"/>
        </a:p>
      </dgm:t>
    </dgm:pt>
    <dgm:pt modelId="{7055CBCC-736A-4690-ABBC-3F4F085C7CA9}">
      <dgm:prSet phldrT="[Texto]"/>
      <dgm:spPr/>
      <dgm:t>
        <a:bodyPr/>
        <a:lstStyle/>
        <a:p>
          <a:r>
            <a:rPr lang="es-ES" dirty="0"/>
            <a:t>Por medio de </a:t>
          </a:r>
          <a:r>
            <a:rPr lang="es-EC" dirty="0"/>
            <a:t>resolución “extraordinaria” No. 015-2021-002, se expide el “Reglamento Integral de Planes, Programas y/o Proyectos de Inversión Financiados con Recursos del Fondo Común por la Secretaría Técnica de la Circunscripción Territorial Especial Amazónica.</a:t>
          </a:r>
        </a:p>
      </dgm:t>
    </dgm:pt>
    <dgm:pt modelId="{61FCF541-74AF-4CF7-9FEA-406667800436}" type="parTrans" cxnId="{1C3A0581-CAAD-4EBE-A0DC-10DFC01ACCE0}">
      <dgm:prSet/>
      <dgm:spPr/>
      <dgm:t>
        <a:bodyPr/>
        <a:lstStyle/>
        <a:p>
          <a:endParaRPr lang="es-EC"/>
        </a:p>
      </dgm:t>
    </dgm:pt>
    <dgm:pt modelId="{1A35143A-42E5-4124-8E36-E32051E6115F}" type="sibTrans" cxnId="{1C3A0581-CAAD-4EBE-A0DC-10DFC01ACCE0}">
      <dgm:prSet/>
      <dgm:spPr/>
      <dgm:t>
        <a:bodyPr/>
        <a:lstStyle/>
        <a:p>
          <a:endParaRPr lang="es-EC"/>
        </a:p>
      </dgm:t>
    </dgm:pt>
    <dgm:pt modelId="{B1B140C9-D930-4918-955E-5A16C4784806}">
      <dgm:prSet phldrT="[Texto]"/>
      <dgm:spPr/>
      <dgm:t>
        <a:bodyPr/>
        <a:lstStyle/>
        <a:p>
          <a:r>
            <a:rPr lang="es-ES" dirty="0"/>
            <a:t>Norma secundaria que impone requisitos y límites de tiempo a iniciativas (Art. 18 exclusión de proyectos, Art. 26 transferencia de recursos)  Además, se establece un proceso con fases reiterativas ejecutadas por diferentes órganos o instancias. (Art. 3, 15, 17 y 22)</a:t>
          </a:r>
          <a:endParaRPr lang="es-EC" dirty="0"/>
        </a:p>
      </dgm:t>
    </dgm:pt>
    <dgm:pt modelId="{3FEFAEB1-4262-4B89-88B7-AA7A73D9DDEC}" type="parTrans" cxnId="{4FBABD18-677D-4A58-A1D3-58EBE83977C3}">
      <dgm:prSet/>
      <dgm:spPr/>
      <dgm:t>
        <a:bodyPr/>
        <a:lstStyle/>
        <a:p>
          <a:endParaRPr lang="es-EC"/>
        </a:p>
      </dgm:t>
    </dgm:pt>
    <dgm:pt modelId="{E73919EC-1DF5-4F09-B5B5-3EB837761958}" type="sibTrans" cxnId="{4FBABD18-677D-4A58-A1D3-58EBE83977C3}">
      <dgm:prSet/>
      <dgm:spPr/>
      <dgm:t>
        <a:bodyPr/>
        <a:lstStyle/>
        <a:p>
          <a:endParaRPr lang="es-EC"/>
        </a:p>
      </dgm:t>
    </dgm:pt>
    <dgm:pt modelId="{AB3AC705-558C-42D7-9983-918F1CB663CA}">
      <dgm:prSet phldrT="[Texto]"/>
      <dgm:spPr/>
      <dgm:t>
        <a:bodyPr/>
        <a:lstStyle/>
        <a:p>
          <a:r>
            <a:rPr lang="es-ES" dirty="0"/>
            <a:t>Estas disposiciones desincentivan la presentación de proyectos y se contraponen con los principios de eficiencia y calidad de la administración pública (Art. 4 y 5 COA).</a:t>
          </a:r>
          <a:endParaRPr lang="es-EC" dirty="0"/>
        </a:p>
      </dgm:t>
    </dgm:pt>
    <dgm:pt modelId="{8AF7F1B3-9392-4E93-B4FA-309056EAF811}" type="parTrans" cxnId="{74AC5184-ECCD-4F04-BBE2-EBA80191EDF8}">
      <dgm:prSet/>
      <dgm:spPr/>
      <dgm:t>
        <a:bodyPr/>
        <a:lstStyle/>
        <a:p>
          <a:endParaRPr lang="es-EC"/>
        </a:p>
      </dgm:t>
    </dgm:pt>
    <dgm:pt modelId="{55B77C4F-57F3-4613-9D02-B987E7AC8D71}" type="sibTrans" cxnId="{74AC5184-ECCD-4F04-BBE2-EBA80191EDF8}">
      <dgm:prSet/>
      <dgm:spPr/>
      <dgm:t>
        <a:bodyPr/>
        <a:lstStyle/>
        <a:p>
          <a:endParaRPr lang="es-EC"/>
        </a:p>
      </dgm:t>
    </dgm:pt>
    <dgm:pt modelId="{E3AAA985-2F8A-463C-A892-DBFFB30AD3DB}" type="pres">
      <dgm:prSet presAssocID="{67163C58-E65A-40D1-B25E-E88FC64C1D4B}" presName="linear" presStyleCnt="0">
        <dgm:presLayoutVars>
          <dgm:dir/>
          <dgm:resizeHandles val="exact"/>
        </dgm:presLayoutVars>
      </dgm:prSet>
      <dgm:spPr/>
    </dgm:pt>
    <dgm:pt modelId="{996542E1-952E-4F84-B427-0084927D29A6}" type="pres">
      <dgm:prSet presAssocID="{7055CBCC-736A-4690-ABBC-3F4F085C7CA9}" presName="comp" presStyleCnt="0"/>
      <dgm:spPr/>
    </dgm:pt>
    <dgm:pt modelId="{DB3E3FC9-FFA0-45CD-84A4-F3A21B716CD8}" type="pres">
      <dgm:prSet presAssocID="{7055CBCC-736A-4690-ABBC-3F4F085C7CA9}" presName="box" presStyleLbl="node1" presStyleIdx="0" presStyleCnt="3"/>
      <dgm:spPr/>
    </dgm:pt>
    <dgm:pt modelId="{23484984-B521-43EE-92B1-FE58B575250E}" type="pres">
      <dgm:prSet presAssocID="{7055CBCC-736A-4690-ABBC-3F4F085C7CA9}" presName="img" presStyleLbl="fgImgPlace1" presStyleIdx="0" presStyleCnt="3" custLinFactNeighborX="-5033" custLinFactNeighborY="-599"/>
      <dgm:spPr>
        <a:blipFill>
          <a:blip xmlns:r="http://schemas.openxmlformats.org/officeDocument/2006/relationships" r:embed="rId1">
            <a:extLst>
              <a:ext uri="{96DAC541-7B7A-43D3-8B79-37D633B846F1}">
                <asvg:svgBlip xmlns:asvg="http://schemas.microsoft.com/office/drawing/2016/SVG/main" r:embed="rId2"/>
              </a:ext>
            </a:extLst>
          </a:blip>
          <a:srcRect/>
          <a:stretch>
            <a:fillRect t="-15000" b="-15000"/>
          </a:stretch>
        </a:blipFill>
      </dgm:spPr>
      <dgm:extLst>
        <a:ext uri="{E40237B7-FDA0-4F09-8148-C483321AD2D9}">
          <dgm14:cNvPr xmlns:dgm14="http://schemas.microsoft.com/office/drawing/2010/diagram" id="0" name="" descr="Acercar con relleno sólido"/>
        </a:ext>
      </dgm:extLst>
    </dgm:pt>
    <dgm:pt modelId="{02E226CD-0114-4D8F-84DC-78C8E39FC884}" type="pres">
      <dgm:prSet presAssocID="{7055CBCC-736A-4690-ABBC-3F4F085C7CA9}" presName="text" presStyleLbl="node1" presStyleIdx="0" presStyleCnt="3">
        <dgm:presLayoutVars>
          <dgm:bulletEnabled val="1"/>
        </dgm:presLayoutVars>
      </dgm:prSet>
      <dgm:spPr/>
    </dgm:pt>
    <dgm:pt modelId="{2A175D26-3466-434A-8CBB-7871045C6DF3}" type="pres">
      <dgm:prSet presAssocID="{1A35143A-42E5-4124-8E36-E32051E6115F}" presName="spacer" presStyleCnt="0"/>
      <dgm:spPr/>
    </dgm:pt>
    <dgm:pt modelId="{2BCB0679-1532-4C87-B0D1-5517DBEC9CAC}" type="pres">
      <dgm:prSet presAssocID="{B1B140C9-D930-4918-955E-5A16C4784806}" presName="comp" presStyleCnt="0"/>
      <dgm:spPr/>
    </dgm:pt>
    <dgm:pt modelId="{3903D77E-083B-4EFF-A7EA-043D9E3644FB}" type="pres">
      <dgm:prSet presAssocID="{B1B140C9-D930-4918-955E-5A16C4784806}" presName="box" presStyleLbl="node1" presStyleIdx="1" presStyleCnt="3"/>
      <dgm:spPr/>
    </dgm:pt>
    <dgm:pt modelId="{40C31446-C535-412A-AB63-BBEA640F8955}" type="pres">
      <dgm:prSet presAssocID="{B1B140C9-D930-4918-955E-5A16C4784806}" presName="img" presStyleLbl="fgImgPlace1" presStyleIdx="1" presStyleCnt="3"/>
      <dgm:spPr>
        <a:blipFill>
          <a:blip xmlns:r="http://schemas.openxmlformats.org/officeDocument/2006/relationships" r:embed="rId3">
            <a:extLst>
              <a:ext uri="{96DAC541-7B7A-43D3-8B79-37D633B846F1}">
                <asvg:svgBlip xmlns:asvg="http://schemas.microsoft.com/office/drawing/2016/SVG/main" r:embed="rId4"/>
              </a:ext>
            </a:extLst>
          </a:blip>
          <a:srcRect/>
          <a:stretch>
            <a:fillRect t="-15000" b="-15000"/>
          </a:stretch>
        </a:blipFill>
      </dgm:spPr>
      <dgm:extLst>
        <a:ext uri="{E40237B7-FDA0-4F09-8148-C483321AD2D9}">
          <dgm14:cNvPr xmlns:dgm14="http://schemas.microsoft.com/office/drawing/2010/diagram" id="0" name="" descr="Portapapeles con relleno sólido"/>
        </a:ext>
      </dgm:extLst>
    </dgm:pt>
    <dgm:pt modelId="{617A134E-1349-4A7A-B540-7BBBA81B8858}" type="pres">
      <dgm:prSet presAssocID="{B1B140C9-D930-4918-955E-5A16C4784806}" presName="text" presStyleLbl="node1" presStyleIdx="1" presStyleCnt="3">
        <dgm:presLayoutVars>
          <dgm:bulletEnabled val="1"/>
        </dgm:presLayoutVars>
      </dgm:prSet>
      <dgm:spPr/>
    </dgm:pt>
    <dgm:pt modelId="{795E0C91-4B4F-4DBB-B541-072E749BE89C}" type="pres">
      <dgm:prSet presAssocID="{E73919EC-1DF5-4F09-B5B5-3EB837761958}" presName="spacer" presStyleCnt="0"/>
      <dgm:spPr/>
    </dgm:pt>
    <dgm:pt modelId="{E4741D74-BE48-4F4B-B3DC-E4055A8A97C3}" type="pres">
      <dgm:prSet presAssocID="{AB3AC705-558C-42D7-9983-918F1CB663CA}" presName="comp" presStyleCnt="0"/>
      <dgm:spPr/>
    </dgm:pt>
    <dgm:pt modelId="{8AD6A5A6-4A54-4A72-AA86-A843701C8BEB}" type="pres">
      <dgm:prSet presAssocID="{AB3AC705-558C-42D7-9983-918F1CB663CA}" presName="box" presStyleLbl="node1" presStyleIdx="2" presStyleCnt="3" custLinFactNeighborY="-5775"/>
      <dgm:spPr/>
    </dgm:pt>
    <dgm:pt modelId="{2A868862-C936-47F9-946A-15E3217A1CCB}" type="pres">
      <dgm:prSet presAssocID="{AB3AC705-558C-42D7-9983-918F1CB663CA}" presName="img" presStyleLbl="fgImgPlace1" presStyleIdx="2" presStyleCnt="3"/>
      <dgm:spPr>
        <a:blipFill>
          <a:blip xmlns:r="http://schemas.openxmlformats.org/officeDocument/2006/relationships" r:embed="rId5">
            <a:extLst>
              <a:ext uri="{96DAC541-7B7A-43D3-8B79-37D633B846F1}">
                <asvg:svgBlip xmlns:asvg="http://schemas.microsoft.com/office/drawing/2016/SVG/main" r:embed="rId6"/>
              </a:ext>
            </a:extLst>
          </a:blip>
          <a:srcRect/>
          <a:stretch>
            <a:fillRect t="-15000" b="-15000"/>
          </a:stretch>
        </a:blipFill>
      </dgm:spPr>
      <dgm:extLst>
        <a:ext uri="{E40237B7-FDA0-4F09-8148-C483321AD2D9}">
          <dgm14:cNvPr xmlns:dgm14="http://schemas.microsoft.com/office/drawing/2010/diagram" id="0" name="" descr="Gráfico de tendencia descendente con relleno sólido"/>
        </a:ext>
      </dgm:extLst>
    </dgm:pt>
    <dgm:pt modelId="{C845723F-87C3-4794-BB88-CE487670F0DF}" type="pres">
      <dgm:prSet presAssocID="{AB3AC705-558C-42D7-9983-918F1CB663CA}" presName="text" presStyleLbl="node1" presStyleIdx="2" presStyleCnt="3">
        <dgm:presLayoutVars>
          <dgm:bulletEnabled val="1"/>
        </dgm:presLayoutVars>
      </dgm:prSet>
      <dgm:spPr/>
    </dgm:pt>
  </dgm:ptLst>
  <dgm:cxnLst>
    <dgm:cxn modelId="{4FBABD18-677D-4A58-A1D3-58EBE83977C3}" srcId="{67163C58-E65A-40D1-B25E-E88FC64C1D4B}" destId="{B1B140C9-D930-4918-955E-5A16C4784806}" srcOrd="1" destOrd="0" parTransId="{3FEFAEB1-4262-4B89-88B7-AA7A73D9DDEC}" sibTransId="{E73919EC-1DF5-4F09-B5B5-3EB837761958}"/>
    <dgm:cxn modelId="{FFB7B022-0C0F-4E32-BCEA-0B8620B170BB}" type="presOf" srcId="{7055CBCC-736A-4690-ABBC-3F4F085C7CA9}" destId="{02E226CD-0114-4D8F-84DC-78C8E39FC884}" srcOrd="1" destOrd="0" presId="urn:microsoft.com/office/officeart/2005/8/layout/vList4"/>
    <dgm:cxn modelId="{4D83C44A-3703-45B0-9A9D-B59DADFD8DF1}" type="presOf" srcId="{AB3AC705-558C-42D7-9983-918F1CB663CA}" destId="{8AD6A5A6-4A54-4A72-AA86-A843701C8BEB}" srcOrd="0" destOrd="0" presId="urn:microsoft.com/office/officeart/2005/8/layout/vList4"/>
    <dgm:cxn modelId="{5FAED170-2308-492B-B0BF-13D91CF209CB}" type="presOf" srcId="{B1B140C9-D930-4918-955E-5A16C4784806}" destId="{3903D77E-083B-4EFF-A7EA-043D9E3644FB}" srcOrd="0" destOrd="0" presId="urn:microsoft.com/office/officeart/2005/8/layout/vList4"/>
    <dgm:cxn modelId="{B5618180-51F5-4B4E-AF44-8A95EE8345D0}" type="presOf" srcId="{67163C58-E65A-40D1-B25E-E88FC64C1D4B}" destId="{E3AAA985-2F8A-463C-A892-DBFFB30AD3DB}" srcOrd="0" destOrd="0" presId="urn:microsoft.com/office/officeart/2005/8/layout/vList4"/>
    <dgm:cxn modelId="{1C3A0581-CAAD-4EBE-A0DC-10DFC01ACCE0}" srcId="{67163C58-E65A-40D1-B25E-E88FC64C1D4B}" destId="{7055CBCC-736A-4690-ABBC-3F4F085C7CA9}" srcOrd="0" destOrd="0" parTransId="{61FCF541-74AF-4CF7-9FEA-406667800436}" sibTransId="{1A35143A-42E5-4124-8E36-E32051E6115F}"/>
    <dgm:cxn modelId="{74AC5184-ECCD-4F04-BBE2-EBA80191EDF8}" srcId="{67163C58-E65A-40D1-B25E-E88FC64C1D4B}" destId="{AB3AC705-558C-42D7-9983-918F1CB663CA}" srcOrd="2" destOrd="0" parTransId="{8AF7F1B3-9392-4E93-B4FA-309056EAF811}" sibTransId="{55B77C4F-57F3-4613-9D02-B987E7AC8D71}"/>
    <dgm:cxn modelId="{2D25C0A4-D66D-4898-932E-F10022859931}" type="presOf" srcId="{B1B140C9-D930-4918-955E-5A16C4784806}" destId="{617A134E-1349-4A7A-B540-7BBBA81B8858}" srcOrd="1" destOrd="0" presId="urn:microsoft.com/office/officeart/2005/8/layout/vList4"/>
    <dgm:cxn modelId="{6D4C58E2-2FEA-4DBB-A847-EEBACC32AB9C}" type="presOf" srcId="{7055CBCC-736A-4690-ABBC-3F4F085C7CA9}" destId="{DB3E3FC9-FFA0-45CD-84A4-F3A21B716CD8}" srcOrd="0" destOrd="0" presId="urn:microsoft.com/office/officeart/2005/8/layout/vList4"/>
    <dgm:cxn modelId="{1DE288FB-E76F-4E11-B309-9C0F9AC88245}" type="presOf" srcId="{AB3AC705-558C-42D7-9983-918F1CB663CA}" destId="{C845723F-87C3-4794-BB88-CE487670F0DF}" srcOrd="1" destOrd="0" presId="urn:microsoft.com/office/officeart/2005/8/layout/vList4"/>
    <dgm:cxn modelId="{8CF1D0F8-B330-4F81-A022-5D98A5357F14}" type="presParOf" srcId="{E3AAA985-2F8A-463C-A892-DBFFB30AD3DB}" destId="{996542E1-952E-4F84-B427-0084927D29A6}" srcOrd="0" destOrd="0" presId="urn:microsoft.com/office/officeart/2005/8/layout/vList4"/>
    <dgm:cxn modelId="{7026B061-8E0C-450B-A5C9-1C9CC34E8FE7}" type="presParOf" srcId="{996542E1-952E-4F84-B427-0084927D29A6}" destId="{DB3E3FC9-FFA0-45CD-84A4-F3A21B716CD8}" srcOrd="0" destOrd="0" presId="urn:microsoft.com/office/officeart/2005/8/layout/vList4"/>
    <dgm:cxn modelId="{E4A844C0-66D8-406E-84DF-A09A115C3697}" type="presParOf" srcId="{996542E1-952E-4F84-B427-0084927D29A6}" destId="{23484984-B521-43EE-92B1-FE58B575250E}" srcOrd="1" destOrd="0" presId="urn:microsoft.com/office/officeart/2005/8/layout/vList4"/>
    <dgm:cxn modelId="{80719688-1770-4B80-9ACF-45F9E864608F}" type="presParOf" srcId="{996542E1-952E-4F84-B427-0084927D29A6}" destId="{02E226CD-0114-4D8F-84DC-78C8E39FC884}" srcOrd="2" destOrd="0" presId="urn:microsoft.com/office/officeart/2005/8/layout/vList4"/>
    <dgm:cxn modelId="{A1251098-8C07-431C-B935-0DA63F44C847}" type="presParOf" srcId="{E3AAA985-2F8A-463C-A892-DBFFB30AD3DB}" destId="{2A175D26-3466-434A-8CBB-7871045C6DF3}" srcOrd="1" destOrd="0" presId="urn:microsoft.com/office/officeart/2005/8/layout/vList4"/>
    <dgm:cxn modelId="{FB3FF0A5-BE0D-4E22-859B-DDA893D56D7D}" type="presParOf" srcId="{E3AAA985-2F8A-463C-A892-DBFFB30AD3DB}" destId="{2BCB0679-1532-4C87-B0D1-5517DBEC9CAC}" srcOrd="2" destOrd="0" presId="urn:microsoft.com/office/officeart/2005/8/layout/vList4"/>
    <dgm:cxn modelId="{9445D4D6-000F-491E-9A05-668B502255F2}" type="presParOf" srcId="{2BCB0679-1532-4C87-B0D1-5517DBEC9CAC}" destId="{3903D77E-083B-4EFF-A7EA-043D9E3644FB}" srcOrd="0" destOrd="0" presId="urn:microsoft.com/office/officeart/2005/8/layout/vList4"/>
    <dgm:cxn modelId="{7FC11F1C-DB9F-4361-8F0E-D3C39D954825}" type="presParOf" srcId="{2BCB0679-1532-4C87-B0D1-5517DBEC9CAC}" destId="{40C31446-C535-412A-AB63-BBEA640F8955}" srcOrd="1" destOrd="0" presId="urn:microsoft.com/office/officeart/2005/8/layout/vList4"/>
    <dgm:cxn modelId="{BF88C0F4-5485-4776-BA65-62996B9C7FE1}" type="presParOf" srcId="{2BCB0679-1532-4C87-B0D1-5517DBEC9CAC}" destId="{617A134E-1349-4A7A-B540-7BBBA81B8858}" srcOrd="2" destOrd="0" presId="urn:microsoft.com/office/officeart/2005/8/layout/vList4"/>
    <dgm:cxn modelId="{D8C6DC12-31D5-47AC-A578-135B00C0B354}" type="presParOf" srcId="{E3AAA985-2F8A-463C-A892-DBFFB30AD3DB}" destId="{795E0C91-4B4F-4DBB-B541-072E749BE89C}" srcOrd="3" destOrd="0" presId="urn:microsoft.com/office/officeart/2005/8/layout/vList4"/>
    <dgm:cxn modelId="{CEE87B98-508E-4971-A4EF-810E81160AA6}" type="presParOf" srcId="{E3AAA985-2F8A-463C-A892-DBFFB30AD3DB}" destId="{E4741D74-BE48-4F4B-B3DC-E4055A8A97C3}" srcOrd="4" destOrd="0" presId="urn:microsoft.com/office/officeart/2005/8/layout/vList4"/>
    <dgm:cxn modelId="{8DD27F8A-83C6-4903-8BD8-190398F6051E}" type="presParOf" srcId="{E4741D74-BE48-4F4B-B3DC-E4055A8A97C3}" destId="{8AD6A5A6-4A54-4A72-AA86-A843701C8BEB}" srcOrd="0" destOrd="0" presId="urn:microsoft.com/office/officeart/2005/8/layout/vList4"/>
    <dgm:cxn modelId="{0D3048EB-1C2D-47BC-91D6-839167D4AA12}" type="presParOf" srcId="{E4741D74-BE48-4F4B-B3DC-E4055A8A97C3}" destId="{2A868862-C936-47F9-946A-15E3217A1CCB}" srcOrd="1" destOrd="0" presId="urn:microsoft.com/office/officeart/2005/8/layout/vList4"/>
    <dgm:cxn modelId="{F35D87BC-3B52-49B4-BAD2-09F7FCBBBFD2}" type="presParOf" srcId="{E4741D74-BE48-4F4B-B3DC-E4055A8A97C3}" destId="{C845723F-87C3-4794-BB88-CE487670F0DF}"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7163C58-E65A-40D1-B25E-E88FC64C1D4B}" type="doc">
      <dgm:prSet loTypeId="urn:microsoft.com/office/officeart/2005/8/layout/vList4" loCatId="list" qsTypeId="urn:microsoft.com/office/officeart/2005/8/quickstyle/simple2" qsCatId="simple" csTypeId="urn:microsoft.com/office/officeart/2005/8/colors/accent0_3" csCatId="mainScheme" phldr="1"/>
      <dgm:spPr/>
      <dgm:t>
        <a:bodyPr/>
        <a:lstStyle/>
        <a:p>
          <a:endParaRPr lang="es-EC"/>
        </a:p>
      </dgm:t>
    </dgm:pt>
    <dgm:pt modelId="{7055CBCC-736A-4690-ABBC-3F4F085C7CA9}">
      <dgm:prSet phldrT="[Texto]"/>
      <dgm:spPr/>
      <dgm:t>
        <a:bodyPr/>
        <a:lstStyle/>
        <a:p>
          <a:r>
            <a:rPr lang="es-ES" dirty="0"/>
            <a:t>Se debe armonizar el momento de presentación de proyectos con la época de construcción de POA de los GADS para incentivar su participación.</a:t>
          </a:r>
          <a:endParaRPr lang="es-EC" dirty="0"/>
        </a:p>
      </dgm:t>
    </dgm:pt>
    <dgm:pt modelId="{61FCF541-74AF-4CF7-9FEA-406667800436}" type="parTrans" cxnId="{1C3A0581-CAAD-4EBE-A0DC-10DFC01ACCE0}">
      <dgm:prSet/>
      <dgm:spPr/>
      <dgm:t>
        <a:bodyPr/>
        <a:lstStyle/>
        <a:p>
          <a:endParaRPr lang="es-EC"/>
        </a:p>
      </dgm:t>
    </dgm:pt>
    <dgm:pt modelId="{1A35143A-42E5-4124-8E36-E32051E6115F}" type="sibTrans" cxnId="{1C3A0581-CAAD-4EBE-A0DC-10DFC01ACCE0}">
      <dgm:prSet/>
      <dgm:spPr/>
      <dgm:t>
        <a:bodyPr/>
        <a:lstStyle/>
        <a:p>
          <a:endParaRPr lang="es-EC"/>
        </a:p>
      </dgm:t>
    </dgm:pt>
    <dgm:pt modelId="{B1B140C9-D930-4918-955E-5A16C4784806}">
      <dgm:prSet phldrT="[Texto]"/>
      <dgm:spPr/>
      <dgm:t>
        <a:bodyPr/>
        <a:lstStyle/>
        <a:p>
          <a:r>
            <a:rPr lang="es-ES" dirty="0"/>
            <a:t>No se debería excluir a postulantes que cuenten con proyectos con avances menores a 70%, ello podría ser incompatible con la aplicación del Art. 8 del mismo Reglamento que contempla que la priorización debe darse en “forma equitativa y solidaria”.</a:t>
          </a:r>
          <a:endParaRPr lang="es-EC" dirty="0"/>
        </a:p>
      </dgm:t>
    </dgm:pt>
    <dgm:pt modelId="{3FEFAEB1-4262-4B89-88B7-AA7A73D9DDEC}" type="parTrans" cxnId="{4FBABD18-677D-4A58-A1D3-58EBE83977C3}">
      <dgm:prSet/>
      <dgm:spPr/>
      <dgm:t>
        <a:bodyPr/>
        <a:lstStyle/>
        <a:p>
          <a:endParaRPr lang="es-EC"/>
        </a:p>
      </dgm:t>
    </dgm:pt>
    <dgm:pt modelId="{E73919EC-1DF5-4F09-B5B5-3EB837761958}" type="sibTrans" cxnId="{4FBABD18-677D-4A58-A1D3-58EBE83977C3}">
      <dgm:prSet/>
      <dgm:spPr/>
      <dgm:t>
        <a:bodyPr/>
        <a:lstStyle/>
        <a:p>
          <a:endParaRPr lang="es-EC"/>
        </a:p>
      </dgm:t>
    </dgm:pt>
    <dgm:pt modelId="{AB3AC705-558C-42D7-9983-918F1CB663CA}">
      <dgm:prSet phldrT="[Texto]"/>
      <dgm:spPr/>
      <dgm:t>
        <a:bodyPr/>
        <a:lstStyle/>
        <a:p>
          <a:r>
            <a:rPr lang="es-ES" dirty="0"/>
            <a:t>Propuesta:</a:t>
          </a:r>
        </a:p>
        <a:p>
          <a:r>
            <a:rPr lang="es-ES" dirty="0"/>
            <a:t>- Se desarrolle un reglamento, que se adapte a la Ley reformada y que incentive la presentación de proyectos a financiarse por el fondo común.</a:t>
          </a:r>
          <a:endParaRPr lang="es-EC" dirty="0"/>
        </a:p>
      </dgm:t>
    </dgm:pt>
    <dgm:pt modelId="{8AF7F1B3-9392-4E93-B4FA-309056EAF811}" type="parTrans" cxnId="{74AC5184-ECCD-4F04-BBE2-EBA80191EDF8}">
      <dgm:prSet/>
      <dgm:spPr/>
      <dgm:t>
        <a:bodyPr/>
        <a:lstStyle/>
        <a:p>
          <a:endParaRPr lang="es-EC"/>
        </a:p>
      </dgm:t>
    </dgm:pt>
    <dgm:pt modelId="{55B77C4F-57F3-4613-9D02-B987E7AC8D71}" type="sibTrans" cxnId="{74AC5184-ECCD-4F04-BBE2-EBA80191EDF8}">
      <dgm:prSet/>
      <dgm:spPr/>
      <dgm:t>
        <a:bodyPr/>
        <a:lstStyle/>
        <a:p>
          <a:endParaRPr lang="es-EC"/>
        </a:p>
      </dgm:t>
    </dgm:pt>
    <dgm:pt modelId="{E3AAA985-2F8A-463C-A892-DBFFB30AD3DB}" type="pres">
      <dgm:prSet presAssocID="{67163C58-E65A-40D1-B25E-E88FC64C1D4B}" presName="linear" presStyleCnt="0">
        <dgm:presLayoutVars>
          <dgm:dir/>
          <dgm:resizeHandles val="exact"/>
        </dgm:presLayoutVars>
      </dgm:prSet>
      <dgm:spPr/>
    </dgm:pt>
    <dgm:pt modelId="{996542E1-952E-4F84-B427-0084927D29A6}" type="pres">
      <dgm:prSet presAssocID="{7055CBCC-736A-4690-ABBC-3F4F085C7CA9}" presName="comp" presStyleCnt="0"/>
      <dgm:spPr/>
    </dgm:pt>
    <dgm:pt modelId="{DB3E3FC9-FFA0-45CD-84A4-F3A21B716CD8}" type="pres">
      <dgm:prSet presAssocID="{7055CBCC-736A-4690-ABBC-3F4F085C7CA9}" presName="box" presStyleLbl="node1" presStyleIdx="0" presStyleCnt="3"/>
      <dgm:spPr/>
    </dgm:pt>
    <dgm:pt modelId="{23484984-B521-43EE-92B1-FE58B575250E}" type="pres">
      <dgm:prSet presAssocID="{7055CBCC-736A-4690-ABBC-3F4F085C7CA9}" presName="img"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15000" b="-15000"/>
          </a:stretch>
        </a:blipFill>
      </dgm:spPr>
      <dgm:extLst>
        <a:ext uri="{E40237B7-FDA0-4F09-8148-C483321AD2D9}">
          <dgm14:cNvPr xmlns:dgm14="http://schemas.microsoft.com/office/drawing/2010/diagram" id="0" name="" descr="Arquitectura con relleno sólido"/>
        </a:ext>
      </dgm:extLst>
    </dgm:pt>
    <dgm:pt modelId="{02E226CD-0114-4D8F-84DC-78C8E39FC884}" type="pres">
      <dgm:prSet presAssocID="{7055CBCC-736A-4690-ABBC-3F4F085C7CA9}" presName="text" presStyleLbl="node1" presStyleIdx="0" presStyleCnt="3">
        <dgm:presLayoutVars>
          <dgm:bulletEnabled val="1"/>
        </dgm:presLayoutVars>
      </dgm:prSet>
      <dgm:spPr/>
    </dgm:pt>
    <dgm:pt modelId="{2A175D26-3466-434A-8CBB-7871045C6DF3}" type="pres">
      <dgm:prSet presAssocID="{1A35143A-42E5-4124-8E36-E32051E6115F}" presName="spacer" presStyleCnt="0"/>
      <dgm:spPr/>
    </dgm:pt>
    <dgm:pt modelId="{2BCB0679-1532-4C87-B0D1-5517DBEC9CAC}" type="pres">
      <dgm:prSet presAssocID="{B1B140C9-D930-4918-955E-5A16C4784806}" presName="comp" presStyleCnt="0"/>
      <dgm:spPr/>
    </dgm:pt>
    <dgm:pt modelId="{3903D77E-083B-4EFF-A7EA-043D9E3644FB}" type="pres">
      <dgm:prSet presAssocID="{B1B140C9-D930-4918-955E-5A16C4784806}" presName="box" presStyleLbl="node1" presStyleIdx="1" presStyleCnt="3"/>
      <dgm:spPr/>
    </dgm:pt>
    <dgm:pt modelId="{40C31446-C535-412A-AB63-BBEA640F8955}" type="pres">
      <dgm:prSet presAssocID="{B1B140C9-D930-4918-955E-5A16C4784806}" presName="img" presStyleLbl="fgImgPlac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t="-15000" b="-15000"/>
          </a:stretch>
        </a:blipFill>
      </dgm:spPr>
      <dgm:extLst>
        <a:ext uri="{E40237B7-FDA0-4F09-8148-C483321AD2D9}">
          <dgm14:cNvPr xmlns:dgm14="http://schemas.microsoft.com/office/drawing/2010/diagram" id="0" name="" descr="Banco contorno"/>
        </a:ext>
      </dgm:extLst>
    </dgm:pt>
    <dgm:pt modelId="{617A134E-1349-4A7A-B540-7BBBA81B8858}" type="pres">
      <dgm:prSet presAssocID="{B1B140C9-D930-4918-955E-5A16C4784806}" presName="text" presStyleLbl="node1" presStyleIdx="1" presStyleCnt="3">
        <dgm:presLayoutVars>
          <dgm:bulletEnabled val="1"/>
        </dgm:presLayoutVars>
      </dgm:prSet>
      <dgm:spPr/>
    </dgm:pt>
    <dgm:pt modelId="{795E0C91-4B4F-4DBB-B541-072E749BE89C}" type="pres">
      <dgm:prSet presAssocID="{E73919EC-1DF5-4F09-B5B5-3EB837761958}" presName="spacer" presStyleCnt="0"/>
      <dgm:spPr/>
    </dgm:pt>
    <dgm:pt modelId="{E4741D74-BE48-4F4B-B3DC-E4055A8A97C3}" type="pres">
      <dgm:prSet presAssocID="{AB3AC705-558C-42D7-9983-918F1CB663CA}" presName="comp" presStyleCnt="0"/>
      <dgm:spPr/>
    </dgm:pt>
    <dgm:pt modelId="{8AD6A5A6-4A54-4A72-AA86-A843701C8BEB}" type="pres">
      <dgm:prSet presAssocID="{AB3AC705-558C-42D7-9983-918F1CB663CA}" presName="box" presStyleLbl="node1" presStyleIdx="2" presStyleCnt="3"/>
      <dgm:spPr/>
    </dgm:pt>
    <dgm:pt modelId="{2A868862-C936-47F9-946A-15E3217A1CCB}" type="pres">
      <dgm:prSet presAssocID="{AB3AC705-558C-42D7-9983-918F1CB663CA}" presName="img" presStyleLbl="fgImgPlac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t="-15000" b="-15000"/>
          </a:stretch>
        </a:blipFill>
      </dgm:spPr>
      <dgm:extLst>
        <a:ext uri="{E40237B7-FDA0-4F09-8148-C483321AD2D9}">
          <dgm14:cNvPr xmlns:dgm14="http://schemas.microsoft.com/office/drawing/2010/diagram" id="0" name="" descr="Pesos desiguales contorno"/>
        </a:ext>
      </dgm:extLst>
    </dgm:pt>
    <dgm:pt modelId="{C845723F-87C3-4794-BB88-CE487670F0DF}" type="pres">
      <dgm:prSet presAssocID="{AB3AC705-558C-42D7-9983-918F1CB663CA}" presName="text" presStyleLbl="node1" presStyleIdx="2" presStyleCnt="3">
        <dgm:presLayoutVars>
          <dgm:bulletEnabled val="1"/>
        </dgm:presLayoutVars>
      </dgm:prSet>
      <dgm:spPr/>
    </dgm:pt>
  </dgm:ptLst>
  <dgm:cxnLst>
    <dgm:cxn modelId="{4FBABD18-677D-4A58-A1D3-58EBE83977C3}" srcId="{67163C58-E65A-40D1-B25E-E88FC64C1D4B}" destId="{B1B140C9-D930-4918-955E-5A16C4784806}" srcOrd="1" destOrd="0" parTransId="{3FEFAEB1-4262-4B89-88B7-AA7A73D9DDEC}" sibTransId="{E73919EC-1DF5-4F09-B5B5-3EB837761958}"/>
    <dgm:cxn modelId="{FFB7B022-0C0F-4E32-BCEA-0B8620B170BB}" type="presOf" srcId="{7055CBCC-736A-4690-ABBC-3F4F085C7CA9}" destId="{02E226CD-0114-4D8F-84DC-78C8E39FC884}" srcOrd="1" destOrd="0" presId="urn:microsoft.com/office/officeart/2005/8/layout/vList4"/>
    <dgm:cxn modelId="{4D83C44A-3703-45B0-9A9D-B59DADFD8DF1}" type="presOf" srcId="{AB3AC705-558C-42D7-9983-918F1CB663CA}" destId="{8AD6A5A6-4A54-4A72-AA86-A843701C8BEB}" srcOrd="0" destOrd="0" presId="urn:microsoft.com/office/officeart/2005/8/layout/vList4"/>
    <dgm:cxn modelId="{5FAED170-2308-492B-B0BF-13D91CF209CB}" type="presOf" srcId="{B1B140C9-D930-4918-955E-5A16C4784806}" destId="{3903D77E-083B-4EFF-A7EA-043D9E3644FB}" srcOrd="0" destOrd="0" presId="urn:microsoft.com/office/officeart/2005/8/layout/vList4"/>
    <dgm:cxn modelId="{B5618180-51F5-4B4E-AF44-8A95EE8345D0}" type="presOf" srcId="{67163C58-E65A-40D1-B25E-E88FC64C1D4B}" destId="{E3AAA985-2F8A-463C-A892-DBFFB30AD3DB}" srcOrd="0" destOrd="0" presId="urn:microsoft.com/office/officeart/2005/8/layout/vList4"/>
    <dgm:cxn modelId="{1C3A0581-CAAD-4EBE-A0DC-10DFC01ACCE0}" srcId="{67163C58-E65A-40D1-B25E-E88FC64C1D4B}" destId="{7055CBCC-736A-4690-ABBC-3F4F085C7CA9}" srcOrd="0" destOrd="0" parTransId="{61FCF541-74AF-4CF7-9FEA-406667800436}" sibTransId="{1A35143A-42E5-4124-8E36-E32051E6115F}"/>
    <dgm:cxn modelId="{74AC5184-ECCD-4F04-BBE2-EBA80191EDF8}" srcId="{67163C58-E65A-40D1-B25E-E88FC64C1D4B}" destId="{AB3AC705-558C-42D7-9983-918F1CB663CA}" srcOrd="2" destOrd="0" parTransId="{8AF7F1B3-9392-4E93-B4FA-309056EAF811}" sibTransId="{55B77C4F-57F3-4613-9D02-B987E7AC8D71}"/>
    <dgm:cxn modelId="{2D25C0A4-D66D-4898-932E-F10022859931}" type="presOf" srcId="{B1B140C9-D930-4918-955E-5A16C4784806}" destId="{617A134E-1349-4A7A-B540-7BBBA81B8858}" srcOrd="1" destOrd="0" presId="urn:microsoft.com/office/officeart/2005/8/layout/vList4"/>
    <dgm:cxn modelId="{6D4C58E2-2FEA-4DBB-A847-EEBACC32AB9C}" type="presOf" srcId="{7055CBCC-736A-4690-ABBC-3F4F085C7CA9}" destId="{DB3E3FC9-FFA0-45CD-84A4-F3A21B716CD8}" srcOrd="0" destOrd="0" presId="urn:microsoft.com/office/officeart/2005/8/layout/vList4"/>
    <dgm:cxn modelId="{1DE288FB-E76F-4E11-B309-9C0F9AC88245}" type="presOf" srcId="{AB3AC705-558C-42D7-9983-918F1CB663CA}" destId="{C845723F-87C3-4794-BB88-CE487670F0DF}" srcOrd="1" destOrd="0" presId="urn:microsoft.com/office/officeart/2005/8/layout/vList4"/>
    <dgm:cxn modelId="{8CF1D0F8-B330-4F81-A022-5D98A5357F14}" type="presParOf" srcId="{E3AAA985-2F8A-463C-A892-DBFFB30AD3DB}" destId="{996542E1-952E-4F84-B427-0084927D29A6}" srcOrd="0" destOrd="0" presId="urn:microsoft.com/office/officeart/2005/8/layout/vList4"/>
    <dgm:cxn modelId="{7026B061-8E0C-450B-A5C9-1C9CC34E8FE7}" type="presParOf" srcId="{996542E1-952E-4F84-B427-0084927D29A6}" destId="{DB3E3FC9-FFA0-45CD-84A4-F3A21B716CD8}" srcOrd="0" destOrd="0" presId="urn:microsoft.com/office/officeart/2005/8/layout/vList4"/>
    <dgm:cxn modelId="{E4A844C0-66D8-406E-84DF-A09A115C3697}" type="presParOf" srcId="{996542E1-952E-4F84-B427-0084927D29A6}" destId="{23484984-B521-43EE-92B1-FE58B575250E}" srcOrd="1" destOrd="0" presId="urn:microsoft.com/office/officeart/2005/8/layout/vList4"/>
    <dgm:cxn modelId="{80719688-1770-4B80-9ACF-45F9E864608F}" type="presParOf" srcId="{996542E1-952E-4F84-B427-0084927D29A6}" destId="{02E226CD-0114-4D8F-84DC-78C8E39FC884}" srcOrd="2" destOrd="0" presId="urn:microsoft.com/office/officeart/2005/8/layout/vList4"/>
    <dgm:cxn modelId="{A1251098-8C07-431C-B935-0DA63F44C847}" type="presParOf" srcId="{E3AAA985-2F8A-463C-A892-DBFFB30AD3DB}" destId="{2A175D26-3466-434A-8CBB-7871045C6DF3}" srcOrd="1" destOrd="0" presId="urn:microsoft.com/office/officeart/2005/8/layout/vList4"/>
    <dgm:cxn modelId="{FB3FF0A5-BE0D-4E22-859B-DDA893D56D7D}" type="presParOf" srcId="{E3AAA985-2F8A-463C-A892-DBFFB30AD3DB}" destId="{2BCB0679-1532-4C87-B0D1-5517DBEC9CAC}" srcOrd="2" destOrd="0" presId="urn:microsoft.com/office/officeart/2005/8/layout/vList4"/>
    <dgm:cxn modelId="{9445D4D6-000F-491E-9A05-668B502255F2}" type="presParOf" srcId="{2BCB0679-1532-4C87-B0D1-5517DBEC9CAC}" destId="{3903D77E-083B-4EFF-A7EA-043D9E3644FB}" srcOrd="0" destOrd="0" presId="urn:microsoft.com/office/officeart/2005/8/layout/vList4"/>
    <dgm:cxn modelId="{7FC11F1C-DB9F-4361-8F0E-D3C39D954825}" type="presParOf" srcId="{2BCB0679-1532-4C87-B0D1-5517DBEC9CAC}" destId="{40C31446-C535-412A-AB63-BBEA640F8955}" srcOrd="1" destOrd="0" presId="urn:microsoft.com/office/officeart/2005/8/layout/vList4"/>
    <dgm:cxn modelId="{BF88C0F4-5485-4776-BA65-62996B9C7FE1}" type="presParOf" srcId="{2BCB0679-1532-4C87-B0D1-5517DBEC9CAC}" destId="{617A134E-1349-4A7A-B540-7BBBA81B8858}" srcOrd="2" destOrd="0" presId="urn:microsoft.com/office/officeart/2005/8/layout/vList4"/>
    <dgm:cxn modelId="{D8C6DC12-31D5-47AC-A578-135B00C0B354}" type="presParOf" srcId="{E3AAA985-2F8A-463C-A892-DBFFB30AD3DB}" destId="{795E0C91-4B4F-4DBB-B541-072E749BE89C}" srcOrd="3" destOrd="0" presId="urn:microsoft.com/office/officeart/2005/8/layout/vList4"/>
    <dgm:cxn modelId="{CEE87B98-508E-4971-A4EF-810E81160AA6}" type="presParOf" srcId="{E3AAA985-2F8A-463C-A892-DBFFB30AD3DB}" destId="{E4741D74-BE48-4F4B-B3DC-E4055A8A97C3}" srcOrd="4" destOrd="0" presId="urn:microsoft.com/office/officeart/2005/8/layout/vList4"/>
    <dgm:cxn modelId="{8DD27F8A-83C6-4903-8BD8-190398F6051E}" type="presParOf" srcId="{E4741D74-BE48-4F4B-B3DC-E4055A8A97C3}" destId="{8AD6A5A6-4A54-4A72-AA86-A843701C8BEB}" srcOrd="0" destOrd="0" presId="urn:microsoft.com/office/officeart/2005/8/layout/vList4"/>
    <dgm:cxn modelId="{0D3048EB-1C2D-47BC-91D6-839167D4AA12}" type="presParOf" srcId="{E4741D74-BE48-4F4B-B3DC-E4055A8A97C3}" destId="{2A868862-C936-47F9-946A-15E3217A1CCB}" srcOrd="1" destOrd="0" presId="urn:microsoft.com/office/officeart/2005/8/layout/vList4"/>
    <dgm:cxn modelId="{F35D87BC-3B52-49B4-BAD2-09F7FCBBBFD2}" type="presParOf" srcId="{E4741D74-BE48-4F4B-B3DC-E4055A8A97C3}" destId="{C845723F-87C3-4794-BB88-CE487670F0DF}"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5A36A23-A1C1-427D-B445-9A317978149E}" type="doc">
      <dgm:prSet loTypeId="urn:microsoft.com/office/officeart/2005/8/layout/process1" loCatId="process" qsTypeId="urn:microsoft.com/office/officeart/2005/8/quickstyle/simple1" qsCatId="simple" csTypeId="urn:microsoft.com/office/officeart/2005/8/colors/colorful1" csCatId="colorful" phldr="1"/>
      <dgm:spPr/>
    </dgm:pt>
    <dgm:pt modelId="{81F7BA64-6196-4FA7-AFDE-BDE455AF75EB}">
      <dgm:prSet phldrT="[Texto]"/>
      <dgm:spPr>
        <a:solidFill>
          <a:schemeClr val="accent5">
            <a:lumMod val="20000"/>
            <a:lumOff val="80000"/>
          </a:schemeClr>
        </a:solidFill>
      </dgm:spPr>
      <dgm:t>
        <a:bodyPr/>
        <a:lstStyle/>
        <a:p>
          <a:r>
            <a:rPr lang="es-EC" dirty="0">
              <a:solidFill>
                <a:schemeClr val="tx1"/>
              </a:solidFill>
            </a:rPr>
            <a:t> La Empresa Estatal de Petróleos del Ecuador, PETROECUADOR, en los siete primeros días del mes siguiente al que corresponda la liquidación, depositará en la cuenta existente para el efecto (BCE), los recursos provenientes de la extracción petrolera entregada para el procesamiento y comercialización interna y externa.</a:t>
          </a:r>
        </a:p>
      </dgm:t>
    </dgm:pt>
    <dgm:pt modelId="{39C5DAE5-7B60-4AAD-BB32-A32A3D731BE9}" type="parTrans" cxnId="{61132C87-09FA-4674-888C-D2A2D1AE18CC}">
      <dgm:prSet/>
      <dgm:spPr/>
      <dgm:t>
        <a:bodyPr/>
        <a:lstStyle/>
        <a:p>
          <a:endParaRPr lang="es-EC">
            <a:solidFill>
              <a:schemeClr val="tx1"/>
            </a:solidFill>
          </a:endParaRPr>
        </a:p>
      </dgm:t>
    </dgm:pt>
    <dgm:pt modelId="{3E62D8D9-0DCC-40E8-9F3A-F5D154A7F4CC}" type="sibTrans" cxnId="{61132C87-09FA-4674-888C-D2A2D1AE18CC}">
      <dgm:prSet/>
      <dgm:spPr>
        <a:solidFill>
          <a:schemeClr val="bg1">
            <a:lumMod val="65000"/>
          </a:schemeClr>
        </a:solidFill>
        <a:ln>
          <a:solidFill>
            <a:schemeClr val="accent1"/>
          </a:solidFill>
        </a:ln>
      </dgm:spPr>
      <dgm:t>
        <a:bodyPr/>
        <a:lstStyle/>
        <a:p>
          <a:endParaRPr lang="es-EC">
            <a:solidFill>
              <a:schemeClr val="tx1"/>
            </a:solidFill>
          </a:endParaRPr>
        </a:p>
      </dgm:t>
    </dgm:pt>
    <dgm:pt modelId="{5C83FE2A-8A51-4A02-89C0-40DA591B1708}">
      <dgm:prSet phldrT="[Texto]"/>
      <dgm:spPr>
        <a:solidFill>
          <a:schemeClr val="accent6">
            <a:lumMod val="20000"/>
            <a:lumOff val="80000"/>
          </a:schemeClr>
        </a:solidFill>
      </dgm:spPr>
      <dgm:t>
        <a:bodyPr/>
        <a:lstStyle/>
        <a:p>
          <a:r>
            <a:rPr lang="es-EC" dirty="0">
              <a:solidFill>
                <a:schemeClr val="tx1"/>
              </a:solidFill>
            </a:rPr>
            <a:t>Desde el Banco Central del Ecuador se realizará la transferencia a cada beneficiario dentro de los diez primeros días de cada mes, el BCE depositará los montos respectivos en las cuentas correspondientes a cada uno de los partícipes, de acuerdo al distributivo establecido en el artículo 3 de la Ley 010</a:t>
          </a:r>
        </a:p>
      </dgm:t>
    </dgm:pt>
    <dgm:pt modelId="{924E78EA-73BA-42C8-A4E4-835201C9ABFF}" type="parTrans" cxnId="{52FAF5A1-9826-4E76-A0B0-F3E8DAD10644}">
      <dgm:prSet/>
      <dgm:spPr/>
      <dgm:t>
        <a:bodyPr/>
        <a:lstStyle/>
        <a:p>
          <a:endParaRPr lang="es-EC">
            <a:solidFill>
              <a:schemeClr val="tx1"/>
            </a:solidFill>
          </a:endParaRPr>
        </a:p>
      </dgm:t>
    </dgm:pt>
    <dgm:pt modelId="{32E8EAB9-9793-4B11-8C3A-6D685D98611D}" type="sibTrans" cxnId="{52FAF5A1-9826-4E76-A0B0-F3E8DAD10644}">
      <dgm:prSet/>
      <dgm:spPr/>
      <dgm:t>
        <a:bodyPr/>
        <a:lstStyle/>
        <a:p>
          <a:endParaRPr lang="es-EC">
            <a:solidFill>
              <a:schemeClr val="tx1"/>
            </a:solidFill>
          </a:endParaRPr>
        </a:p>
      </dgm:t>
    </dgm:pt>
    <dgm:pt modelId="{EC6BFB93-5EA1-4240-995E-11204D75C62D}" type="pres">
      <dgm:prSet presAssocID="{F5A36A23-A1C1-427D-B445-9A317978149E}" presName="Name0" presStyleCnt="0">
        <dgm:presLayoutVars>
          <dgm:dir/>
          <dgm:resizeHandles val="exact"/>
        </dgm:presLayoutVars>
      </dgm:prSet>
      <dgm:spPr/>
    </dgm:pt>
    <dgm:pt modelId="{CD48F197-A987-4902-A8C4-6D06361CDAB0}" type="pres">
      <dgm:prSet presAssocID="{81F7BA64-6196-4FA7-AFDE-BDE455AF75EB}" presName="node" presStyleLbl="node1" presStyleIdx="0" presStyleCnt="2">
        <dgm:presLayoutVars>
          <dgm:bulletEnabled val="1"/>
        </dgm:presLayoutVars>
      </dgm:prSet>
      <dgm:spPr/>
    </dgm:pt>
    <dgm:pt modelId="{DEF8A7E4-60C2-4206-8D46-5F6D3856D5E8}" type="pres">
      <dgm:prSet presAssocID="{3E62D8D9-0DCC-40E8-9F3A-F5D154A7F4CC}" presName="sibTrans" presStyleLbl="sibTrans2D1" presStyleIdx="0" presStyleCnt="1"/>
      <dgm:spPr/>
    </dgm:pt>
    <dgm:pt modelId="{4A314464-3C05-4AFF-BE84-B1DC0AFAEF78}" type="pres">
      <dgm:prSet presAssocID="{3E62D8D9-0DCC-40E8-9F3A-F5D154A7F4CC}" presName="connectorText" presStyleLbl="sibTrans2D1" presStyleIdx="0" presStyleCnt="1"/>
      <dgm:spPr/>
    </dgm:pt>
    <dgm:pt modelId="{047F65BE-1BAA-4E90-9B3D-9202655C9C02}" type="pres">
      <dgm:prSet presAssocID="{5C83FE2A-8A51-4A02-89C0-40DA591B1708}" presName="node" presStyleLbl="node1" presStyleIdx="1" presStyleCnt="2">
        <dgm:presLayoutVars>
          <dgm:bulletEnabled val="1"/>
        </dgm:presLayoutVars>
      </dgm:prSet>
      <dgm:spPr/>
    </dgm:pt>
  </dgm:ptLst>
  <dgm:cxnLst>
    <dgm:cxn modelId="{0B361A09-4569-4E00-9C20-BB8F0BE882F5}" type="presOf" srcId="{5C83FE2A-8A51-4A02-89C0-40DA591B1708}" destId="{047F65BE-1BAA-4E90-9B3D-9202655C9C02}" srcOrd="0" destOrd="0" presId="urn:microsoft.com/office/officeart/2005/8/layout/process1"/>
    <dgm:cxn modelId="{93E55C27-321A-44D1-BFE4-CB5928D44438}" type="presOf" srcId="{F5A36A23-A1C1-427D-B445-9A317978149E}" destId="{EC6BFB93-5EA1-4240-995E-11204D75C62D}" srcOrd="0" destOrd="0" presId="urn:microsoft.com/office/officeart/2005/8/layout/process1"/>
    <dgm:cxn modelId="{E248C741-9A5E-4420-B270-4DFCA53F097B}" type="presOf" srcId="{3E62D8D9-0DCC-40E8-9F3A-F5D154A7F4CC}" destId="{4A314464-3C05-4AFF-BE84-B1DC0AFAEF78}" srcOrd="1" destOrd="0" presId="urn:microsoft.com/office/officeart/2005/8/layout/process1"/>
    <dgm:cxn modelId="{0ABD6644-4440-403C-A493-27D843480C44}" type="presOf" srcId="{81F7BA64-6196-4FA7-AFDE-BDE455AF75EB}" destId="{CD48F197-A987-4902-A8C4-6D06361CDAB0}" srcOrd="0" destOrd="0" presId="urn:microsoft.com/office/officeart/2005/8/layout/process1"/>
    <dgm:cxn modelId="{C71BEE4E-9254-4CE9-B2F4-05965C18C90D}" type="presOf" srcId="{3E62D8D9-0DCC-40E8-9F3A-F5D154A7F4CC}" destId="{DEF8A7E4-60C2-4206-8D46-5F6D3856D5E8}" srcOrd="0" destOrd="0" presId="urn:microsoft.com/office/officeart/2005/8/layout/process1"/>
    <dgm:cxn modelId="{61132C87-09FA-4674-888C-D2A2D1AE18CC}" srcId="{F5A36A23-A1C1-427D-B445-9A317978149E}" destId="{81F7BA64-6196-4FA7-AFDE-BDE455AF75EB}" srcOrd="0" destOrd="0" parTransId="{39C5DAE5-7B60-4AAD-BB32-A32A3D731BE9}" sibTransId="{3E62D8D9-0DCC-40E8-9F3A-F5D154A7F4CC}"/>
    <dgm:cxn modelId="{52FAF5A1-9826-4E76-A0B0-F3E8DAD10644}" srcId="{F5A36A23-A1C1-427D-B445-9A317978149E}" destId="{5C83FE2A-8A51-4A02-89C0-40DA591B1708}" srcOrd="1" destOrd="0" parTransId="{924E78EA-73BA-42C8-A4E4-835201C9ABFF}" sibTransId="{32E8EAB9-9793-4B11-8C3A-6D685D98611D}"/>
    <dgm:cxn modelId="{86B7D454-4CB6-464A-B4DA-187533490CD1}" type="presParOf" srcId="{EC6BFB93-5EA1-4240-995E-11204D75C62D}" destId="{CD48F197-A987-4902-A8C4-6D06361CDAB0}" srcOrd="0" destOrd="0" presId="urn:microsoft.com/office/officeart/2005/8/layout/process1"/>
    <dgm:cxn modelId="{54D14A87-7F7D-47AA-B253-1B3B264F4F59}" type="presParOf" srcId="{EC6BFB93-5EA1-4240-995E-11204D75C62D}" destId="{DEF8A7E4-60C2-4206-8D46-5F6D3856D5E8}" srcOrd="1" destOrd="0" presId="urn:microsoft.com/office/officeart/2005/8/layout/process1"/>
    <dgm:cxn modelId="{245ABE8C-409F-43F9-B758-A3B63134B751}" type="presParOf" srcId="{DEF8A7E4-60C2-4206-8D46-5F6D3856D5E8}" destId="{4A314464-3C05-4AFF-BE84-B1DC0AFAEF78}" srcOrd="0" destOrd="0" presId="urn:microsoft.com/office/officeart/2005/8/layout/process1"/>
    <dgm:cxn modelId="{58D7B9EC-BF31-4049-80AD-54D9FCE7C5F8}" type="presParOf" srcId="{EC6BFB93-5EA1-4240-995E-11204D75C62D}" destId="{047F65BE-1BAA-4E90-9B3D-9202655C9C02}"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3E3FC9-FFA0-45CD-84A4-F3A21B716CD8}">
      <dsp:nvSpPr>
        <dsp:cNvPr id="0" name=""/>
        <dsp:cNvSpPr/>
      </dsp:nvSpPr>
      <dsp:spPr>
        <a:xfrm>
          <a:off x="0" y="0"/>
          <a:ext cx="7872536" cy="1512597"/>
        </a:xfrm>
        <a:prstGeom prst="roundRect">
          <a:avLst>
            <a:gd name="adj" fmla="val 10000"/>
          </a:avLst>
        </a:prstGeom>
        <a:gradFill rotWithShape="0">
          <a:gsLst>
            <a:gs pos="0">
              <a:schemeClr val="dk2">
                <a:hueOff val="0"/>
                <a:satOff val="0"/>
                <a:lumOff val="0"/>
                <a:alphaOff val="0"/>
                <a:tint val="100000"/>
                <a:shade val="100000"/>
                <a:satMod val="130000"/>
              </a:schemeClr>
            </a:gs>
            <a:gs pos="100000">
              <a:schemeClr val="dk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s-ES" sz="1900" kern="1200" dirty="0"/>
            <a:t>Por medio de </a:t>
          </a:r>
          <a:r>
            <a:rPr lang="es-EC" sz="1900" kern="1200" dirty="0"/>
            <a:t>resolución “extraordinaria” No. 015-2021-002, se expide el “Reglamento Integral de Planes, Programas y/o Proyectos de Inversión Financiados con Recursos del Fondo Común por la Secretaría Técnica de la Circunscripción Territorial Especial Amazónica.</a:t>
          </a:r>
        </a:p>
      </dsp:txBody>
      <dsp:txXfrm>
        <a:off x="1725766" y="0"/>
        <a:ext cx="6146769" cy="1512597"/>
      </dsp:txXfrm>
    </dsp:sp>
    <dsp:sp modelId="{23484984-B521-43EE-92B1-FE58B575250E}">
      <dsp:nvSpPr>
        <dsp:cNvPr id="0" name=""/>
        <dsp:cNvSpPr/>
      </dsp:nvSpPr>
      <dsp:spPr>
        <a:xfrm>
          <a:off x="72014" y="144011"/>
          <a:ext cx="1574507" cy="1210077"/>
        </a:xfrm>
        <a:prstGeom prst="roundRect">
          <a:avLst>
            <a:gd name="adj" fmla="val 10000"/>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t="-15000" b="-15000"/>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3903D77E-083B-4EFF-A7EA-043D9E3644FB}">
      <dsp:nvSpPr>
        <dsp:cNvPr id="0" name=""/>
        <dsp:cNvSpPr/>
      </dsp:nvSpPr>
      <dsp:spPr>
        <a:xfrm>
          <a:off x="0" y="1663857"/>
          <a:ext cx="7872536" cy="1512597"/>
        </a:xfrm>
        <a:prstGeom prst="roundRect">
          <a:avLst>
            <a:gd name="adj" fmla="val 10000"/>
          </a:avLst>
        </a:prstGeom>
        <a:gradFill rotWithShape="0">
          <a:gsLst>
            <a:gs pos="0">
              <a:schemeClr val="dk2">
                <a:hueOff val="0"/>
                <a:satOff val="0"/>
                <a:lumOff val="0"/>
                <a:alphaOff val="0"/>
                <a:tint val="100000"/>
                <a:shade val="100000"/>
                <a:satMod val="130000"/>
              </a:schemeClr>
            </a:gs>
            <a:gs pos="100000">
              <a:schemeClr val="dk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s-ES" sz="1900" kern="1200" dirty="0"/>
            <a:t>Norma secundaria que impone requisitos y límites de tiempo a iniciativas (Art. 18 exclusión de proyectos, Art. 26 transferencia de recursos)  Además, se establece un proceso con fases reiterativas ejecutadas por diferentes órganos o instancias. (Art. 3, 15, 17 y 22)</a:t>
          </a:r>
          <a:endParaRPr lang="es-EC" sz="1900" kern="1200" dirty="0"/>
        </a:p>
      </dsp:txBody>
      <dsp:txXfrm>
        <a:off x="1725766" y="1663857"/>
        <a:ext cx="6146769" cy="1512597"/>
      </dsp:txXfrm>
    </dsp:sp>
    <dsp:sp modelId="{40C31446-C535-412A-AB63-BBEA640F8955}">
      <dsp:nvSpPr>
        <dsp:cNvPr id="0" name=""/>
        <dsp:cNvSpPr/>
      </dsp:nvSpPr>
      <dsp:spPr>
        <a:xfrm>
          <a:off x="151259" y="1815116"/>
          <a:ext cx="1574507" cy="1210077"/>
        </a:xfrm>
        <a:prstGeom prst="roundRect">
          <a:avLst>
            <a:gd name="adj" fmla="val 10000"/>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t="-15000" b="-15000"/>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8AD6A5A6-4A54-4A72-AA86-A843701C8BEB}">
      <dsp:nvSpPr>
        <dsp:cNvPr id="0" name=""/>
        <dsp:cNvSpPr/>
      </dsp:nvSpPr>
      <dsp:spPr>
        <a:xfrm>
          <a:off x="0" y="3240361"/>
          <a:ext cx="7872536" cy="1512597"/>
        </a:xfrm>
        <a:prstGeom prst="roundRect">
          <a:avLst>
            <a:gd name="adj" fmla="val 10000"/>
          </a:avLst>
        </a:prstGeom>
        <a:gradFill rotWithShape="0">
          <a:gsLst>
            <a:gs pos="0">
              <a:schemeClr val="dk2">
                <a:hueOff val="0"/>
                <a:satOff val="0"/>
                <a:lumOff val="0"/>
                <a:alphaOff val="0"/>
                <a:tint val="100000"/>
                <a:shade val="100000"/>
                <a:satMod val="130000"/>
              </a:schemeClr>
            </a:gs>
            <a:gs pos="100000">
              <a:schemeClr val="dk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s-ES" sz="1900" kern="1200" dirty="0"/>
            <a:t>Estas disposiciones desincentivan la presentación de proyectos y se contraponen con los principios de eficiencia y calidad de la administración pública (Art. 4 y 5 COA).</a:t>
          </a:r>
          <a:endParaRPr lang="es-EC" sz="1900" kern="1200" dirty="0"/>
        </a:p>
      </dsp:txBody>
      <dsp:txXfrm>
        <a:off x="1725766" y="3240361"/>
        <a:ext cx="6146769" cy="1512597"/>
      </dsp:txXfrm>
    </dsp:sp>
    <dsp:sp modelId="{2A868862-C936-47F9-946A-15E3217A1CCB}">
      <dsp:nvSpPr>
        <dsp:cNvPr id="0" name=""/>
        <dsp:cNvSpPr/>
      </dsp:nvSpPr>
      <dsp:spPr>
        <a:xfrm>
          <a:off x="151259" y="3478974"/>
          <a:ext cx="1574507" cy="1210077"/>
        </a:xfrm>
        <a:prstGeom prst="roundRect">
          <a:avLst>
            <a:gd name="adj" fmla="val 10000"/>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t="-15000" b="-15000"/>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3E3FC9-FFA0-45CD-84A4-F3A21B716CD8}">
      <dsp:nvSpPr>
        <dsp:cNvPr id="0" name=""/>
        <dsp:cNvSpPr/>
      </dsp:nvSpPr>
      <dsp:spPr>
        <a:xfrm>
          <a:off x="0" y="0"/>
          <a:ext cx="7872536" cy="1512597"/>
        </a:xfrm>
        <a:prstGeom prst="roundRect">
          <a:avLst>
            <a:gd name="adj" fmla="val 10000"/>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s-ES" sz="1900" kern="1200" dirty="0"/>
            <a:t>Se debe armonizar el momento de presentación de proyectos con la época de construcción de POA de los GADS para incentivar su participación.</a:t>
          </a:r>
          <a:endParaRPr lang="es-EC" sz="1900" kern="1200" dirty="0"/>
        </a:p>
      </dsp:txBody>
      <dsp:txXfrm>
        <a:off x="1725766" y="0"/>
        <a:ext cx="6146769" cy="1512597"/>
      </dsp:txXfrm>
    </dsp:sp>
    <dsp:sp modelId="{23484984-B521-43EE-92B1-FE58B575250E}">
      <dsp:nvSpPr>
        <dsp:cNvPr id="0" name=""/>
        <dsp:cNvSpPr/>
      </dsp:nvSpPr>
      <dsp:spPr>
        <a:xfrm>
          <a:off x="151259" y="151259"/>
          <a:ext cx="1574507" cy="1210077"/>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15000" b="-15000"/>
          </a:stretch>
        </a:blipFill>
        <a:ln w="38100" cap="flat" cmpd="sng" algn="ctr">
          <a:solidFill>
            <a:schemeClr val="lt2">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3903D77E-083B-4EFF-A7EA-043D9E3644FB}">
      <dsp:nvSpPr>
        <dsp:cNvPr id="0" name=""/>
        <dsp:cNvSpPr/>
      </dsp:nvSpPr>
      <dsp:spPr>
        <a:xfrm>
          <a:off x="0" y="1663857"/>
          <a:ext cx="7872536" cy="1512597"/>
        </a:xfrm>
        <a:prstGeom prst="roundRect">
          <a:avLst>
            <a:gd name="adj" fmla="val 10000"/>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s-ES" sz="1900" kern="1200" dirty="0"/>
            <a:t>No se debería excluir a postulantes que cuenten con proyectos con avances menores a 70%, ello podría ser incompatible con la aplicación del Art. 8 del mismo Reglamento que contempla que la priorización debe darse en “forma equitativa y solidaria”.</a:t>
          </a:r>
          <a:endParaRPr lang="es-EC" sz="1900" kern="1200" dirty="0"/>
        </a:p>
      </dsp:txBody>
      <dsp:txXfrm>
        <a:off x="1725766" y="1663857"/>
        <a:ext cx="6146769" cy="1512597"/>
      </dsp:txXfrm>
    </dsp:sp>
    <dsp:sp modelId="{40C31446-C535-412A-AB63-BBEA640F8955}">
      <dsp:nvSpPr>
        <dsp:cNvPr id="0" name=""/>
        <dsp:cNvSpPr/>
      </dsp:nvSpPr>
      <dsp:spPr>
        <a:xfrm>
          <a:off x="151259" y="1815116"/>
          <a:ext cx="1574507" cy="1210077"/>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t="-15000" b="-15000"/>
          </a:stretch>
        </a:blipFill>
        <a:ln w="38100" cap="flat" cmpd="sng" algn="ctr">
          <a:solidFill>
            <a:schemeClr val="lt2">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8AD6A5A6-4A54-4A72-AA86-A843701C8BEB}">
      <dsp:nvSpPr>
        <dsp:cNvPr id="0" name=""/>
        <dsp:cNvSpPr/>
      </dsp:nvSpPr>
      <dsp:spPr>
        <a:xfrm>
          <a:off x="0" y="3327714"/>
          <a:ext cx="7872536" cy="1512597"/>
        </a:xfrm>
        <a:prstGeom prst="roundRect">
          <a:avLst>
            <a:gd name="adj" fmla="val 10000"/>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s-ES" sz="1900" kern="1200" dirty="0"/>
            <a:t>Propuesta:</a:t>
          </a:r>
        </a:p>
        <a:p>
          <a:pPr marL="0" lvl="0" indent="0" algn="l" defTabSz="844550">
            <a:lnSpc>
              <a:spcPct val="90000"/>
            </a:lnSpc>
            <a:spcBef>
              <a:spcPct val="0"/>
            </a:spcBef>
            <a:spcAft>
              <a:spcPct val="35000"/>
            </a:spcAft>
            <a:buNone/>
          </a:pPr>
          <a:r>
            <a:rPr lang="es-ES" sz="1900" kern="1200" dirty="0"/>
            <a:t>- Se desarrolle un reglamento, que se adapte a la Ley reformada y que incentive la presentación de proyectos a financiarse por el fondo común.</a:t>
          </a:r>
          <a:endParaRPr lang="es-EC" sz="1900" kern="1200" dirty="0"/>
        </a:p>
      </dsp:txBody>
      <dsp:txXfrm>
        <a:off x="1725766" y="3327714"/>
        <a:ext cx="6146769" cy="1512597"/>
      </dsp:txXfrm>
    </dsp:sp>
    <dsp:sp modelId="{2A868862-C936-47F9-946A-15E3217A1CCB}">
      <dsp:nvSpPr>
        <dsp:cNvPr id="0" name=""/>
        <dsp:cNvSpPr/>
      </dsp:nvSpPr>
      <dsp:spPr>
        <a:xfrm>
          <a:off x="151259" y="3478974"/>
          <a:ext cx="1574507" cy="1210077"/>
        </a:xfrm>
        <a:prstGeom prst="roundRect">
          <a:avLst>
            <a:gd name="adj" fmla="val 10000"/>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t="-15000" b="-15000"/>
          </a:stretch>
        </a:blipFill>
        <a:ln w="38100" cap="flat" cmpd="sng" algn="ctr">
          <a:solidFill>
            <a:schemeClr val="lt2">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48F197-A987-4902-A8C4-6D06361CDAB0}">
      <dsp:nvSpPr>
        <dsp:cNvPr id="0" name=""/>
        <dsp:cNvSpPr/>
      </dsp:nvSpPr>
      <dsp:spPr>
        <a:xfrm>
          <a:off x="1607" y="336167"/>
          <a:ext cx="3427660" cy="3117028"/>
        </a:xfrm>
        <a:prstGeom prst="roundRect">
          <a:avLst>
            <a:gd name="adj" fmla="val 10000"/>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EC" sz="1800" kern="1200" dirty="0">
              <a:solidFill>
                <a:schemeClr val="tx1"/>
              </a:solidFill>
            </a:rPr>
            <a:t> La Empresa Estatal de Petróleos del Ecuador, PETROECUADOR, en los siete primeros días del mes siguiente al que corresponda la liquidación, depositará en la cuenta existente para el efecto (BCE), los recursos provenientes de la extracción petrolera entregada para el procesamiento y comercialización interna y externa.</a:t>
          </a:r>
        </a:p>
      </dsp:txBody>
      <dsp:txXfrm>
        <a:off x="92902" y="427462"/>
        <a:ext cx="3245070" cy="2934438"/>
      </dsp:txXfrm>
    </dsp:sp>
    <dsp:sp modelId="{DEF8A7E4-60C2-4206-8D46-5F6D3856D5E8}">
      <dsp:nvSpPr>
        <dsp:cNvPr id="0" name=""/>
        <dsp:cNvSpPr/>
      </dsp:nvSpPr>
      <dsp:spPr>
        <a:xfrm>
          <a:off x="3772033" y="1469651"/>
          <a:ext cx="726664" cy="850059"/>
        </a:xfrm>
        <a:prstGeom prst="rightArrow">
          <a:avLst>
            <a:gd name="adj1" fmla="val 60000"/>
            <a:gd name="adj2" fmla="val 50000"/>
          </a:avLst>
        </a:prstGeom>
        <a:solidFill>
          <a:schemeClr val="bg1">
            <a:lumMod val="65000"/>
          </a:schemeClr>
        </a:solidFill>
        <a:ln>
          <a:solidFill>
            <a:schemeClr val="accent1"/>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s-EC" sz="1400" kern="1200">
            <a:solidFill>
              <a:schemeClr val="tx1"/>
            </a:solidFill>
          </a:endParaRPr>
        </a:p>
      </dsp:txBody>
      <dsp:txXfrm>
        <a:off x="3772033" y="1639663"/>
        <a:ext cx="508665" cy="510035"/>
      </dsp:txXfrm>
    </dsp:sp>
    <dsp:sp modelId="{047F65BE-1BAA-4E90-9B3D-9202655C9C02}">
      <dsp:nvSpPr>
        <dsp:cNvPr id="0" name=""/>
        <dsp:cNvSpPr/>
      </dsp:nvSpPr>
      <dsp:spPr>
        <a:xfrm>
          <a:off x="4800332" y="336167"/>
          <a:ext cx="3427660" cy="3117028"/>
        </a:xfrm>
        <a:prstGeom prst="roundRect">
          <a:avLst>
            <a:gd name="adj" fmla="val 10000"/>
          </a:avLst>
        </a:prstGeom>
        <a:solidFill>
          <a:schemeClr val="accent6">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EC" sz="1800" kern="1200" dirty="0">
              <a:solidFill>
                <a:schemeClr val="tx1"/>
              </a:solidFill>
            </a:rPr>
            <a:t>Desde el Banco Central del Ecuador se realizará la transferencia a cada beneficiario dentro de los diez primeros días de cada mes, el BCE depositará los montos respectivos en las cuentas correspondientes a cada uno de los partícipes, de acuerdo al distributivo establecido en el artículo 3 de la Ley 010</a:t>
          </a:r>
        </a:p>
      </dsp:txBody>
      <dsp:txXfrm>
        <a:off x="4891627" y="427462"/>
        <a:ext cx="3245070" cy="2934438"/>
      </dsp:txXfrm>
    </dsp:sp>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C"/>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D1FFFF-8A85-43C6-8799-11056FF5E886}" type="datetimeFigureOut">
              <a:rPr lang="es-EC" smtClean="0"/>
              <a:t>12/1/2022</a:t>
            </a:fld>
            <a:endParaRPr lang="es-EC"/>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C"/>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C"/>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8A8DC0-48CD-4FD6-B523-F3E823FA1F1C}" type="slidenum">
              <a:rPr lang="es-EC" smtClean="0"/>
              <a:t>‹Nº›</a:t>
            </a:fld>
            <a:endParaRPr lang="es-EC"/>
          </a:p>
        </p:txBody>
      </p:sp>
    </p:spTree>
    <p:extLst>
      <p:ext uri="{BB962C8B-B14F-4D97-AF65-F5344CB8AC3E}">
        <p14:creationId xmlns:p14="http://schemas.microsoft.com/office/powerpoint/2010/main" val="2019953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3"/>
            <a:ext cx="7772400" cy="1470025"/>
          </a:xfrm>
        </p:spPr>
        <p:txBody>
          <a:bodyPr/>
          <a:lstStyle/>
          <a:p>
            <a:r>
              <a:rPr lang="es-ES"/>
              <a:t>Haga clic para modificar el estilo de título del patrón</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a:p>
        </p:txBody>
      </p:sp>
      <p:sp>
        <p:nvSpPr>
          <p:cNvPr id="4" name="Date Placeholder 3"/>
          <p:cNvSpPr>
            <a:spLocks noGrp="1"/>
          </p:cNvSpPr>
          <p:nvPr>
            <p:ph type="dt" sz="half" idx="10"/>
          </p:nvPr>
        </p:nvSpPr>
        <p:spPr/>
        <p:txBody>
          <a:bodyPr/>
          <a:lstStyle/>
          <a:p>
            <a:fld id="{66354835-9196-412F-B202-DEDCC48FE59E}" type="datetimeFigureOut">
              <a:rPr lang="es-EC" smtClean="0"/>
              <a:t>12/1/2022</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46341E2B-959B-40B6-B645-35577E43930F}" type="slidenum">
              <a:rPr lang="es-EC" smtClean="0"/>
              <a:t>‹Nº›</a:t>
            </a:fld>
            <a:endParaRPr lang="es-EC"/>
          </a:p>
        </p:txBody>
      </p:sp>
    </p:spTree>
    <p:extLst>
      <p:ext uri="{BB962C8B-B14F-4D97-AF65-F5344CB8AC3E}">
        <p14:creationId xmlns:p14="http://schemas.microsoft.com/office/powerpoint/2010/main" val="362802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a:xfrm>
            <a:off x="457200" y="1112838"/>
            <a:ext cx="8229600" cy="1143000"/>
          </a:xfrm>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a:xfrm>
            <a:off x="457200" y="2374902"/>
            <a:ext cx="8229600" cy="3751269"/>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66354835-9196-412F-B202-DEDCC48FE59E}" type="datetimeFigureOut">
              <a:rPr lang="es-EC" smtClean="0"/>
              <a:t>12/1/2022</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46341E2B-959B-40B6-B645-35577E43930F}" type="slidenum">
              <a:rPr lang="es-EC" smtClean="0"/>
              <a:t>‹Nº›</a:t>
            </a:fld>
            <a:endParaRPr lang="es-EC"/>
          </a:p>
        </p:txBody>
      </p:sp>
    </p:spTree>
    <p:extLst>
      <p:ext uri="{BB962C8B-B14F-4D97-AF65-F5344CB8AC3E}">
        <p14:creationId xmlns:p14="http://schemas.microsoft.com/office/powerpoint/2010/main" val="1622797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70000"/>
            <a:ext cx="2057400" cy="485617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57200" y="1270000"/>
            <a:ext cx="6019800" cy="485617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6354835-9196-412F-B202-DEDCC48FE59E}" type="datetimeFigureOut">
              <a:rPr lang="es-EC" smtClean="0"/>
              <a:t>12/1/2022</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46341E2B-959B-40B6-B645-35577E43930F}" type="slidenum">
              <a:rPr lang="es-EC" smtClean="0"/>
              <a:t>‹Nº›</a:t>
            </a:fld>
            <a:endParaRPr lang="es-EC"/>
          </a:p>
        </p:txBody>
      </p:sp>
    </p:spTree>
    <p:extLst>
      <p:ext uri="{BB962C8B-B14F-4D97-AF65-F5344CB8AC3E}">
        <p14:creationId xmlns:p14="http://schemas.microsoft.com/office/powerpoint/2010/main" val="1964388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457200" y="1049338"/>
            <a:ext cx="8229600" cy="114300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457200" y="2336802"/>
            <a:ext cx="8229600" cy="3789369"/>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66354835-9196-412F-B202-DEDCC48FE59E}" type="datetimeFigureOut">
              <a:rPr lang="es-EC" smtClean="0"/>
              <a:t>12/1/2022</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46341E2B-959B-40B6-B645-35577E43930F}" type="slidenum">
              <a:rPr lang="es-EC" smtClean="0"/>
              <a:t>‹Nº›</a:t>
            </a:fld>
            <a:endParaRPr lang="es-EC"/>
          </a:p>
        </p:txBody>
      </p:sp>
    </p:spTree>
    <p:extLst>
      <p:ext uri="{BB962C8B-B14F-4D97-AF65-F5344CB8AC3E}">
        <p14:creationId xmlns:p14="http://schemas.microsoft.com/office/powerpoint/2010/main" val="439237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9"/>
            <a:ext cx="7772400" cy="1362075"/>
          </a:xfrm>
        </p:spPr>
        <p:txBody>
          <a:bodyPr anchor="t"/>
          <a:lstStyle>
            <a:lvl1pPr algn="l">
              <a:defRPr sz="4000" b="1" cap="all"/>
            </a:lvl1pPr>
          </a:lstStyle>
          <a:p>
            <a:r>
              <a:rPr lang="es-ES"/>
              <a:t>Haga clic para modificar el estilo de título del patrón</a:t>
            </a:r>
            <a:endParaRPr lang="en-US"/>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66354835-9196-412F-B202-DEDCC48FE59E}" type="datetimeFigureOut">
              <a:rPr lang="es-EC" smtClean="0"/>
              <a:t>12/1/2022</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46341E2B-959B-40B6-B645-35577E43930F}" type="slidenum">
              <a:rPr lang="es-EC" smtClean="0"/>
              <a:t>‹Nº›</a:t>
            </a:fld>
            <a:endParaRPr lang="es-EC"/>
          </a:p>
        </p:txBody>
      </p:sp>
    </p:spTree>
    <p:extLst>
      <p:ext uri="{BB962C8B-B14F-4D97-AF65-F5344CB8AC3E}">
        <p14:creationId xmlns:p14="http://schemas.microsoft.com/office/powerpoint/2010/main" val="988036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457200" y="1074738"/>
            <a:ext cx="8229600" cy="1143000"/>
          </a:xfrm>
        </p:spPr>
        <p:txBody>
          <a:bodyPr/>
          <a:lstStyle/>
          <a:p>
            <a:r>
              <a:rPr lang="es-ES"/>
              <a:t>Haga clic para modificar el estilo de título del patrón</a:t>
            </a:r>
            <a:endParaRPr lang="en-US"/>
          </a:p>
        </p:txBody>
      </p:sp>
      <p:sp>
        <p:nvSpPr>
          <p:cNvPr id="3" name="Content Placeholder 2"/>
          <p:cNvSpPr>
            <a:spLocks noGrp="1"/>
          </p:cNvSpPr>
          <p:nvPr>
            <p:ph sz="half" idx="1"/>
          </p:nvPr>
        </p:nvSpPr>
        <p:spPr>
          <a:xfrm>
            <a:off x="457200" y="2447928"/>
            <a:ext cx="4038600" cy="367824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Content Placeholder 3"/>
          <p:cNvSpPr>
            <a:spLocks noGrp="1"/>
          </p:cNvSpPr>
          <p:nvPr>
            <p:ph sz="half" idx="2"/>
          </p:nvPr>
        </p:nvSpPr>
        <p:spPr>
          <a:xfrm>
            <a:off x="4648200" y="2447928"/>
            <a:ext cx="4038600" cy="367824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66354835-9196-412F-B202-DEDCC48FE59E}" type="datetimeFigureOut">
              <a:rPr lang="es-EC" smtClean="0"/>
              <a:t>12/1/2022</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46341E2B-959B-40B6-B645-35577E43930F}" type="slidenum">
              <a:rPr lang="es-EC" smtClean="0"/>
              <a:t>‹Nº›</a:t>
            </a:fld>
            <a:endParaRPr lang="es-EC"/>
          </a:p>
        </p:txBody>
      </p:sp>
    </p:spTree>
    <p:extLst>
      <p:ext uri="{BB962C8B-B14F-4D97-AF65-F5344CB8AC3E}">
        <p14:creationId xmlns:p14="http://schemas.microsoft.com/office/powerpoint/2010/main" val="4095542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57200" y="1042979"/>
            <a:ext cx="8229600" cy="1143000"/>
          </a:xfrm>
        </p:spPr>
        <p:txBody>
          <a:bodyPr/>
          <a:lstStyle>
            <a:lvl1pPr>
              <a:defRPr/>
            </a:lvl1pPr>
          </a:lstStyle>
          <a:p>
            <a:r>
              <a:rPr lang="es-ES"/>
              <a:t>Haga clic para modificar el estilo de título del patrón</a:t>
            </a:r>
            <a:endParaRPr lang="en-US"/>
          </a:p>
        </p:txBody>
      </p:sp>
      <p:sp>
        <p:nvSpPr>
          <p:cNvPr id="3" name="Text Placeholder 2"/>
          <p:cNvSpPr>
            <a:spLocks noGrp="1"/>
          </p:cNvSpPr>
          <p:nvPr>
            <p:ph type="body" idx="1"/>
          </p:nvPr>
        </p:nvSpPr>
        <p:spPr>
          <a:xfrm>
            <a:off x="457201" y="241617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457201" y="3048001"/>
            <a:ext cx="4040188" cy="3078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45030" y="2408237"/>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645030" y="3047999"/>
            <a:ext cx="4041775" cy="307816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66354835-9196-412F-B202-DEDCC48FE59E}" type="datetimeFigureOut">
              <a:rPr lang="es-EC" smtClean="0"/>
              <a:t>12/1/2022</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46341E2B-959B-40B6-B645-35577E43930F}" type="slidenum">
              <a:rPr lang="es-EC" smtClean="0"/>
              <a:t>‹Nº›</a:t>
            </a:fld>
            <a:endParaRPr lang="es-EC"/>
          </a:p>
        </p:txBody>
      </p:sp>
    </p:spTree>
    <p:extLst>
      <p:ext uri="{BB962C8B-B14F-4D97-AF65-F5344CB8AC3E}">
        <p14:creationId xmlns:p14="http://schemas.microsoft.com/office/powerpoint/2010/main" val="848831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1074738"/>
            <a:ext cx="8229600" cy="11430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66354835-9196-412F-B202-DEDCC48FE59E}" type="datetimeFigureOut">
              <a:rPr lang="es-EC" smtClean="0"/>
              <a:t>12/1/2022</a:t>
            </a:fld>
            <a:endParaRPr lang="es-EC"/>
          </a:p>
        </p:txBody>
      </p:sp>
      <p:sp>
        <p:nvSpPr>
          <p:cNvPr id="4" name="Footer Placeholder 3"/>
          <p:cNvSpPr>
            <a:spLocks noGrp="1"/>
          </p:cNvSpPr>
          <p:nvPr>
            <p:ph type="ftr" sz="quarter" idx="11"/>
          </p:nvPr>
        </p:nvSpPr>
        <p:spPr/>
        <p:txBody>
          <a:bodyPr/>
          <a:lstStyle/>
          <a:p>
            <a:endParaRPr lang="es-EC"/>
          </a:p>
        </p:txBody>
      </p:sp>
      <p:sp>
        <p:nvSpPr>
          <p:cNvPr id="5" name="Slide Number Placeholder 4"/>
          <p:cNvSpPr>
            <a:spLocks noGrp="1"/>
          </p:cNvSpPr>
          <p:nvPr>
            <p:ph type="sldNum" sz="quarter" idx="12"/>
          </p:nvPr>
        </p:nvSpPr>
        <p:spPr/>
        <p:txBody>
          <a:bodyPr/>
          <a:lstStyle/>
          <a:p>
            <a:fld id="{46341E2B-959B-40B6-B645-35577E43930F}" type="slidenum">
              <a:rPr lang="es-EC" smtClean="0"/>
              <a:t>‹Nº›</a:t>
            </a:fld>
            <a:endParaRPr lang="es-EC"/>
          </a:p>
        </p:txBody>
      </p:sp>
    </p:spTree>
    <p:extLst>
      <p:ext uri="{BB962C8B-B14F-4D97-AF65-F5344CB8AC3E}">
        <p14:creationId xmlns:p14="http://schemas.microsoft.com/office/powerpoint/2010/main" val="1650425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354835-9196-412F-B202-DEDCC48FE59E}" type="datetimeFigureOut">
              <a:rPr lang="es-EC" smtClean="0"/>
              <a:t>12/1/2022</a:t>
            </a:fld>
            <a:endParaRPr lang="es-EC"/>
          </a:p>
        </p:txBody>
      </p:sp>
      <p:sp>
        <p:nvSpPr>
          <p:cNvPr id="3" name="Footer Placeholder 2"/>
          <p:cNvSpPr>
            <a:spLocks noGrp="1"/>
          </p:cNvSpPr>
          <p:nvPr>
            <p:ph type="ftr" sz="quarter" idx="11"/>
          </p:nvPr>
        </p:nvSpPr>
        <p:spPr/>
        <p:txBody>
          <a:bodyPr/>
          <a:lstStyle/>
          <a:p>
            <a:endParaRPr lang="es-EC"/>
          </a:p>
        </p:txBody>
      </p:sp>
      <p:sp>
        <p:nvSpPr>
          <p:cNvPr id="4" name="Slide Number Placeholder 3"/>
          <p:cNvSpPr>
            <a:spLocks noGrp="1"/>
          </p:cNvSpPr>
          <p:nvPr>
            <p:ph type="sldNum" sz="quarter" idx="12"/>
          </p:nvPr>
        </p:nvSpPr>
        <p:spPr/>
        <p:txBody>
          <a:bodyPr/>
          <a:lstStyle/>
          <a:p>
            <a:fld id="{46341E2B-959B-40B6-B645-35577E43930F}" type="slidenum">
              <a:rPr lang="es-EC" smtClean="0"/>
              <a:t>‹Nº›</a:t>
            </a:fld>
            <a:endParaRPr lang="es-EC"/>
          </a:p>
        </p:txBody>
      </p:sp>
    </p:spTree>
    <p:extLst>
      <p:ext uri="{BB962C8B-B14F-4D97-AF65-F5344CB8AC3E}">
        <p14:creationId xmlns:p14="http://schemas.microsoft.com/office/powerpoint/2010/main" val="283716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1" y="1203325"/>
            <a:ext cx="3008313" cy="1162050"/>
          </a:xfrm>
        </p:spPr>
        <p:txBody>
          <a:bodyPr anchor="b"/>
          <a:lstStyle>
            <a:lvl1pPr algn="l">
              <a:defRPr sz="2000" b="1"/>
            </a:lvl1pPr>
          </a:lstStyle>
          <a:p>
            <a:r>
              <a:rPr lang="es-ES"/>
              <a:t>Haga clic para modificar el estilo de título del patrón</a:t>
            </a:r>
            <a:endParaRPr lang="en-US"/>
          </a:p>
        </p:txBody>
      </p:sp>
      <p:sp>
        <p:nvSpPr>
          <p:cNvPr id="3" name="Content Placeholder 2"/>
          <p:cNvSpPr>
            <a:spLocks noGrp="1"/>
          </p:cNvSpPr>
          <p:nvPr>
            <p:ph idx="1"/>
          </p:nvPr>
        </p:nvSpPr>
        <p:spPr>
          <a:xfrm>
            <a:off x="3575050" y="1203327"/>
            <a:ext cx="5111751" cy="492284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Text Placeholder 3"/>
          <p:cNvSpPr>
            <a:spLocks noGrp="1"/>
          </p:cNvSpPr>
          <p:nvPr>
            <p:ph type="body" sz="half" idx="2"/>
          </p:nvPr>
        </p:nvSpPr>
        <p:spPr>
          <a:xfrm>
            <a:off x="457201" y="2365376"/>
            <a:ext cx="3008313" cy="399098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66354835-9196-412F-B202-DEDCC48FE59E}" type="datetimeFigureOut">
              <a:rPr lang="es-EC" smtClean="0"/>
              <a:t>12/1/2022</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46341E2B-959B-40B6-B645-35577E43930F}" type="slidenum">
              <a:rPr lang="es-EC" smtClean="0"/>
              <a:t>‹Nº›</a:t>
            </a:fld>
            <a:endParaRPr lang="es-EC"/>
          </a:p>
        </p:txBody>
      </p:sp>
    </p:spTree>
    <p:extLst>
      <p:ext uri="{BB962C8B-B14F-4D97-AF65-F5344CB8AC3E}">
        <p14:creationId xmlns:p14="http://schemas.microsoft.com/office/powerpoint/2010/main" val="1169111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n-US"/>
          </a:p>
        </p:txBody>
      </p:sp>
      <p:sp>
        <p:nvSpPr>
          <p:cNvPr id="3" name="Picture Placeholder 2"/>
          <p:cNvSpPr>
            <a:spLocks noGrp="1"/>
          </p:cNvSpPr>
          <p:nvPr>
            <p:ph type="pic" idx="1"/>
          </p:nvPr>
        </p:nvSpPr>
        <p:spPr>
          <a:xfrm>
            <a:off x="1792288" y="1130300"/>
            <a:ext cx="5486400" cy="35972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66354835-9196-412F-B202-DEDCC48FE59E}" type="datetimeFigureOut">
              <a:rPr lang="es-EC" smtClean="0"/>
              <a:t>12/1/2022</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46341E2B-959B-40B6-B645-35577E43930F}" type="slidenum">
              <a:rPr lang="es-EC" smtClean="0"/>
              <a:t>‹Nº›</a:t>
            </a:fld>
            <a:endParaRPr lang="es-EC"/>
          </a:p>
        </p:txBody>
      </p:sp>
    </p:spTree>
    <p:extLst>
      <p:ext uri="{BB962C8B-B14F-4D97-AF65-F5344CB8AC3E}">
        <p14:creationId xmlns:p14="http://schemas.microsoft.com/office/powerpoint/2010/main" val="3980518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Text Placeholder 2"/>
          <p:cNvSpPr>
            <a:spLocks noGrp="1"/>
          </p:cNvSpPr>
          <p:nvPr>
            <p:ph type="body" idx="1"/>
          </p:nvPr>
        </p:nvSpPr>
        <p:spPr>
          <a:xfrm>
            <a:off x="457200" y="1600207"/>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2"/>
          </p:nvPr>
        </p:nvSpPr>
        <p:spPr>
          <a:xfrm>
            <a:off x="457200" y="6356359"/>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354835-9196-412F-B202-DEDCC48FE59E}" type="datetimeFigureOut">
              <a:rPr lang="es-EC" smtClean="0"/>
              <a:t>12/1/2022</a:t>
            </a:fld>
            <a:endParaRPr lang="es-EC"/>
          </a:p>
        </p:txBody>
      </p:sp>
      <p:sp>
        <p:nvSpPr>
          <p:cNvPr id="5" name="Footer Placeholder 4"/>
          <p:cNvSpPr>
            <a:spLocks noGrp="1"/>
          </p:cNvSpPr>
          <p:nvPr>
            <p:ph type="ftr" sz="quarter" idx="3"/>
          </p:nvPr>
        </p:nvSpPr>
        <p:spPr>
          <a:xfrm>
            <a:off x="3124200" y="6356359"/>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Slide Number Placeholder 5"/>
          <p:cNvSpPr>
            <a:spLocks noGrp="1"/>
          </p:cNvSpPr>
          <p:nvPr>
            <p:ph type="sldNum" sz="quarter" idx="4"/>
          </p:nvPr>
        </p:nvSpPr>
        <p:spPr>
          <a:xfrm>
            <a:off x="6553200" y="6356359"/>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341E2B-959B-40B6-B645-35577E43930F}" type="slidenum">
              <a:rPr lang="es-EC" smtClean="0"/>
              <a:t>‹Nº›</a:t>
            </a:fld>
            <a:endParaRPr lang="es-EC"/>
          </a:p>
        </p:txBody>
      </p:sp>
      <p:pic>
        <p:nvPicPr>
          <p:cNvPr id="7" name="Picture 6" descr="plantilla.jp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5904556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2.xml"/><Relationship Id="rId5" Type="http://schemas.openxmlformats.org/officeDocument/2006/relationships/image" Target="../media/image18.svg"/><Relationship Id="rId4" Type="http://schemas.openxmlformats.org/officeDocument/2006/relationships/image" Target="../media/image17.png"/></Relationships>
</file>

<file path=ppt/slides/_rels/slide7.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Título">
            <a:extLst>
              <a:ext uri="{FF2B5EF4-FFF2-40B4-BE49-F238E27FC236}">
                <a16:creationId xmlns:a16="http://schemas.microsoft.com/office/drawing/2014/main" id="{84AD3386-7304-4CBC-8DB2-E9842BABFC33}"/>
              </a:ext>
            </a:extLst>
          </p:cNvPr>
          <p:cNvSpPr txBox="1">
            <a:spLocks/>
          </p:cNvSpPr>
          <p:nvPr/>
        </p:nvSpPr>
        <p:spPr>
          <a:xfrm>
            <a:off x="1043608" y="1628800"/>
            <a:ext cx="7200800" cy="3384376"/>
          </a:xfrm>
          <a:prstGeom prst="rect">
            <a:avLst/>
          </a:prstGeom>
          <a:ln w="38100">
            <a:solidFill>
              <a:schemeClr val="accent5">
                <a:lumMod val="50000"/>
              </a:schemeClr>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dirty="0">
                <a:solidFill>
                  <a:srgbClr val="002060"/>
                </a:solidFill>
              </a:rPr>
              <a:t>LEY ORGÁNICA PARA LA PLANIFICACIÓN DE LA CIRCUNSCRIPCIÓN TERRITORIAL AMAZÓNICA</a:t>
            </a:r>
            <a:endParaRPr lang="es-EC" dirty="0">
              <a:solidFill>
                <a:srgbClr val="002060"/>
              </a:solidFill>
            </a:endParaRPr>
          </a:p>
        </p:txBody>
      </p:sp>
    </p:spTree>
    <p:extLst>
      <p:ext uri="{BB962C8B-B14F-4D97-AF65-F5344CB8AC3E}">
        <p14:creationId xmlns:p14="http://schemas.microsoft.com/office/powerpoint/2010/main" val="3203042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a 2">
            <a:extLst>
              <a:ext uri="{FF2B5EF4-FFF2-40B4-BE49-F238E27FC236}">
                <a16:creationId xmlns:a16="http://schemas.microsoft.com/office/drawing/2014/main" id="{6778C9E4-C55C-499C-9AB6-8630AB037A52}"/>
              </a:ext>
            </a:extLst>
          </p:cNvPr>
          <p:cNvGraphicFramePr/>
          <p:nvPr>
            <p:extLst>
              <p:ext uri="{D42A27DB-BD31-4B8C-83A1-F6EECF244321}">
                <p14:modId xmlns:p14="http://schemas.microsoft.com/office/powerpoint/2010/main" val="3384830511"/>
              </p:ext>
            </p:extLst>
          </p:nvPr>
        </p:nvGraphicFramePr>
        <p:xfrm>
          <a:off x="827584" y="1268760"/>
          <a:ext cx="7872536" cy="4840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1929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a 2">
            <a:extLst>
              <a:ext uri="{FF2B5EF4-FFF2-40B4-BE49-F238E27FC236}">
                <a16:creationId xmlns:a16="http://schemas.microsoft.com/office/drawing/2014/main" id="{6778C9E4-C55C-499C-9AB6-8630AB037A52}"/>
              </a:ext>
            </a:extLst>
          </p:cNvPr>
          <p:cNvGraphicFramePr/>
          <p:nvPr>
            <p:extLst>
              <p:ext uri="{D42A27DB-BD31-4B8C-83A1-F6EECF244321}">
                <p14:modId xmlns:p14="http://schemas.microsoft.com/office/powerpoint/2010/main" val="3956690253"/>
              </p:ext>
            </p:extLst>
          </p:nvPr>
        </p:nvGraphicFramePr>
        <p:xfrm>
          <a:off x="827584" y="1268760"/>
          <a:ext cx="7872536" cy="4840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98420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873177A5-DCD6-4454-9D59-03533681D2D8}"/>
              </a:ext>
            </a:extLst>
          </p:cNvPr>
          <p:cNvPicPr>
            <a:picLocks noChangeAspect="1"/>
          </p:cNvPicPr>
          <p:nvPr/>
        </p:nvPicPr>
        <p:blipFill>
          <a:blip r:embed="rId2"/>
          <a:stretch>
            <a:fillRect/>
          </a:stretch>
        </p:blipFill>
        <p:spPr>
          <a:xfrm>
            <a:off x="357187" y="1028700"/>
            <a:ext cx="8429625" cy="5208612"/>
          </a:xfrm>
          <a:prstGeom prst="rect">
            <a:avLst/>
          </a:prstGeom>
        </p:spPr>
      </p:pic>
    </p:spTree>
    <p:extLst>
      <p:ext uri="{BB962C8B-B14F-4D97-AF65-F5344CB8AC3E}">
        <p14:creationId xmlns:p14="http://schemas.microsoft.com/office/powerpoint/2010/main" val="1089822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908720"/>
            <a:ext cx="8229600" cy="1143000"/>
          </a:xfrm>
        </p:spPr>
        <p:txBody>
          <a:bodyPr/>
          <a:lstStyle/>
          <a:p>
            <a:r>
              <a:rPr lang="es-EC" dirty="0"/>
              <a:t>Proceso</a:t>
            </a: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69400696"/>
              </p:ext>
            </p:extLst>
          </p:nvPr>
        </p:nvGraphicFramePr>
        <p:xfrm>
          <a:off x="457200" y="1844824"/>
          <a:ext cx="8229600" cy="3789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32787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upo 7">
            <a:extLst>
              <a:ext uri="{FF2B5EF4-FFF2-40B4-BE49-F238E27FC236}">
                <a16:creationId xmlns:a16="http://schemas.microsoft.com/office/drawing/2014/main" id="{164F5AF3-D17D-4F87-B829-F1E81E6BDDAD}"/>
              </a:ext>
            </a:extLst>
          </p:cNvPr>
          <p:cNvGrpSpPr/>
          <p:nvPr/>
        </p:nvGrpSpPr>
        <p:grpSpPr>
          <a:xfrm>
            <a:off x="635731" y="1257479"/>
            <a:ext cx="7872536" cy="1512597"/>
            <a:chOff x="0" y="0"/>
            <a:chExt cx="7872536" cy="1512597"/>
          </a:xfrm>
        </p:grpSpPr>
        <p:sp>
          <p:nvSpPr>
            <p:cNvPr id="9" name="Rectángulo: esquinas redondeadas 8">
              <a:extLst>
                <a:ext uri="{FF2B5EF4-FFF2-40B4-BE49-F238E27FC236}">
                  <a16:creationId xmlns:a16="http://schemas.microsoft.com/office/drawing/2014/main" id="{2CE4B93B-B3AD-49B7-92B8-F9C385863D0D}"/>
                </a:ext>
              </a:extLst>
            </p:cNvPr>
            <p:cNvSpPr/>
            <p:nvPr/>
          </p:nvSpPr>
          <p:spPr>
            <a:xfrm>
              <a:off x="0" y="0"/>
              <a:ext cx="7872536" cy="1512597"/>
            </a:xfrm>
            <a:prstGeom prst="roundRect">
              <a:avLst>
                <a:gd name="adj" fmla="val 10000"/>
              </a:avLst>
            </a:prstGeom>
          </p:spPr>
          <p:style>
            <a:lnRef idx="2">
              <a:schemeClr val="accent1"/>
            </a:lnRef>
            <a:fillRef idx="1">
              <a:schemeClr val="lt1"/>
            </a:fillRef>
            <a:effectRef idx="0">
              <a:schemeClr val="accent1"/>
            </a:effectRef>
            <a:fontRef idx="minor">
              <a:schemeClr val="dk1"/>
            </a:fontRef>
          </p:style>
          <p:txBody>
            <a:bodyPr/>
            <a:lstStyle/>
            <a:p>
              <a:endParaRPr lang="es-EC" dirty="0"/>
            </a:p>
          </p:txBody>
        </p:sp>
        <p:sp>
          <p:nvSpPr>
            <p:cNvPr id="10" name="Rectángulo: esquinas redondeadas 4">
              <a:extLst>
                <a:ext uri="{FF2B5EF4-FFF2-40B4-BE49-F238E27FC236}">
                  <a16:creationId xmlns:a16="http://schemas.microsoft.com/office/drawing/2014/main" id="{7B0B73A7-137C-47D4-B7B7-770DBE4DED2F}"/>
                </a:ext>
              </a:extLst>
            </p:cNvPr>
            <p:cNvSpPr txBox="1"/>
            <p:nvPr/>
          </p:nvSpPr>
          <p:spPr>
            <a:xfrm>
              <a:off x="1632012" y="0"/>
              <a:ext cx="6146769" cy="1512597"/>
            </a:xfrm>
            <a:prstGeom prst="rect">
              <a:avLst/>
            </a:prstGeom>
          </p:spPr>
          <p:style>
            <a:lnRef idx="2">
              <a:schemeClr val="accent1"/>
            </a:lnRef>
            <a:fillRef idx="1">
              <a:schemeClr val="lt1"/>
            </a:fillRef>
            <a:effectRef idx="0">
              <a:schemeClr val="accent1"/>
            </a:effectRef>
            <a:fontRef idx="minor">
              <a:schemeClr val="dk1"/>
            </a:fontRef>
          </p:style>
          <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s-ES" sz="1900" dirty="0"/>
                <a:t>El Art. 60 adolece de problemas de interpretación, es necesario, por lo tanto reformarlo, en consideración de establecer con claridad que el fondo sea transferido sin premuras y sin dificultades.</a:t>
              </a:r>
            </a:p>
          </p:txBody>
        </p:sp>
      </p:grpSp>
      <p:pic>
        <p:nvPicPr>
          <p:cNvPr id="17" name="Gráfico 16" descr="Bombilla y equipo contorno">
            <a:extLst>
              <a:ext uri="{FF2B5EF4-FFF2-40B4-BE49-F238E27FC236}">
                <a16:creationId xmlns:a16="http://schemas.microsoft.com/office/drawing/2014/main" id="{42C51A6F-3830-43B9-9E8F-DFA7670ABAB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99592" y="1484784"/>
            <a:ext cx="914400" cy="914400"/>
          </a:xfrm>
          <a:prstGeom prst="rect">
            <a:avLst/>
          </a:prstGeom>
        </p:spPr>
      </p:pic>
      <p:grpSp>
        <p:nvGrpSpPr>
          <p:cNvPr id="18" name="Grupo 17">
            <a:extLst>
              <a:ext uri="{FF2B5EF4-FFF2-40B4-BE49-F238E27FC236}">
                <a16:creationId xmlns:a16="http://schemas.microsoft.com/office/drawing/2014/main" id="{3E73B2B0-6170-4861-B543-B45EE701C746}"/>
              </a:ext>
            </a:extLst>
          </p:cNvPr>
          <p:cNvGrpSpPr/>
          <p:nvPr/>
        </p:nvGrpSpPr>
        <p:grpSpPr>
          <a:xfrm>
            <a:off x="635732" y="3140968"/>
            <a:ext cx="7872536" cy="3312368"/>
            <a:chOff x="0" y="1663857"/>
            <a:chExt cx="7872536" cy="1512597"/>
          </a:xfrm>
        </p:grpSpPr>
        <p:sp>
          <p:nvSpPr>
            <p:cNvPr id="19" name="Rectángulo: esquinas redondeadas 18">
              <a:extLst>
                <a:ext uri="{FF2B5EF4-FFF2-40B4-BE49-F238E27FC236}">
                  <a16:creationId xmlns:a16="http://schemas.microsoft.com/office/drawing/2014/main" id="{588F99D2-CC73-480D-AEE3-9DD6897F78A6}"/>
                </a:ext>
              </a:extLst>
            </p:cNvPr>
            <p:cNvSpPr/>
            <p:nvPr/>
          </p:nvSpPr>
          <p:spPr>
            <a:xfrm>
              <a:off x="0" y="1663857"/>
              <a:ext cx="7872536" cy="1512597"/>
            </a:xfrm>
            <a:prstGeom prst="roundRect">
              <a:avLst>
                <a:gd name="adj" fmla="val 10000"/>
              </a:avLst>
            </a:prstGeom>
          </p:spPr>
          <p:style>
            <a:lnRef idx="2">
              <a:schemeClr val="accent1"/>
            </a:lnRef>
            <a:fillRef idx="1">
              <a:schemeClr val="lt1"/>
            </a:fillRef>
            <a:effectRef idx="0">
              <a:schemeClr val="accent1"/>
            </a:effectRef>
            <a:fontRef idx="minor">
              <a:schemeClr val="dk1"/>
            </a:fontRef>
          </p:style>
        </p:sp>
        <p:sp>
          <p:nvSpPr>
            <p:cNvPr id="20" name="Rectángulo: esquinas redondeadas 4">
              <a:extLst>
                <a:ext uri="{FF2B5EF4-FFF2-40B4-BE49-F238E27FC236}">
                  <a16:creationId xmlns:a16="http://schemas.microsoft.com/office/drawing/2014/main" id="{07B5887F-EE39-4369-8AE6-B2E6AE446551}"/>
                </a:ext>
              </a:extLst>
            </p:cNvPr>
            <p:cNvSpPr txBox="1"/>
            <p:nvPr/>
          </p:nvSpPr>
          <p:spPr>
            <a:xfrm>
              <a:off x="1725766" y="1663857"/>
              <a:ext cx="6146769" cy="1512597"/>
            </a:xfrm>
            <a:prstGeom prst="rect">
              <a:avLst/>
            </a:prstGeom>
          </p:spPr>
          <p:style>
            <a:lnRef idx="2">
              <a:schemeClr val="accent1"/>
            </a:lnRef>
            <a:fillRef idx="1">
              <a:schemeClr val="lt1"/>
            </a:fillRef>
            <a:effectRef idx="0">
              <a:schemeClr val="accent1"/>
            </a:effectRef>
            <a:fontRef idx="minor">
              <a:schemeClr val="dk1"/>
            </a:fontRef>
          </p:style>
          <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s-ES" sz="1900" dirty="0"/>
                <a:t>“Art. 60.- Fondo para el Desarrollo Sostenible Amazónico. Créase el Fondo para el Desarrollo Sostenible Amazónico, que se financiará con una asignación equivalente al cuatro por ciento (4%) del precio de venta por cada barril que se extraigan de la Circunscripción Territorial, Especial Amazónica y que se comercialice en los mercados. En caso de que la asignación a la que se refiere la presente disposición, sea inferior a dos dólares de los Estados Unidos de América (USD 2,00), por cada barril de petróleo, el Estado Central, los compensará”.</a:t>
              </a:r>
              <a:endParaRPr lang="es-EC" sz="1900" dirty="0"/>
            </a:p>
          </p:txBody>
        </p:sp>
      </p:grpSp>
      <p:pic>
        <p:nvPicPr>
          <p:cNvPr id="21" name="Gráfico 20" descr="Pluma de caligrafía con relleno sólido">
            <a:extLst>
              <a:ext uri="{FF2B5EF4-FFF2-40B4-BE49-F238E27FC236}">
                <a16:creationId xmlns:a16="http://schemas.microsoft.com/office/drawing/2014/main" id="{30009E5A-ECA0-4026-8982-37DD9A7797D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899592" y="4221088"/>
            <a:ext cx="914400" cy="914400"/>
          </a:xfrm>
          <a:prstGeom prst="rect">
            <a:avLst/>
          </a:prstGeom>
        </p:spPr>
      </p:pic>
    </p:spTree>
    <p:extLst>
      <p:ext uri="{BB962C8B-B14F-4D97-AF65-F5344CB8AC3E}">
        <p14:creationId xmlns:p14="http://schemas.microsoft.com/office/powerpoint/2010/main" val="3501498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upo 7">
            <a:extLst>
              <a:ext uri="{FF2B5EF4-FFF2-40B4-BE49-F238E27FC236}">
                <a16:creationId xmlns:a16="http://schemas.microsoft.com/office/drawing/2014/main" id="{164F5AF3-D17D-4F87-B829-F1E81E6BDDAD}"/>
              </a:ext>
            </a:extLst>
          </p:cNvPr>
          <p:cNvGrpSpPr/>
          <p:nvPr/>
        </p:nvGrpSpPr>
        <p:grpSpPr>
          <a:xfrm>
            <a:off x="755576" y="1759247"/>
            <a:ext cx="7872536" cy="3339505"/>
            <a:chOff x="0" y="0"/>
            <a:chExt cx="7872536" cy="1512597"/>
          </a:xfrm>
        </p:grpSpPr>
        <p:sp>
          <p:nvSpPr>
            <p:cNvPr id="9" name="Rectángulo: esquinas redondeadas 8">
              <a:extLst>
                <a:ext uri="{FF2B5EF4-FFF2-40B4-BE49-F238E27FC236}">
                  <a16:creationId xmlns:a16="http://schemas.microsoft.com/office/drawing/2014/main" id="{2CE4B93B-B3AD-49B7-92B8-F9C385863D0D}"/>
                </a:ext>
              </a:extLst>
            </p:cNvPr>
            <p:cNvSpPr/>
            <p:nvPr/>
          </p:nvSpPr>
          <p:spPr>
            <a:xfrm>
              <a:off x="0" y="0"/>
              <a:ext cx="7872536" cy="1512597"/>
            </a:xfrm>
            <a:prstGeom prst="roundRect">
              <a:avLst>
                <a:gd name="adj" fmla="val 10000"/>
              </a:avLst>
            </a:prstGeom>
          </p:spPr>
          <p:style>
            <a:lnRef idx="2">
              <a:schemeClr val="accent1"/>
            </a:lnRef>
            <a:fillRef idx="1">
              <a:schemeClr val="lt1"/>
            </a:fillRef>
            <a:effectRef idx="0">
              <a:schemeClr val="accent1"/>
            </a:effectRef>
            <a:fontRef idx="minor">
              <a:schemeClr val="dk1"/>
            </a:fontRef>
          </p:style>
          <p:txBody>
            <a:bodyPr/>
            <a:lstStyle/>
            <a:p>
              <a:endParaRPr lang="es-EC" dirty="0"/>
            </a:p>
          </p:txBody>
        </p:sp>
        <p:sp>
          <p:nvSpPr>
            <p:cNvPr id="10" name="Rectángulo: esquinas redondeadas 4">
              <a:extLst>
                <a:ext uri="{FF2B5EF4-FFF2-40B4-BE49-F238E27FC236}">
                  <a16:creationId xmlns:a16="http://schemas.microsoft.com/office/drawing/2014/main" id="{7B0B73A7-137C-47D4-B7B7-770DBE4DED2F}"/>
                </a:ext>
              </a:extLst>
            </p:cNvPr>
            <p:cNvSpPr txBox="1"/>
            <p:nvPr/>
          </p:nvSpPr>
          <p:spPr>
            <a:xfrm>
              <a:off x="1632012" y="0"/>
              <a:ext cx="6146769" cy="1512597"/>
            </a:xfrm>
            <a:prstGeom prst="rect">
              <a:avLst/>
            </a:prstGeom>
          </p:spPr>
          <p:style>
            <a:lnRef idx="2">
              <a:schemeClr val="accent1"/>
            </a:lnRef>
            <a:fillRef idx="1">
              <a:schemeClr val="lt1"/>
            </a:fillRef>
            <a:effectRef idx="0">
              <a:schemeClr val="accent1"/>
            </a:effectRef>
            <a:fontRef idx="minor">
              <a:schemeClr val="dk1"/>
            </a:fontRef>
          </p:style>
          <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s-ES" sz="1900" dirty="0"/>
                <a:t>Pronunciamientos de la Procuraduría  General del Estado, respecto al Fondo de Desarrollo Sostenible.</a:t>
              </a:r>
            </a:p>
            <a:p>
              <a:pPr marL="0" lvl="0" indent="0" algn="l" defTabSz="844550">
                <a:lnSpc>
                  <a:spcPct val="90000"/>
                </a:lnSpc>
                <a:spcBef>
                  <a:spcPct val="0"/>
                </a:spcBef>
                <a:spcAft>
                  <a:spcPct val="35000"/>
                </a:spcAft>
                <a:buNone/>
              </a:pPr>
              <a:endParaRPr lang="es-ES" sz="1900" dirty="0"/>
            </a:p>
            <a:p>
              <a:pPr marL="342900" lvl="0" indent="-342900" algn="l" defTabSz="844550">
                <a:lnSpc>
                  <a:spcPct val="90000"/>
                </a:lnSpc>
                <a:spcBef>
                  <a:spcPct val="0"/>
                </a:spcBef>
                <a:spcAft>
                  <a:spcPct val="35000"/>
                </a:spcAft>
                <a:buFontTx/>
                <a:buChar char="-"/>
              </a:pPr>
              <a:r>
                <a:rPr lang="es-ES" sz="1900" dirty="0"/>
                <a:t>Oficio Nro. 16727 de 29 de noviembre de 2021</a:t>
              </a:r>
            </a:p>
            <a:p>
              <a:pPr marL="342900" lvl="0" indent="-342900" algn="l" defTabSz="844550">
                <a:lnSpc>
                  <a:spcPct val="90000"/>
                </a:lnSpc>
                <a:spcBef>
                  <a:spcPct val="0"/>
                </a:spcBef>
                <a:spcAft>
                  <a:spcPct val="35000"/>
                </a:spcAft>
                <a:buFontTx/>
                <a:buChar char="-"/>
              </a:pPr>
              <a:r>
                <a:rPr lang="es-ES" sz="1900" dirty="0"/>
                <a:t>Oficio Nro. 17015 de 27 de diciembre de 2021 </a:t>
              </a:r>
            </a:p>
          </p:txBody>
        </p:sp>
      </p:grpSp>
      <p:pic>
        <p:nvPicPr>
          <p:cNvPr id="17" name="Gráfico 16" descr="Gesto de doble toque contorno">
            <a:extLst>
              <a:ext uri="{FF2B5EF4-FFF2-40B4-BE49-F238E27FC236}">
                <a16:creationId xmlns:a16="http://schemas.microsoft.com/office/drawing/2014/main" id="{42C51A6F-3830-43B9-9E8F-DFA7670ABAB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932880" y="2487103"/>
            <a:ext cx="1334865" cy="1334865"/>
          </a:xfrm>
          <a:prstGeom prst="rect">
            <a:avLst/>
          </a:prstGeom>
        </p:spPr>
      </p:pic>
    </p:spTree>
    <p:extLst>
      <p:ext uri="{BB962C8B-B14F-4D97-AF65-F5344CB8AC3E}">
        <p14:creationId xmlns:p14="http://schemas.microsoft.com/office/powerpoint/2010/main" val="2252899041"/>
      </p:ext>
    </p:extLst>
  </p:cSld>
  <p:clrMapOvr>
    <a:masterClrMapping/>
  </p:clrMapOvr>
</p:sld>
</file>

<file path=ppt/theme/theme1.xml><?xml version="1.0" encoding="utf-8"?>
<a:theme xmlns:a="http://schemas.openxmlformats.org/drawingml/2006/main" name="Tema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lantilla CONGOPE [solo lectura]" id="{35D79337-08EF-4E6D-A07D-B8583DD5A919}" vid="{DE210592-152F-4D3F-9A5E-CC05F0DB5E0B}"/>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Tema1</Template>
  <TotalTime>325</TotalTime>
  <Words>513</Words>
  <Application>Microsoft Office PowerPoint</Application>
  <PresentationFormat>Presentación en pantalla (4:3)</PresentationFormat>
  <Paragraphs>17</Paragraphs>
  <Slides>7</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7</vt:i4>
      </vt:variant>
    </vt:vector>
  </HeadingPairs>
  <TitlesOfParts>
    <vt:vector size="10" baseType="lpstr">
      <vt:lpstr>Arial</vt:lpstr>
      <vt:lpstr>Calibri</vt:lpstr>
      <vt:lpstr>Tema1</vt:lpstr>
      <vt:lpstr>Presentación de PowerPoint</vt:lpstr>
      <vt:lpstr>Presentación de PowerPoint</vt:lpstr>
      <vt:lpstr>Presentación de PowerPoint</vt:lpstr>
      <vt:lpstr>Presentación de PowerPoint</vt:lpstr>
      <vt:lpstr>Proceso</vt:lpstr>
      <vt:lpstr>Presentación de PowerPoint</vt:lpstr>
      <vt:lpstr>Presentación de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Fondo para el Ecodesarrollo Regional Amazónico</dc:title>
  <dc:creator>Nathy</dc:creator>
  <cp:lastModifiedBy>Jaime Salazar</cp:lastModifiedBy>
  <cp:revision>12</cp:revision>
  <dcterms:created xsi:type="dcterms:W3CDTF">2021-02-17T14:28:06Z</dcterms:created>
  <dcterms:modified xsi:type="dcterms:W3CDTF">2022-01-12T18:13:56Z</dcterms:modified>
</cp:coreProperties>
</file>