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9"/>
  </p:notesMasterIdLst>
  <p:sldIdLst>
    <p:sldId id="256" r:id="rId2"/>
    <p:sldId id="760" r:id="rId3"/>
    <p:sldId id="768" r:id="rId4"/>
    <p:sldId id="761" r:id="rId5"/>
    <p:sldId id="769" r:id="rId6"/>
    <p:sldId id="764" r:id="rId7"/>
    <p:sldId id="770" r:id="rId8"/>
  </p:sldIdLst>
  <p:sldSz cx="12192000" cy="6858000"/>
  <p:notesSz cx="7010400" cy="92964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ola Elizabeth Cadena Ortuno" initials="PECO" lastIdx="2" clrIdx="0">
    <p:extLst>
      <p:ext uri="{19B8F6BF-5375-455C-9EA6-DF929625EA0E}">
        <p15:presenceInfo xmlns:p15="http://schemas.microsoft.com/office/powerpoint/2012/main" userId="S::PCadena@congope.gob.ec::0fe0c823-c7b9-4699-92fc-0f50497835b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002" autoAdjust="0"/>
  </p:normalViewPr>
  <p:slideViewPr>
    <p:cSldViewPr snapToGrid="0">
      <p:cViewPr varScale="1">
        <p:scale>
          <a:sx n="67" d="100"/>
          <a:sy n="67" d="100"/>
        </p:scale>
        <p:origin x="858" y="66"/>
      </p:cViewPr>
      <p:guideLst>
        <p:guide orient="horz" pos="2160"/>
        <p:guide pos="3840"/>
      </p:guideLst>
    </p:cSldViewPr>
  </p:slideViewPr>
  <p:outlineViewPr>
    <p:cViewPr>
      <p:scale>
        <a:sx n="33" d="100"/>
        <a:sy n="33" d="100"/>
      </p:scale>
      <p:origin x="0" y="-4056"/>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54" d="100"/>
          <a:sy n="54" d="100"/>
        </p:scale>
        <p:origin x="285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ata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svg"/><Relationship Id="rId1" Type="http://schemas.openxmlformats.org/officeDocument/2006/relationships/image" Target="../media/image19.png"/><Relationship Id="rId4" Type="http://schemas.openxmlformats.org/officeDocument/2006/relationships/image" Target="../media/image22.svg"/></Relationships>
</file>

<file path=ppt/diagrams/_rels/data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svg"/><Relationship Id="rId1" Type="http://schemas.openxmlformats.org/officeDocument/2006/relationships/image" Target="../media/image23.png"/><Relationship Id="rId4" Type="http://schemas.openxmlformats.org/officeDocument/2006/relationships/image" Target="../media/image26.svg"/></Relationships>
</file>

<file path=ppt/diagrams/_rels/data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svg"/><Relationship Id="rId1" Type="http://schemas.openxmlformats.org/officeDocument/2006/relationships/image" Target="../media/image27.png"/><Relationship Id="rId4" Type="http://schemas.openxmlformats.org/officeDocument/2006/relationships/image" Target="../media/image30.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svg"/><Relationship Id="rId1" Type="http://schemas.openxmlformats.org/officeDocument/2006/relationships/image" Target="../media/image19.png"/><Relationship Id="rId4" Type="http://schemas.openxmlformats.org/officeDocument/2006/relationships/image" Target="../media/image22.svg"/></Relationships>
</file>

<file path=ppt/diagrams/_rels/drawing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svg"/><Relationship Id="rId1" Type="http://schemas.openxmlformats.org/officeDocument/2006/relationships/image" Target="../media/image23.png"/><Relationship Id="rId4" Type="http://schemas.openxmlformats.org/officeDocument/2006/relationships/image" Target="../media/image26.svg"/></Relationships>
</file>

<file path=ppt/diagrams/_rels/drawing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svg"/><Relationship Id="rId1" Type="http://schemas.openxmlformats.org/officeDocument/2006/relationships/image" Target="../media/image27.png"/><Relationship Id="rId4" Type="http://schemas.openxmlformats.org/officeDocument/2006/relationships/image" Target="../media/image30.svg"/></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D17378-64E4-42F9-AD01-202D00C3666E}" type="doc">
      <dgm:prSet loTypeId="urn:microsoft.com/office/officeart/2005/8/layout/vList3" loCatId="list" qsTypeId="urn:microsoft.com/office/officeart/2005/8/quickstyle/simple2" qsCatId="simple" csTypeId="urn:microsoft.com/office/officeart/2005/8/colors/accent3_1" csCatId="accent3" phldr="1"/>
      <dgm:spPr/>
      <dgm:t>
        <a:bodyPr/>
        <a:lstStyle/>
        <a:p>
          <a:endParaRPr lang="es-EC"/>
        </a:p>
      </dgm:t>
    </dgm:pt>
    <dgm:pt modelId="{D082CF8B-5413-4860-944B-220743324B49}">
      <dgm:prSet phldrT="[Texto]" custT="1"/>
      <dgm:spPr/>
      <dgm:t>
        <a:bodyPr/>
        <a:lstStyle/>
        <a:p>
          <a:r>
            <a:rPr lang="es-ES" sz="2000" dirty="0"/>
            <a:t>El Decreto Ley No. 047 data de 1989 y su última reforma se dio en 2002. Es una norma que debe estar en la esfera constitucional (principios material y formal de la normas). </a:t>
          </a:r>
          <a:endParaRPr lang="es-EC" sz="2000" dirty="0"/>
        </a:p>
      </dgm:t>
    </dgm:pt>
    <dgm:pt modelId="{DA758426-F433-4DFD-B843-CA4935ABF5C4}" type="parTrans" cxnId="{98BA4AC1-CD80-4B84-9ECA-AFC4EE5EF92D}">
      <dgm:prSet/>
      <dgm:spPr/>
      <dgm:t>
        <a:bodyPr/>
        <a:lstStyle/>
        <a:p>
          <a:endParaRPr lang="es-EC"/>
        </a:p>
      </dgm:t>
    </dgm:pt>
    <dgm:pt modelId="{042E0CB2-0BFA-4964-8939-3AE4C8E7AA0A}" type="sibTrans" cxnId="{98BA4AC1-CD80-4B84-9ECA-AFC4EE5EF92D}">
      <dgm:prSet/>
      <dgm:spPr/>
      <dgm:t>
        <a:bodyPr/>
        <a:lstStyle/>
        <a:p>
          <a:endParaRPr lang="es-EC"/>
        </a:p>
      </dgm:t>
    </dgm:pt>
    <dgm:pt modelId="{ECDF2479-8550-4262-A282-AC63B27A11EF}">
      <dgm:prSet phldrT="[Texto]" custT="1"/>
      <dgm:spPr/>
      <dgm:t>
        <a:bodyPr/>
        <a:lstStyle/>
        <a:p>
          <a:pPr algn="just"/>
          <a:r>
            <a:rPr lang="es-ES" sz="1400" b="0" i="0" dirty="0"/>
            <a:t>La disposición Vigesimoctava de la CRE dice.- </a:t>
          </a:r>
          <a:r>
            <a:rPr lang="es-ES" sz="1400" b="0" i="1" dirty="0"/>
            <a:t>“La ley que regule la participación de los gobiernos autónomos descentralizados en las rentas por la explotación o industrialización de los recursos no renovables, no podrá disminuir las rentas establecidas por la Ley 010 del Fondo para el Ecodesarrollo Regional Amazónico y de Fortalecimiento de sus Organismos Seccionales, </a:t>
          </a:r>
          <a:r>
            <a:rPr lang="es-ES" sz="1400" b="1" i="1" u="sng" dirty="0"/>
            <a:t>así como las establecidas en la ley de asignaciones del cinco por ciento de las rentas generadas por la venta de energía que realicen las Centrales Hidroeléctricas de Paute, Pisayambo y </a:t>
          </a:r>
          <a:r>
            <a:rPr lang="es-ES" sz="1400" b="1" i="1" u="sng" dirty="0" err="1"/>
            <a:t>Agoyán</a:t>
          </a:r>
          <a:r>
            <a:rPr lang="es-ES" sz="1400" b="1" i="1" u="sng" dirty="0"/>
            <a:t> (Ley 047) para beneficio de las provincias de Azuay, Cañar, Morona Santiago y Tungurahua”.</a:t>
          </a:r>
          <a:endParaRPr lang="es-EC" sz="1800" b="1" i="1" u="sng" dirty="0"/>
        </a:p>
      </dgm:t>
    </dgm:pt>
    <dgm:pt modelId="{27D91897-C0C6-4DC8-9018-1EB482BB36F2}" type="parTrans" cxnId="{751463F3-6389-438D-9FD9-1888ABD5D84D}">
      <dgm:prSet/>
      <dgm:spPr/>
      <dgm:t>
        <a:bodyPr/>
        <a:lstStyle/>
        <a:p>
          <a:endParaRPr lang="es-EC"/>
        </a:p>
      </dgm:t>
    </dgm:pt>
    <dgm:pt modelId="{8449F441-044D-4C60-B8A5-A54DC9B3417B}" type="sibTrans" cxnId="{751463F3-6389-438D-9FD9-1888ABD5D84D}">
      <dgm:prSet/>
      <dgm:spPr/>
      <dgm:t>
        <a:bodyPr/>
        <a:lstStyle/>
        <a:p>
          <a:endParaRPr lang="es-EC"/>
        </a:p>
      </dgm:t>
    </dgm:pt>
    <dgm:pt modelId="{D4D71151-D8D6-47AA-921E-D59E4DF88B95}" type="pres">
      <dgm:prSet presAssocID="{32D17378-64E4-42F9-AD01-202D00C3666E}" presName="linearFlow" presStyleCnt="0">
        <dgm:presLayoutVars>
          <dgm:dir/>
          <dgm:resizeHandles val="exact"/>
        </dgm:presLayoutVars>
      </dgm:prSet>
      <dgm:spPr/>
    </dgm:pt>
    <dgm:pt modelId="{13AB34D3-F694-40EE-8A61-B6F6ADF34163}" type="pres">
      <dgm:prSet presAssocID="{D082CF8B-5413-4860-944B-220743324B49}" presName="composite" presStyleCnt="0"/>
      <dgm:spPr/>
    </dgm:pt>
    <dgm:pt modelId="{C30EB3F0-A22B-4AC3-A17B-679AC0DB213F}" type="pres">
      <dgm:prSet presAssocID="{D082CF8B-5413-4860-944B-220743324B49}" presName="imgShp"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5000" r="-25000"/>
          </a:stretch>
        </a:blipFill>
      </dgm:spPr>
      <dgm:extLst>
        <a:ext uri="{E40237B7-FDA0-4F09-8148-C483321AD2D9}">
          <dgm14:cNvPr xmlns:dgm14="http://schemas.microsoft.com/office/drawing/2010/diagram" id="0" name="" descr="Balanza de la justicia con relleno sólido"/>
        </a:ext>
      </dgm:extLst>
    </dgm:pt>
    <dgm:pt modelId="{14C4B913-7D7B-48A3-81CC-592058C42B52}" type="pres">
      <dgm:prSet presAssocID="{D082CF8B-5413-4860-944B-220743324B49}" presName="txShp" presStyleLbl="node1" presStyleIdx="0" presStyleCnt="2">
        <dgm:presLayoutVars>
          <dgm:bulletEnabled val="1"/>
        </dgm:presLayoutVars>
      </dgm:prSet>
      <dgm:spPr/>
    </dgm:pt>
    <dgm:pt modelId="{B2C75769-8128-4074-87E4-82D697432615}" type="pres">
      <dgm:prSet presAssocID="{042E0CB2-0BFA-4964-8939-3AE4C8E7AA0A}" presName="spacing" presStyleCnt="0"/>
      <dgm:spPr/>
    </dgm:pt>
    <dgm:pt modelId="{144F5B5F-354C-4701-BA52-1DF3C6F7325C}" type="pres">
      <dgm:prSet presAssocID="{ECDF2479-8550-4262-A282-AC63B27A11EF}" presName="composite" presStyleCnt="0"/>
      <dgm:spPr/>
    </dgm:pt>
    <dgm:pt modelId="{7A527AE4-9DC4-4EF6-AC7E-9C21FF4B3887}" type="pres">
      <dgm:prSet presAssocID="{ECDF2479-8550-4262-A282-AC63B27A11EF}" presName="imgShp" presStyleLbl="fgImgPlac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Hombre electricista con relleno sólido"/>
        </a:ext>
      </dgm:extLst>
    </dgm:pt>
    <dgm:pt modelId="{466E7B25-8021-4269-8684-E3CDD8DE6EC2}" type="pres">
      <dgm:prSet presAssocID="{ECDF2479-8550-4262-A282-AC63B27A11EF}" presName="txShp" presStyleLbl="node1" presStyleIdx="1" presStyleCnt="2">
        <dgm:presLayoutVars>
          <dgm:bulletEnabled val="1"/>
        </dgm:presLayoutVars>
      </dgm:prSet>
      <dgm:spPr/>
    </dgm:pt>
  </dgm:ptLst>
  <dgm:cxnLst>
    <dgm:cxn modelId="{DF4C7505-69C8-4514-8042-E30A49DEF675}" type="presOf" srcId="{D082CF8B-5413-4860-944B-220743324B49}" destId="{14C4B913-7D7B-48A3-81CC-592058C42B52}" srcOrd="0" destOrd="0" presId="urn:microsoft.com/office/officeart/2005/8/layout/vList3"/>
    <dgm:cxn modelId="{8B6668AD-17CF-4BC3-A6F5-157E62D417D5}" type="presOf" srcId="{32D17378-64E4-42F9-AD01-202D00C3666E}" destId="{D4D71151-D8D6-47AA-921E-D59E4DF88B95}" srcOrd="0" destOrd="0" presId="urn:microsoft.com/office/officeart/2005/8/layout/vList3"/>
    <dgm:cxn modelId="{98BA4AC1-CD80-4B84-9ECA-AFC4EE5EF92D}" srcId="{32D17378-64E4-42F9-AD01-202D00C3666E}" destId="{D082CF8B-5413-4860-944B-220743324B49}" srcOrd="0" destOrd="0" parTransId="{DA758426-F433-4DFD-B843-CA4935ABF5C4}" sibTransId="{042E0CB2-0BFA-4964-8939-3AE4C8E7AA0A}"/>
    <dgm:cxn modelId="{70D3DBE7-2E23-47C8-A4BA-ABE5831E547D}" type="presOf" srcId="{ECDF2479-8550-4262-A282-AC63B27A11EF}" destId="{466E7B25-8021-4269-8684-E3CDD8DE6EC2}" srcOrd="0" destOrd="0" presId="urn:microsoft.com/office/officeart/2005/8/layout/vList3"/>
    <dgm:cxn modelId="{751463F3-6389-438D-9FD9-1888ABD5D84D}" srcId="{32D17378-64E4-42F9-AD01-202D00C3666E}" destId="{ECDF2479-8550-4262-A282-AC63B27A11EF}" srcOrd="1" destOrd="0" parTransId="{27D91897-C0C6-4DC8-9018-1EB482BB36F2}" sibTransId="{8449F441-044D-4C60-B8A5-A54DC9B3417B}"/>
    <dgm:cxn modelId="{A0B73BF6-8B39-4CB9-A647-2F9C6EE6431E}" type="presParOf" srcId="{D4D71151-D8D6-47AA-921E-D59E4DF88B95}" destId="{13AB34D3-F694-40EE-8A61-B6F6ADF34163}" srcOrd="0" destOrd="0" presId="urn:microsoft.com/office/officeart/2005/8/layout/vList3"/>
    <dgm:cxn modelId="{7B404C4B-F98A-4C3E-93E2-DC490BA1772C}" type="presParOf" srcId="{13AB34D3-F694-40EE-8A61-B6F6ADF34163}" destId="{C30EB3F0-A22B-4AC3-A17B-679AC0DB213F}" srcOrd="0" destOrd="0" presId="urn:microsoft.com/office/officeart/2005/8/layout/vList3"/>
    <dgm:cxn modelId="{D4069801-D001-448E-A716-668F06080FE0}" type="presParOf" srcId="{13AB34D3-F694-40EE-8A61-B6F6ADF34163}" destId="{14C4B913-7D7B-48A3-81CC-592058C42B52}" srcOrd="1" destOrd="0" presId="urn:microsoft.com/office/officeart/2005/8/layout/vList3"/>
    <dgm:cxn modelId="{BD28E8D5-6C33-4131-9E6C-385C8B5B50D6}" type="presParOf" srcId="{D4D71151-D8D6-47AA-921E-D59E4DF88B95}" destId="{B2C75769-8128-4074-87E4-82D697432615}" srcOrd="1" destOrd="0" presId="urn:microsoft.com/office/officeart/2005/8/layout/vList3"/>
    <dgm:cxn modelId="{11424037-0019-4B0F-BC90-B5478E5E41B6}" type="presParOf" srcId="{D4D71151-D8D6-47AA-921E-D59E4DF88B95}" destId="{144F5B5F-354C-4701-BA52-1DF3C6F7325C}" srcOrd="2" destOrd="0" presId="urn:microsoft.com/office/officeart/2005/8/layout/vList3"/>
    <dgm:cxn modelId="{11BE4F43-16FB-4AE5-87BA-DDCBAA6080C8}" type="presParOf" srcId="{144F5B5F-354C-4701-BA52-1DF3C6F7325C}" destId="{7A527AE4-9DC4-4EF6-AC7E-9C21FF4B3887}" srcOrd="0" destOrd="0" presId="urn:microsoft.com/office/officeart/2005/8/layout/vList3"/>
    <dgm:cxn modelId="{9E521DD9-062D-4ABA-9388-A6A7980AA698}" type="presParOf" srcId="{144F5B5F-354C-4701-BA52-1DF3C6F7325C}" destId="{466E7B25-8021-4269-8684-E3CDD8DE6EC2}"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D17378-64E4-42F9-AD01-202D00C3666E}" type="doc">
      <dgm:prSet loTypeId="urn:microsoft.com/office/officeart/2005/8/layout/vList3" loCatId="list" qsTypeId="urn:microsoft.com/office/officeart/2005/8/quickstyle/simple2" qsCatId="simple" csTypeId="urn:microsoft.com/office/officeart/2005/8/colors/accent3_1" csCatId="accent3" phldr="1"/>
      <dgm:spPr/>
      <dgm:t>
        <a:bodyPr/>
        <a:lstStyle/>
        <a:p>
          <a:endParaRPr lang="es-EC"/>
        </a:p>
      </dgm:t>
    </dgm:pt>
    <dgm:pt modelId="{D082CF8B-5413-4860-944B-220743324B49}">
      <dgm:prSet phldrT="[Texto]" custT="1"/>
      <dgm:spPr/>
      <dgm:t>
        <a:bodyPr/>
        <a:lstStyle/>
        <a:p>
          <a:pPr algn="just"/>
          <a:r>
            <a:rPr lang="es-ES" sz="1800" b="1" i="0" dirty="0">
              <a:solidFill>
                <a:srgbClr val="000000"/>
              </a:solidFill>
              <a:effectLst/>
              <a:latin typeface="Arial" panose="020B0604020202020204" pitchFamily="34" charset="0"/>
            </a:rPr>
            <a:t>El Art. 274 de la CRE menciona que.- </a:t>
          </a:r>
          <a:r>
            <a:rPr lang="es-ES" sz="1800" b="1" i="1" dirty="0">
              <a:solidFill>
                <a:srgbClr val="000000"/>
              </a:solidFill>
              <a:effectLst/>
              <a:latin typeface="Arial" panose="020B0604020202020204" pitchFamily="34" charset="0"/>
            </a:rPr>
            <a:t>“</a:t>
          </a:r>
          <a:r>
            <a:rPr lang="es-ES" sz="1800" b="0" i="1" dirty="0">
              <a:solidFill>
                <a:srgbClr val="000000"/>
              </a:solidFill>
              <a:effectLst/>
              <a:latin typeface="Arial" panose="020B0604020202020204" pitchFamily="34" charset="0"/>
            </a:rPr>
            <a:t>Los gobiernos autónomos descentralizados en cuyo territorio se exploten o industrialicen recursos naturales no renovables tendrán derecho a participar de las rentas que perciba el Estado por esta actividad, de acuerdo con la ley”.</a:t>
          </a:r>
          <a:endParaRPr lang="es-EC" sz="1800" i="1" dirty="0"/>
        </a:p>
      </dgm:t>
    </dgm:pt>
    <dgm:pt modelId="{DA758426-F433-4DFD-B843-CA4935ABF5C4}" type="parTrans" cxnId="{98BA4AC1-CD80-4B84-9ECA-AFC4EE5EF92D}">
      <dgm:prSet/>
      <dgm:spPr/>
      <dgm:t>
        <a:bodyPr/>
        <a:lstStyle/>
        <a:p>
          <a:endParaRPr lang="es-EC"/>
        </a:p>
      </dgm:t>
    </dgm:pt>
    <dgm:pt modelId="{042E0CB2-0BFA-4964-8939-3AE4C8E7AA0A}" type="sibTrans" cxnId="{98BA4AC1-CD80-4B84-9ECA-AFC4EE5EF92D}">
      <dgm:prSet/>
      <dgm:spPr/>
      <dgm:t>
        <a:bodyPr/>
        <a:lstStyle/>
        <a:p>
          <a:endParaRPr lang="es-EC"/>
        </a:p>
      </dgm:t>
    </dgm:pt>
    <dgm:pt modelId="{ECDF2479-8550-4262-A282-AC63B27A11EF}">
      <dgm:prSet phldrT="[Texto]" custT="1"/>
      <dgm:spPr/>
      <dgm:t>
        <a:bodyPr/>
        <a:lstStyle/>
        <a:p>
          <a:r>
            <a:rPr lang="es-ES" sz="2000" dirty="0"/>
            <a:t>El COOTAD en varios de sus artículos también asegura que estos  recursos no puedan ser reducidos, además que deben ser reconocidos. (Arts. 171, 207, 208, Disposición Transitoria Décimo Quinta).</a:t>
          </a:r>
        </a:p>
      </dgm:t>
    </dgm:pt>
    <dgm:pt modelId="{27D91897-C0C6-4DC8-9018-1EB482BB36F2}" type="parTrans" cxnId="{751463F3-6389-438D-9FD9-1888ABD5D84D}">
      <dgm:prSet/>
      <dgm:spPr/>
      <dgm:t>
        <a:bodyPr/>
        <a:lstStyle/>
        <a:p>
          <a:endParaRPr lang="es-EC"/>
        </a:p>
      </dgm:t>
    </dgm:pt>
    <dgm:pt modelId="{8449F441-044D-4C60-B8A5-A54DC9B3417B}" type="sibTrans" cxnId="{751463F3-6389-438D-9FD9-1888ABD5D84D}">
      <dgm:prSet/>
      <dgm:spPr/>
      <dgm:t>
        <a:bodyPr/>
        <a:lstStyle/>
        <a:p>
          <a:endParaRPr lang="es-EC"/>
        </a:p>
      </dgm:t>
    </dgm:pt>
    <dgm:pt modelId="{E3C3BE9B-A193-49F4-942F-6D0C767C15A8}">
      <dgm:prSet phldrT="[Texto]" custT="1"/>
      <dgm:spPr/>
      <dgm:t>
        <a:bodyPr/>
        <a:lstStyle/>
        <a:p>
          <a:r>
            <a:rPr lang="es-ES" sz="2000" dirty="0"/>
            <a:t>Un principio del COOTAD es la búsqueda de un orden económico social y solidario, para que el reparto de competencias y distribución de los recursos públicos no produzca inequidades sociales.</a:t>
          </a:r>
          <a:endParaRPr lang="es-EC" sz="2000" dirty="0"/>
        </a:p>
      </dgm:t>
    </dgm:pt>
    <dgm:pt modelId="{B6956237-05FA-4B54-8A00-8C7DAF495EE3}" type="parTrans" cxnId="{9774D3FD-F2BD-4463-802F-F29F8694E059}">
      <dgm:prSet/>
      <dgm:spPr/>
      <dgm:t>
        <a:bodyPr/>
        <a:lstStyle/>
        <a:p>
          <a:endParaRPr lang="es-EC"/>
        </a:p>
      </dgm:t>
    </dgm:pt>
    <dgm:pt modelId="{4A1A83E4-FD03-49B3-A0DB-DF4824D0E52C}" type="sibTrans" cxnId="{9774D3FD-F2BD-4463-802F-F29F8694E059}">
      <dgm:prSet/>
      <dgm:spPr/>
      <dgm:t>
        <a:bodyPr/>
        <a:lstStyle/>
        <a:p>
          <a:endParaRPr lang="es-EC"/>
        </a:p>
      </dgm:t>
    </dgm:pt>
    <dgm:pt modelId="{D4D71151-D8D6-47AA-921E-D59E4DF88B95}" type="pres">
      <dgm:prSet presAssocID="{32D17378-64E4-42F9-AD01-202D00C3666E}" presName="linearFlow" presStyleCnt="0">
        <dgm:presLayoutVars>
          <dgm:dir/>
          <dgm:resizeHandles val="exact"/>
        </dgm:presLayoutVars>
      </dgm:prSet>
      <dgm:spPr/>
    </dgm:pt>
    <dgm:pt modelId="{13AB34D3-F694-40EE-8A61-B6F6ADF34163}" type="pres">
      <dgm:prSet presAssocID="{D082CF8B-5413-4860-944B-220743324B49}" presName="composite" presStyleCnt="0"/>
      <dgm:spPr/>
    </dgm:pt>
    <dgm:pt modelId="{C30EB3F0-A22B-4AC3-A17B-679AC0DB213F}" type="pres">
      <dgm:prSet presAssocID="{D082CF8B-5413-4860-944B-220743324B49}" presName="imgShp" presStyleLbl="fgImgPlac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Mezclar con relleno sólido"/>
        </a:ext>
      </dgm:extLst>
    </dgm:pt>
    <dgm:pt modelId="{14C4B913-7D7B-48A3-81CC-592058C42B52}" type="pres">
      <dgm:prSet presAssocID="{D082CF8B-5413-4860-944B-220743324B49}" presName="txShp" presStyleLbl="node1" presStyleIdx="0" presStyleCnt="3">
        <dgm:presLayoutVars>
          <dgm:bulletEnabled val="1"/>
        </dgm:presLayoutVars>
      </dgm:prSet>
      <dgm:spPr/>
    </dgm:pt>
    <dgm:pt modelId="{B2C75769-8128-4074-87E4-82D697432615}" type="pres">
      <dgm:prSet presAssocID="{042E0CB2-0BFA-4964-8939-3AE4C8E7AA0A}" presName="spacing" presStyleCnt="0"/>
      <dgm:spPr/>
    </dgm:pt>
    <dgm:pt modelId="{144F5B5F-354C-4701-BA52-1DF3C6F7325C}" type="pres">
      <dgm:prSet presAssocID="{ECDF2479-8550-4262-A282-AC63B27A11EF}" presName="composite" presStyleCnt="0"/>
      <dgm:spPr/>
    </dgm:pt>
    <dgm:pt modelId="{7A527AE4-9DC4-4EF6-AC7E-9C21FF4B3887}" type="pres">
      <dgm:prSet presAssocID="{ECDF2479-8550-4262-A282-AC63B27A11EF}" presName="imgShp" presStyleLbl="fg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Sostenibilidad contorno"/>
        </a:ext>
      </dgm:extLst>
    </dgm:pt>
    <dgm:pt modelId="{466E7B25-8021-4269-8684-E3CDD8DE6EC2}" type="pres">
      <dgm:prSet presAssocID="{ECDF2479-8550-4262-A282-AC63B27A11EF}" presName="txShp" presStyleLbl="node1" presStyleIdx="1" presStyleCnt="3">
        <dgm:presLayoutVars>
          <dgm:bulletEnabled val="1"/>
        </dgm:presLayoutVars>
      </dgm:prSet>
      <dgm:spPr/>
    </dgm:pt>
    <dgm:pt modelId="{2CB468DB-7972-467F-868C-4BFAA4952D7E}" type="pres">
      <dgm:prSet presAssocID="{8449F441-044D-4C60-B8A5-A54DC9B3417B}" presName="spacing" presStyleCnt="0"/>
      <dgm:spPr/>
    </dgm:pt>
    <dgm:pt modelId="{2B1C215A-8C81-4549-89D5-EBD8C7DF2FB0}" type="pres">
      <dgm:prSet presAssocID="{E3C3BE9B-A193-49F4-942F-6D0C767C15A8}" presName="composite" presStyleCnt="0"/>
      <dgm:spPr/>
    </dgm:pt>
    <dgm:pt modelId="{D52D5D3A-0530-48B5-AC3F-A2E01A42A739}" type="pres">
      <dgm:prSet presAssocID="{E3C3BE9B-A193-49F4-942F-6D0C767C15A8}" presName="imgShp"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Marca de escudo con relleno sólido"/>
        </a:ext>
      </dgm:extLst>
    </dgm:pt>
    <dgm:pt modelId="{36A988D6-3F2F-432C-8788-5404C4BADF20}" type="pres">
      <dgm:prSet presAssocID="{E3C3BE9B-A193-49F4-942F-6D0C767C15A8}" presName="txShp" presStyleLbl="node1" presStyleIdx="2" presStyleCnt="3">
        <dgm:presLayoutVars>
          <dgm:bulletEnabled val="1"/>
        </dgm:presLayoutVars>
      </dgm:prSet>
      <dgm:spPr/>
    </dgm:pt>
  </dgm:ptLst>
  <dgm:cxnLst>
    <dgm:cxn modelId="{DF4C7505-69C8-4514-8042-E30A49DEF675}" type="presOf" srcId="{D082CF8B-5413-4860-944B-220743324B49}" destId="{14C4B913-7D7B-48A3-81CC-592058C42B52}" srcOrd="0" destOrd="0" presId="urn:microsoft.com/office/officeart/2005/8/layout/vList3"/>
    <dgm:cxn modelId="{15CB4672-A52B-46E0-B69D-DE159B0FC401}" type="presOf" srcId="{E3C3BE9B-A193-49F4-942F-6D0C767C15A8}" destId="{36A988D6-3F2F-432C-8788-5404C4BADF20}" srcOrd="0" destOrd="0" presId="urn:microsoft.com/office/officeart/2005/8/layout/vList3"/>
    <dgm:cxn modelId="{8B6668AD-17CF-4BC3-A6F5-157E62D417D5}" type="presOf" srcId="{32D17378-64E4-42F9-AD01-202D00C3666E}" destId="{D4D71151-D8D6-47AA-921E-D59E4DF88B95}" srcOrd="0" destOrd="0" presId="urn:microsoft.com/office/officeart/2005/8/layout/vList3"/>
    <dgm:cxn modelId="{98BA4AC1-CD80-4B84-9ECA-AFC4EE5EF92D}" srcId="{32D17378-64E4-42F9-AD01-202D00C3666E}" destId="{D082CF8B-5413-4860-944B-220743324B49}" srcOrd="0" destOrd="0" parTransId="{DA758426-F433-4DFD-B843-CA4935ABF5C4}" sibTransId="{042E0CB2-0BFA-4964-8939-3AE4C8E7AA0A}"/>
    <dgm:cxn modelId="{70D3DBE7-2E23-47C8-A4BA-ABE5831E547D}" type="presOf" srcId="{ECDF2479-8550-4262-A282-AC63B27A11EF}" destId="{466E7B25-8021-4269-8684-E3CDD8DE6EC2}" srcOrd="0" destOrd="0" presId="urn:microsoft.com/office/officeart/2005/8/layout/vList3"/>
    <dgm:cxn modelId="{751463F3-6389-438D-9FD9-1888ABD5D84D}" srcId="{32D17378-64E4-42F9-AD01-202D00C3666E}" destId="{ECDF2479-8550-4262-A282-AC63B27A11EF}" srcOrd="1" destOrd="0" parTransId="{27D91897-C0C6-4DC8-9018-1EB482BB36F2}" sibTransId="{8449F441-044D-4C60-B8A5-A54DC9B3417B}"/>
    <dgm:cxn modelId="{9774D3FD-F2BD-4463-802F-F29F8694E059}" srcId="{32D17378-64E4-42F9-AD01-202D00C3666E}" destId="{E3C3BE9B-A193-49F4-942F-6D0C767C15A8}" srcOrd="2" destOrd="0" parTransId="{B6956237-05FA-4B54-8A00-8C7DAF495EE3}" sibTransId="{4A1A83E4-FD03-49B3-A0DB-DF4824D0E52C}"/>
    <dgm:cxn modelId="{A0B73BF6-8B39-4CB9-A647-2F9C6EE6431E}" type="presParOf" srcId="{D4D71151-D8D6-47AA-921E-D59E4DF88B95}" destId="{13AB34D3-F694-40EE-8A61-B6F6ADF34163}" srcOrd="0" destOrd="0" presId="urn:microsoft.com/office/officeart/2005/8/layout/vList3"/>
    <dgm:cxn modelId="{7B404C4B-F98A-4C3E-93E2-DC490BA1772C}" type="presParOf" srcId="{13AB34D3-F694-40EE-8A61-B6F6ADF34163}" destId="{C30EB3F0-A22B-4AC3-A17B-679AC0DB213F}" srcOrd="0" destOrd="0" presId="urn:microsoft.com/office/officeart/2005/8/layout/vList3"/>
    <dgm:cxn modelId="{D4069801-D001-448E-A716-668F06080FE0}" type="presParOf" srcId="{13AB34D3-F694-40EE-8A61-B6F6ADF34163}" destId="{14C4B913-7D7B-48A3-81CC-592058C42B52}" srcOrd="1" destOrd="0" presId="urn:microsoft.com/office/officeart/2005/8/layout/vList3"/>
    <dgm:cxn modelId="{BD28E8D5-6C33-4131-9E6C-385C8B5B50D6}" type="presParOf" srcId="{D4D71151-D8D6-47AA-921E-D59E4DF88B95}" destId="{B2C75769-8128-4074-87E4-82D697432615}" srcOrd="1" destOrd="0" presId="urn:microsoft.com/office/officeart/2005/8/layout/vList3"/>
    <dgm:cxn modelId="{11424037-0019-4B0F-BC90-B5478E5E41B6}" type="presParOf" srcId="{D4D71151-D8D6-47AA-921E-D59E4DF88B95}" destId="{144F5B5F-354C-4701-BA52-1DF3C6F7325C}" srcOrd="2" destOrd="0" presId="urn:microsoft.com/office/officeart/2005/8/layout/vList3"/>
    <dgm:cxn modelId="{11BE4F43-16FB-4AE5-87BA-DDCBAA6080C8}" type="presParOf" srcId="{144F5B5F-354C-4701-BA52-1DF3C6F7325C}" destId="{7A527AE4-9DC4-4EF6-AC7E-9C21FF4B3887}" srcOrd="0" destOrd="0" presId="urn:microsoft.com/office/officeart/2005/8/layout/vList3"/>
    <dgm:cxn modelId="{9E521DD9-062D-4ABA-9388-A6A7980AA698}" type="presParOf" srcId="{144F5B5F-354C-4701-BA52-1DF3C6F7325C}" destId="{466E7B25-8021-4269-8684-E3CDD8DE6EC2}" srcOrd="1" destOrd="0" presId="urn:microsoft.com/office/officeart/2005/8/layout/vList3"/>
    <dgm:cxn modelId="{79D2452E-DC70-461F-84CD-498CA65BD4EE}" type="presParOf" srcId="{D4D71151-D8D6-47AA-921E-D59E4DF88B95}" destId="{2CB468DB-7972-467F-868C-4BFAA4952D7E}" srcOrd="3" destOrd="0" presId="urn:microsoft.com/office/officeart/2005/8/layout/vList3"/>
    <dgm:cxn modelId="{DA6FAFBB-D375-44F7-9213-BA07538CF5E1}" type="presParOf" srcId="{D4D71151-D8D6-47AA-921E-D59E4DF88B95}" destId="{2B1C215A-8C81-4549-89D5-EBD8C7DF2FB0}" srcOrd="4" destOrd="0" presId="urn:microsoft.com/office/officeart/2005/8/layout/vList3"/>
    <dgm:cxn modelId="{4F63EE4B-1D53-4405-B2BC-FC0BA7DBE810}" type="presParOf" srcId="{2B1C215A-8C81-4549-89D5-EBD8C7DF2FB0}" destId="{D52D5D3A-0530-48B5-AC3F-A2E01A42A739}" srcOrd="0" destOrd="0" presId="urn:microsoft.com/office/officeart/2005/8/layout/vList3"/>
    <dgm:cxn modelId="{82F1E574-DAB5-4D4D-852A-604ADBB35621}" type="presParOf" srcId="{2B1C215A-8C81-4549-89D5-EBD8C7DF2FB0}" destId="{36A988D6-3F2F-432C-8788-5404C4BADF20}"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1885FB5-6675-40E3-992E-8EAD52198E82}" type="doc">
      <dgm:prSet loTypeId="urn:microsoft.com/office/officeart/2005/8/layout/hList7" loCatId="picture" qsTypeId="urn:microsoft.com/office/officeart/2005/8/quickstyle/simple3" qsCatId="simple" csTypeId="urn:microsoft.com/office/officeart/2005/8/colors/accent0_2" csCatId="mainScheme" phldr="1"/>
      <dgm:spPr/>
      <dgm:t>
        <a:bodyPr/>
        <a:lstStyle/>
        <a:p>
          <a:endParaRPr lang="es-EC"/>
        </a:p>
      </dgm:t>
    </dgm:pt>
    <dgm:pt modelId="{71163EF9-7C34-4DB6-B900-8A2DF9EAFC56}">
      <dgm:prSet phldrT="[Texto]" custT="1"/>
      <dgm:spPr/>
      <dgm:t>
        <a:bodyPr/>
        <a:lstStyle/>
        <a:p>
          <a:pPr algn="ctr"/>
          <a:r>
            <a:rPr lang="es-ES" sz="1400" dirty="0"/>
            <a:t>El artículo primero menciona que:</a:t>
          </a:r>
        </a:p>
        <a:p>
          <a:pPr algn="just"/>
          <a:r>
            <a:rPr lang="es-ES" sz="1400" dirty="0"/>
            <a:t> “</a:t>
          </a:r>
          <a:r>
            <a:rPr lang="es-ES" sz="1400" b="1" dirty="0"/>
            <a:t>Art. 1.- </a:t>
          </a:r>
          <a:r>
            <a:rPr lang="es-ES" sz="1400" dirty="0"/>
            <a:t>A partir del año de 1990, en el Presupuesto del Estado se establecerán en favor de las provincias de Azuay, Cañar, Morona Santiago y Tungurahua, asignaciones equivalentes al 5% de la facturación que por venta de energía a las Empresas Eléctricas efectúe el Instituto Ecuatoriano de Electrificación (INECEL) y que sea originaria de las Centrales Hidroeléctricas de Paute, Pisayambo y </a:t>
          </a:r>
          <a:r>
            <a:rPr lang="es-ES" sz="1400" dirty="0" err="1"/>
            <a:t>Agoyán</a:t>
          </a:r>
          <a:r>
            <a:rPr lang="es-ES" sz="1400" dirty="0"/>
            <a:t>”.</a:t>
          </a:r>
          <a:endParaRPr lang="es-EC" sz="1400" dirty="0"/>
        </a:p>
      </dgm:t>
    </dgm:pt>
    <dgm:pt modelId="{317E29F0-7F3D-40C2-8217-0D5B30F05968}" type="parTrans" cxnId="{12E9A623-E39B-40EA-ACA1-9CFD62D07862}">
      <dgm:prSet/>
      <dgm:spPr/>
      <dgm:t>
        <a:bodyPr/>
        <a:lstStyle/>
        <a:p>
          <a:endParaRPr lang="es-EC"/>
        </a:p>
      </dgm:t>
    </dgm:pt>
    <dgm:pt modelId="{07094FC1-7251-4639-BEEC-D62E8B4F4C0C}" type="sibTrans" cxnId="{12E9A623-E39B-40EA-ACA1-9CFD62D07862}">
      <dgm:prSet/>
      <dgm:spPr/>
      <dgm:t>
        <a:bodyPr/>
        <a:lstStyle/>
        <a:p>
          <a:endParaRPr lang="es-EC"/>
        </a:p>
      </dgm:t>
    </dgm:pt>
    <dgm:pt modelId="{D145D744-5FCA-4957-A42F-E603DB99B027}">
      <dgm:prSet phldrT="[Texto]" custT="1"/>
      <dgm:spPr/>
      <dgm:t>
        <a:bodyPr/>
        <a:lstStyle/>
        <a:p>
          <a:pPr algn="ctr"/>
          <a:r>
            <a:rPr lang="es-ES" sz="1400" dirty="0"/>
            <a:t>Proyecto</a:t>
          </a:r>
          <a:r>
            <a:rPr lang="es-ES" sz="1400" baseline="0" dirty="0"/>
            <a:t> de reforma: </a:t>
          </a:r>
        </a:p>
        <a:p>
          <a:pPr algn="just"/>
          <a:r>
            <a:rPr lang="es-EC" sz="1400" dirty="0"/>
            <a:t>“</a:t>
          </a:r>
          <a:r>
            <a:rPr lang="es-EC" sz="1400" i="1" dirty="0"/>
            <a:t>Art. 1.- A partir del </a:t>
          </a:r>
          <a:r>
            <a:rPr lang="es-EC" sz="1400" i="1" dirty="0" err="1"/>
            <a:t>año</a:t>
          </a:r>
          <a:r>
            <a:rPr lang="es-EC" sz="1400" i="1" dirty="0"/>
            <a:t> 1990, en el Presupuesto del Estado se </a:t>
          </a:r>
          <a:r>
            <a:rPr lang="es-EC" sz="1400" i="1" dirty="0" err="1"/>
            <a:t>establecerán</a:t>
          </a:r>
          <a:r>
            <a:rPr lang="es-EC" sz="1400" i="1" dirty="0"/>
            <a:t> en favor de las provincias de Azuay, </a:t>
          </a:r>
          <a:r>
            <a:rPr lang="es-EC" sz="1400" i="1" dirty="0" err="1"/>
            <a:t>Cañar</a:t>
          </a:r>
          <a:r>
            <a:rPr lang="es-EC" sz="1400" i="1" dirty="0"/>
            <a:t>, Morona Santiago y Tungurahua, asignaciones equivalentes al 5% de la </a:t>
          </a:r>
          <a:r>
            <a:rPr lang="es-EC" sz="1400" i="1" dirty="0" err="1"/>
            <a:t>facturación</a:t>
          </a:r>
          <a:r>
            <a:rPr lang="es-EC" sz="1400" i="1" dirty="0"/>
            <a:t> que por venta de </a:t>
          </a:r>
          <a:r>
            <a:rPr lang="es-EC" sz="1400" i="1" dirty="0" err="1"/>
            <a:t>energía</a:t>
          </a:r>
          <a:r>
            <a:rPr lang="es-EC" sz="1400" i="1" dirty="0"/>
            <a:t> a las Empresas </a:t>
          </a:r>
          <a:r>
            <a:rPr lang="es-EC" sz="1400" i="1" dirty="0" err="1"/>
            <a:t>Eléctricas</a:t>
          </a:r>
          <a:r>
            <a:rPr lang="es-EC" sz="1400" i="1" dirty="0"/>
            <a:t> </a:t>
          </a:r>
          <a:r>
            <a:rPr lang="es-EC" sz="1400" i="1" dirty="0" err="1"/>
            <a:t>efectúe</a:t>
          </a:r>
          <a:r>
            <a:rPr lang="es-EC" sz="1400" i="1" dirty="0"/>
            <a:t> la Corporación Nacional de Electricidad, CNEL EP o la entidad que haga sus veces, y que sea originaria de las Centrales </a:t>
          </a:r>
          <a:r>
            <a:rPr lang="es-EC" sz="1400" i="1" dirty="0" err="1"/>
            <a:t>Hidroeléctricas</a:t>
          </a:r>
          <a:r>
            <a:rPr lang="es-EC" sz="1400" i="1" dirty="0"/>
            <a:t> de Paute, </a:t>
          </a:r>
          <a:r>
            <a:rPr lang="es-EC" sz="1400" i="1" dirty="0" err="1"/>
            <a:t>Pisayambo</a:t>
          </a:r>
          <a:r>
            <a:rPr lang="es-EC" sz="1400" i="1" dirty="0"/>
            <a:t> y </a:t>
          </a:r>
          <a:r>
            <a:rPr lang="es-EC" sz="1400" i="1" dirty="0" err="1"/>
            <a:t>Agoyán</a:t>
          </a:r>
          <a:r>
            <a:rPr lang="es-EC" sz="1400" i="1" dirty="0"/>
            <a:t>”</a:t>
          </a:r>
        </a:p>
      </dgm:t>
    </dgm:pt>
    <dgm:pt modelId="{E3624BF5-21BE-478E-90D2-D98E8641CBEC}" type="parTrans" cxnId="{08BEA8ED-F86D-483A-BB06-FD748F92960D}">
      <dgm:prSet/>
      <dgm:spPr/>
      <dgm:t>
        <a:bodyPr/>
        <a:lstStyle/>
        <a:p>
          <a:endParaRPr lang="es-EC"/>
        </a:p>
      </dgm:t>
    </dgm:pt>
    <dgm:pt modelId="{5E06F77D-2027-4E2C-A401-D96D1992B0A0}" type="sibTrans" cxnId="{08BEA8ED-F86D-483A-BB06-FD748F92960D}">
      <dgm:prSet/>
      <dgm:spPr/>
      <dgm:t>
        <a:bodyPr/>
        <a:lstStyle/>
        <a:p>
          <a:endParaRPr lang="es-EC"/>
        </a:p>
      </dgm:t>
    </dgm:pt>
    <dgm:pt modelId="{F4E3ED3D-E04B-4001-9C2C-F98FD0568846}">
      <dgm:prSet phldrT="[Texto]" custT="1"/>
      <dgm:spPr/>
      <dgm:t>
        <a:bodyPr/>
        <a:lstStyle/>
        <a:p>
          <a:r>
            <a:rPr lang="es-ES" sz="2000" dirty="0"/>
            <a:t>Cometario</a:t>
          </a:r>
          <a:r>
            <a:rPr lang="es-ES" sz="2000" baseline="0" dirty="0"/>
            <a:t> </a:t>
          </a:r>
        </a:p>
        <a:p>
          <a:r>
            <a:rPr lang="es-ES" sz="2000" baseline="0" dirty="0"/>
            <a:t>Debe quitarse el año 1990 (la Ley solo dispone para lo venidero).</a:t>
          </a:r>
        </a:p>
        <a:p>
          <a:r>
            <a:rPr lang="es-EC" sz="2000" dirty="0"/>
            <a:t>La reforma es de forma y fondo, es correcta. </a:t>
          </a:r>
          <a:r>
            <a:rPr lang="es-EC" sz="2000" b="1" dirty="0"/>
            <a:t>Se podría crear un fondo de desarrollo con estos recursos como lo hay en la LOPICTEA</a:t>
          </a:r>
          <a:r>
            <a:rPr lang="es-EC" sz="2000" dirty="0"/>
            <a:t>.</a:t>
          </a:r>
        </a:p>
      </dgm:t>
    </dgm:pt>
    <dgm:pt modelId="{3CA90656-52D9-4FEB-A1BB-C9B73382F7A8}" type="parTrans" cxnId="{5BD1D32E-84B4-492E-9FBA-3EE036FF914C}">
      <dgm:prSet/>
      <dgm:spPr/>
      <dgm:t>
        <a:bodyPr/>
        <a:lstStyle/>
        <a:p>
          <a:endParaRPr lang="es-EC"/>
        </a:p>
      </dgm:t>
    </dgm:pt>
    <dgm:pt modelId="{061B99AE-D421-4CF9-9BDC-E5E3367EB8A1}" type="sibTrans" cxnId="{5BD1D32E-84B4-492E-9FBA-3EE036FF914C}">
      <dgm:prSet/>
      <dgm:spPr/>
      <dgm:t>
        <a:bodyPr/>
        <a:lstStyle/>
        <a:p>
          <a:endParaRPr lang="es-EC"/>
        </a:p>
      </dgm:t>
    </dgm:pt>
    <dgm:pt modelId="{072CE6AA-9C2F-48CB-AA42-B92099673209}" type="pres">
      <dgm:prSet presAssocID="{21885FB5-6675-40E3-992E-8EAD52198E82}" presName="Name0" presStyleCnt="0">
        <dgm:presLayoutVars>
          <dgm:dir/>
          <dgm:resizeHandles val="exact"/>
        </dgm:presLayoutVars>
      </dgm:prSet>
      <dgm:spPr/>
    </dgm:pt>
    <dgm:pt modelId="{FFEF89FF-FEEC-44AA-AC84-BE20495BBF98}" type="pres">
      <dgm:prSet presAssocID="{21885FB5-6675-40E3-992E-8EAD52198E82}" presName="fgShape" presStyleLbl="fgShp" presStyleIdx="0" presStyleCnt="1"/>
      <dgm:spPr/>
    </dgm:pt>
    <dgm:pt modelId="{C58B81D6-05AB-4EE6-89E3-0403D37645AB}" type="pres">
      <dgm:prSet presAssocID="{21885FB5-6675-40E3-992E-8EAD52198E82}" presName="linComp" presStyleCnt="0"/>
      <dgm:spPr/>
    </dgm:pt>
    <dgm:pt modelId="{DA5E1112-EE6F-486E-B335-15A5D8BB0A01}" type="pres">
      <dgm:prSet presAssocID="{71163EF9-7C34-4DB6-B900-8A2DF9EAFC56}" presName="compNode" presStyleCnt="0"/>
      <dgm:spPr/>
    </dgm:pt>
    <dgm:pt modelId="{BA0CF26D-9622-432D-828A-FC3EF9E6C866}" type="pres">
      <dgm:prSet presAssocID="{71163EF9-7C34-4DB6-B900-8A2DF9EAFC56}" presName="bkgdShape" presStyleLbl="node1" presStyleIdx="0" presStyleCnt="3" custLinFactNeighborX="-31484" custLinFactNeighborY="-16871"/>
      <dgm:spPr/>
    </dgm:pt>
    <dgm:pt modelId="{F6056689-3374-4243-9CFC-918152DC3C87}" type="pres">
      <dgm:prSet presAssocID="{71163EF9-7C34-4DB6-B900-8A2DF9EAFC56}" presName="nodeTx" presStyleLbl="node1" presStyleIdx="0" presStyleCnt="3">
        <dgm:presLayoutVars>
          <dgm:bulletEnabled val="1"/>
        </dgm:presLayoutVars>
      </dgm:prSet>
      <dgm:spPr/>
    </dgm:pt>
    <dgm:pt modelId="{839EB7F0-CF27-429B-8609-56AD9606D87F}" type="pres">
      <dgm:prSet presAssocID="{71163EF9-7C34-4DB6-B900-8A2DF9EAFC56}" presName="invisiNode" presStyleLbl="node1" presStyleIdx="0" presStyleCnt="3"/>
      <dgm:spPr/>
    </dgm:pt>
    <dgm:pt modelId="{D495B7E6-577C-4276-9061-7F14D51CF26A}" type="pres">
      <dgm:prSet presAssocID="{71163EF9-7C34-4DB6-B900-8A2DF9EAFC56}" presName="imagNode" presStyleLbl="fgImgPlace1" presStyleIdx="0" presStyleCnt="3" custLinFactNeighborY="-1346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Torre eléctrica con relleno sólido"/>
        </a:ext>
      </dgm:extLst>
    </dgm:pt>
    <dgm:pt modelId="{337EE849-906E-43B0-B454-9EF16C3168D7}" type="pres">
      <dgm:prSet presAssocID="{07094FC1-7251-4639-BEEC-D62E8B4F4C0C}" presName="sibTrans" presStyleLbl="sibTrans2D1" presStyleIdx="0" presStyleCnt="0"/>
      <dgm:spPr/>
    </dgm:pt>
    <dgm:pt modelId="{C9298C22-4010-42C6-8F18-8489D6C9E322}" type="pres">
      <dgm:prSet presAssocID="{D145D744-5FCA-4957-A42F-E603DB99B027}" presName="compNode" presStyleCnt="0"/>
      <dgm:spPr/>
    </dgm:pt>
    <dgm:pt modelId="{8FC813C9-D8E3-462D-B3A0-E3DEB5474147}" type="pres">
      <dgm:prSet presAssocID="{D145D744-5FCA-4957-A42F-E603DB99B027}" presName="bkgdShape" presStyleLbl="node1" presStyleIdx="1" presStyleCnt="3"/>
      <dgm:spPr/>
    </dgm:pt>
    <dgm:pt modelId="{9C256EDF-AA5C-4028-8B25-CFD83637C48E}" type="pres">
      <dgm:prSet presAssocID="{D145D744-5FCA-4957-A42F-E603DB99B027}" presName="nodeTx" presStyleLbl="node1" presStyleIdx="1" presStyleCnt="3">
        <dgm:presLayoutVars>
          <dgm:bulletEnabled val="1"/>
        </dgm:presLayoutVars>
      </dgm:prSet>
      <dgm:spPr/>
    </dgm:pt>
    <dgm:pt modelId="{A0B81C31-DC15-414E-8C21-525D446A5C14}" type="pres">
      <dgm:prSet presAssocID="{D145D744-5FCA-4957-A42F-E603DB99B027}" presName="invisiNode" presStyleLbl="node1" presStyleIdx="1" presStyleCnt="3"/>
      <dgm:spPr/>
    </dgm:pt>
    <dgm:pt modelId="{73D64195-F619-497D-82F8-005F76429A0A}" type="pres">
      <dgm:prSet presAssocID="{D145D744-5FCA-4957-A42F-E603DB99B027}" presName="imagNode" presStyleLbl="fgImgPlace1" presStyleIdx="1" presStyleCnt="3" custLinFactNeighborX="0" custLinFactNeighborY="-13467"/>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Energía hidroeléctrica con relleno sólido"/>
        </a:ext>
      </dgm:extLst>
    </dgm:pt>
    <dgm:pt modelId="{10B66AC3-FAB9-416E-8783-D3DC3703A739}" type="pres">
      <dgm:prSet presAssocID="{5E06F77D-2027-4E2C-A401-D96D1992B0A0}" presName="sibTrans" presStyleLbl="sibTrans2D1" presStyleIdx="0" presStyleCnt="0"/>
      <dgm:spPr/>
    </dgm:pt>
    <dgm:pt modelId="{7486BA48-D2AE-4971-BE54-425EEC49958C}" type="pres">
      <dgm:prSet presAssocID="{F4E3ED3D-E04B-4001-9C2C-F98FD0568846}" presName="compNode" presStyleCnt="0"/>
      <dgm:spPr/>
    </dgm:pt>
    <dgm:pt modelId="{1F57A172-7994-4BF4-AD62-AF3DE301240A}" type="pres">
      <dgm:prSet presAssocID="{F4E3ED3D-E04B-4001-9C2C-F98FD0568846}" presName="bkgdShape" presStyleLbl="node1" presStyleIdx="2" presStyleCnt="3" custLinFactNeighborX="7351" custLinFactNeighborY="2713"/>
      <dgm:spPr/>
    </dgm:pt>
    <dgm:pt modelId="{051BB01B-D2AF-467A-9FEC-7B8210B04CA2}" type="pres">
      <dgm:prSet presAssocID="{F4E3ED3D-E04B-4001-9C2C-F98FD0568846}" presName="nodeTx" presStyleLbl="node1" presStyleIdx="2" presStyleCnt="3">
        <dgm:presLayoutVars>
          <dgm:bulletEnabled val="1"/>
        </dgm:presLayoutVars>
      </dgm:prSet>
      <dgm:spPr/>
    </dgm:pt>
    <dgm:pt modelId="{08DE3BBC-7449-4176-95B5-34B8D885F170}" type="pres">
      <dgm:prSet presAssocID="{F4E3ED3D-E04B-4001-9C2C-F98FD0568846}" presName="invisiNode" presStyleLbl="node1" presStyleIdx="2" presStyleCnt="3"/>
      <dgm:spPr/>
    </dgm:pt>
    <dgm:pt modelId="{CD1686DD-C803-4C54-BFEB-E98970439D66}" type="pres">
      <dgm:prSet presAssocID="{F4E3ED3D-E04B-4001-9C2C-F98FD0568846}" presName="imagNode" presStyleLbl="fgImgPlace1" presStyleIdx="2" presStyleCnt="3" custLinFactNeighborX="-5237" custLinFactNeighborY="-897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Conexiones con relleno sólido"/>
        </a:ext>
      </dgm:extLst>
    </dgm:pt>
  </dgm:ptLst>
  <dgm:cxnLst>
    <dgm:cxn modelId="{EE4FAE1A-AAC4-4920-86DA-2129CB5DDCCC}" type="presOf" srcId="{F4E3ED3D-E04B-4001-9C2C-F98FD0568846}" destId="{051BB01B-D2AF-467A-9FEC-7B8210B04CA2}" srcOrd="1" destOrd="0" presId="urn:microsoft.com/office/officeart/2005/8/layout/hList7"/>
    <dgm:cxn modelId="{12E9A623-E39B-40EA-ACA1-9CFD62D07862}" srcId="{21885FB5-6675-40E3-992E-8EAD52198E82}" destId="{71163EF9-7C34-4DB6-B900-8A2DF9EAFC56}" srcOrd="0" destOrd="0" parTransId="{317E29F0-7F3D-40C2-8217-0D5B30F05968}" sibTransId="{07094FC1-7251-4639-BEEC-D62E8B4F4C0C}"/>
    <dgm:cxn modelId="{497DAA23-1360-453E-B10C-45F0674E9599}" type="presOf" srcId="{07094FC1-7251-4639-BEEC-D62E8B4F4C0C}" destId="{337EE849-906E-43B0-B454-9EF16C3168D7}" srcOrd="0" destOrd="0" presId="urn:microsoft.com/office/officeart/2005/8/layout/hList7"/>
    <dgm:cxn modelId="{BCCB9A25-6AAA-4493-A5CC-38EE76C75D2C}" type="presOf" srcId="{71163EF9-7C34-4DB6-B900-8A2DF9EAFC56}" destId="{F6056689-3374-4243-9CFC-918152DC3C87}" srcOrd="1" destOrd="0" presId="urn:microsoft.com/office/officeart/2005/8/layout/hList7"/>
    <dgm:cxn modelId="{8FD81328-E42F-4625-B0C7-4BC7EE6244FC}" type="presOf" srcId="{21885FB5-6675-40E3-992E-8EAD52198E82}" destId="{072CE6AA-9C2F-48CB-AA42-B92099673209}" srcOrd="0" destOrd="0" presId="urn:microsoft.com/office/officeart/2005/8/layout/hList7"/>
    <dgm:cxn modelId="{5BD1D32E-84B4-492E-9FBA-3EE036FF914C}" srcId="{21885FB5-6675-40E3-992E-8EAD52198E82}" destId="{F4E3ED3D-E04B-4001-9C2C-F98FD0568846}" srcOrd="2" destOrd="0" parTransId="{3CA90656-52D9-4FEB-A1BB-C9B73382F7A8}" sibTransId="{061B99AE-D421-4CF9-9BDC-E5E3367EB8A1}"/>
    <dgm:cxn modelId="{E2CDD474-F858-4563-B8E0-92063BA315D6}" type="presOf" srcId="{71163EF9-7C34-4DB6-B900-8A2DF9EAFC56}" destId="{BA0CF26D-9622-432D-828A-FC3EF9E6C866}" srcOrd="0" destOrd="0" presId="urn:microsoft.com/office/officeart/2005/8/layout/hList7"/>
    <dgm:cxn modelId="{A27FAF87-BD7B-40AB-BE9E-CE9F9FF1BF1E}" type="presOf" srcId="{D145D744-5FCA-4957-A42F-E603DB99B027}" destId="{8FC813C9-D8E3-462D-B3A0-E3DEB5474147}" srcOrd="0" destOrd="0" presId="urn:microsoft.com/office/officeart/2005/8/layout/hList7"/>
    <dgm:cxn modelId="{502288B3-5223-43E9-9273-6FEF16E2F147}" type="presOf" srcId="{5E06F77D-2027-4E2C-A401-D96D1992B0A0}" destId="{10B66AC3-FAB9-416E-8783-D3DC3703A739}" srcOrd="0" destOrd="0" presId="urn:microsoft.com/office/officeart/2005/8/layout/hList7"/>
    <dgm:cxn modelId="{A87F8FBB-F4EF-4C96-B06F-8EBE8237AC10}" type="presOf" srcId="{D145D744-5FCA-4957-A42F-E603DB99B027}" destId="{9C256EDF-AA5C-4028-8B25-CFD83637C48E}" srcOrd="1" destOrd="0" presId="urn:microsoft.com/office/officeart/2005/8/layout/hList7"/>
    <dgm:cxn modelId="{7320F5D9-A1BC-45FE-A64A-DC4FC31A1089}" type="presOf" srcId="{F4E3ED3D-E04B-4001-9C2C-F98FD0568846}" destId="{1F57A172-7994-4BF4-AD62-AF3DE301240A}" srcOrd="0" destOrd="0" presId="urn:microsoft.com/office/officeart/2005/8/layout/hList7"/>
    <dgm:cxn modelId="{08BEA8ED-F86D-483A-BB06-FD748F92960D}" srcId="{21885FB5-6675-40E3-992E-8EAD52198E82}" destId="{D145D744-5FCA-4957-A42F-E603DB99B027}" srcOrd="1" destOrd="0" parTransId="{E3624BF5-21BE-478E-90D2-D98E8641CBEC}" sibTransId="{5E06F77D-2027-4E2C-A401-D96D1992B0A0}"/>
    <dgm:cxn modelId="{10537E51-BBA8-4A1D-8AD5-DE4A0501529F}" type="presParOf" srcId="{072CE6AA-9C2F-48CB-AA42-B92099673209}" destId="{FFEF89FF-FEEC-44AA-AC84-BE20495BBF98}" srcOrd="0" destOrd="0" presId="urn:microsoft.com/office/officeart/2005/8/layout/hList7"/>
    <dgm:cxn modelId="{F73E1CB7-78A7-4364-ACA8-09883BB3AC1D}" type="presParOf" srcId="{072CE6AA-9C2F-48CB-AA42-B92099673209}" destId="{C58B81D6-05AB-4EE6-89E3-0403D37645AB}" srcOrd="1" destOrd="0" presId="urn:microsoft.com/office/officeart/2005/8/layout/hList7"/>
    <dgm:cxn modelId="{5D4800AC-E275-4625-AE78-1F675A5E633D}" type="presParOf" srcId="{C58B81D6-05AB-4EE6-89E3-0403D37645AB}" destId="{DA5E1112-EE6F-486E-B335-15A5D8BB0A01}" srcOrd="0" destOrd="0" presId="urn:microsoft.com/office/officeart/2005/8/layout/hList7"/>
    <dgm:cxn modelId="{0A2EA586-6D1E-40D7-8CD8-EC50588A0EDA}" type="presParOf" srcId="{DA5E1112-EE6F-486E-B335-15A5D8BB0A01}" destId="{BA0CF26D-9622-432D-828A-FC3EF9E6C866}" srcOrd="0" destOrd="0" presId="urn:microsoft.com/office/officeart/2005/8/layout/hList7"/>
    <dgm:cxn modelId="{7CDA12D4-C018-4278-84D9-D70A11C13CDC}" type="presParOf" srcId="{DA5E1112-EE6F-486E-B335-15A5D8BB0A01}" destId="{F6056689-3374-4243-9CFC-918152DC3C87}" srcOrd="1" destOrd="0" presId="urn:microsoft.com/office/officeart/2005/8/layout/hList7"/>
    <dgm:cxn modelId="{76C24AC9-E94A-43CA-B321-72C6A4EC5796}" type="presParOf" srcId="{DA5E1112-EE6F-486E-B335-15A5D8BB0A01}" destId="{839EB7F0-CF27-429B-8609-56AD9606D87F}" srcOrd="2" destOrd="0" presId="urn:microsoft.com/office/officeart/2005/8/layout/hList7"/>
    <dgm:cxn modelId="{D7B345C0-0B9C-42B2-920F-1EF690AACB07}" type="presParOf" srcId="{DA5E1112-EE6F-486E-B335-15A5D8BB0A01}" destId="{D495B7E6-577C-4276-9061-7F14D51CF26A}" srcOrd="3" destOrd="0" presId="urn:microsoft.com/office/officeart/2005/8/layout/hList7"/>
    <dgm:cxn modelId="{6C77C15B-CE4C-4BAF-8A1C-038C775F7EFD}" type="presParOf" srcId="{C58B81D6-05AB-4EE6-89E3-0403D37645AB}" destId="{337EE849-906E-43B0-B454-9EF16C3168D7}" srcOrd="1" destOrd="0" presId="urn:microsoft.com/office/officeart/2005/8/layout/hList7"/>
    <dgm:cxn modelId="{4610D580-B4B9-4FD4-99E7-046C414A961A}" type="presParOf" srcId="{C58B81D6-05AB-4EE6-89E3-0403D37645AB}" destId="{C9298C22-4010-42C6-8F18-8489D6C9E322}" srcOrd="2" destOrd="0" presId="urn:microsoft.com/office/officeart/2005/8/layout/hList7"/>
    <dgm:cxn modelId="{D3AC10A6-9E1C-4A9D-9711-A42EB2AB0694}" type="presParOf" srcId="{C9298C22-4010-42C6-8F18-8489D6C9E322}" destId="{8FC813C9-D8E3-462D-B3A0-E3DEB5474147}" srcOrd="0" destOrd="0" presId="urn:microsoft.com/office/officeart/2005/8/layout/hList7"/>
    <dgm:cxn modelId="{3FA2DEA8-7132-426B-AFB1-FC0DD6B2A855}" type="presParOf" srcId="{C9298C22-4010-42C6-8F18-8489D6C9E322}" destId="{9C256EDF-AA5C-4028-8B25-CFD83637C48E}" srcOrd="1" destOrd="0" presId="urn:microsoft.com/office/officeart/2005/8/layout/hList7"/>
    <dgm:cxn modelId="{36971FF3-1D89-402D-B4ED-02C07216D595}" type="presParOf" srcId="{C9298C22-4010-42C6-8F18-8489D6C9E322}" destId="{A0B81C31-DC15-414E-8C21-525D446A5C14}" srcOrd="2" destOrd="0" presId="urn:microsoft.com/office/officeart/2005/8/layout/hList7"/>
    <dgm:cxn modelId="{43BA964F-0EB2-4679-AC0D-E8C5BA4EC933}" type="presParOf" srcId="{C9298C22-4010-42C6-8F18-8489D6C9E322}" destId="{73D64195-F619-497D-82F8-005F76429A0A}" srcOrd="3" destOrd="0" presId="urn:microsoft.com/office/officeart/2005/8/layout/hList7"/>
    <dgm:cxn modelId="{A1B179AE-EEB9-4B8B-BCED-76E6751A435B}" type="presParOf" srcId="{C58B81D6-05AB-4EE6-89E3-0403D37645AB}" destId="{10B66AC3-FAB9-416E-8783-D3DC3703A739}" srcOrd="3" destOrd="0" presId="urn:microsoft.com/office/officeart/2005/8/layout/hList7"/>
    <dgm:cxn modelId="{41A785C4-063E-4DFC-8664-97FB4432F1DD}" type="presParOf" srcId="{C58B81D6-05AB-4EE6-89E3-0403D37645AB}" destId="{7486BA48-D2AE-4971-BE54-425EEC49958C}" srcOrd="4" destOrd="0" presId="urn:microsoft.com/office/officeart/2005/8/layout/hList7"/>
    <dgm:cxn modelId="{34CABCC1-5AFA-47AD-AE88-25382BEF3158}" type="presParOf" srcId="{7486BA48-D2AE-4971-BE54-425EEC49958C}" destId="{1F57A172-7994-4BF4-AD62-AF3DE301240A}" srcOrd="0" destOrd="0" presId="urn:microsoft.com/office/officeart/2005/8/layout/hList7"/>
    <dgm:cxn modelId="{84006AD8-9535-415E-81E9-E54758D2B263}" type="presParOf" srcId="{7486BA48-D2AE-4971-BE54-425EEC49958C}" destId="{051BB01B-D2AF-467A-9FEC-7B8210B04CA2}" srcOrd="1" destOrd="0" presId="urn:microsoft.com/office/officeart/2005/8/layout/hList7"/>
    <dgm:cxn modelId="{CA7B5724-D23C-4A3E-B242-D20306807B2A}" type="presParOf" srcId="{7486BA48-D2AE-4971-BE54-425EEC49958C}" destId="{08DE3BBC-7449-4176-95B5-34B8D885F170}" srcOrd="2" destOrd="0" presId="urn:microsoft.com/office/officeart/2005/8/layout/hList7"/>
    <dgm:cxn modelId="{E9833C7E-74A2-4EDC-9349-FF224F3E73CA}" type="presParOf" srcId="{7486BA48-D2AE-4971-BE54-425EEC49958C}" destId="{CD1686DD-C803-4C54-BFEB-E98970439D66}"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1885FB5-6675-40E3-992E-8EAD52198E82}" type="doc">
      <dgm:prSet loTypeId="urn:microsoft.com/office/officeart/2005/8/layout/vList4" loCatId="picture" qsTypeId="urn:microsoft.com/office/officeart/2005/8/quickstyle/simple4" qsCatId="simple" csTypeId="urn:microsoft.com/office/officeart/2005/8/colors/accent3_1" csCatId="accent3" phldr="1"/>
      <dgm:spPr/>
      <dgm:t>
        <a:bodyPr/>
        <a:lstStyle/>
        <a:p>
          <a:endParaRPr lang="es-EC"/>
        </a:p>
      </dgm:t>
    </dgm:pt>
    <dgm:pt modelId="{71163EF9-7C34-4DB6-B900-8A2DF9EAFC56}">
      <dgm:prSet phldrT="[Texto]" custT="1"/>
      <dgm:spPr/>
      <dgm:t>
        <a:bodyPr/>
        <a:lstStyle/>
        <a:p>
          <a:pPr algn="l"/>
          <a:r>
            <a:rPr lang="es-ES" sz="1800" dirty="0"/>
            <a:t>Artículo segundo Los</a:t>
          </a:r>
          <a:r>
            <a:rPr lang="es-ES" sz="1800" baseline="0" dirty="0"/>
            <a:t> recursos estaban distribuidos hacia los GAD municipales de Azuay, Cañar y Morona Santiago (5%) (artículo 2 de la Ley 47).</a:t>
          </a:r>
        </a:p>
        <a:p>
          <a:pPr algn="l"/>
          <a:r>
            <a:rPr lang="es-ES" sz="1800" baseline="0" dirty="0"/>
            <a:t>En la unificación de los proyectos se toma en cuenta a las Provincias en un 20%.</a:t>
          </a:r>
        </a:p>
        <a:p>
          <a:pPr algn="l"/>
          <a:r>
            <a:rPr lang="es-ES" sz="1800" baseline="0" dirty="0"/>
            <a:t>Por último se establece que estos recursos serán destinados para obras de infraestructura, forestación, saneamiento y remediación ambiental y acuífera.</a:t>
          </a:r>
          <a:endParaRPr lang="es-EC" sz="1800" dirty="0"/>
        </a:p>
      </dgm:t>
    </dgm:pt>
    <dgm:pt modelId="{317E29F0-7F3D-40C2-8217-0D5B30F05968}" type="parTrans" cxnId="{12E9A623-E39B-40EA-ACA1-9CFD62D07862}">
      <dgm:prSet/>
      <dgm:spPr/>
      <dgm:t>
        <a:bodyPr/>
        <a:lstStyle/>
        <a:p>
          <a:endParaRPr lang="es-EC"/>
        </a:p>
      </dgm:t>
    </dgm:pt>
    <dgm:pt modelId="{07094FC1-7251-4639-BEEC-D62E8B4F4C0C}" type="sibTrans" cxnId="{12E9A623-E39B-40EA-ACA1-9CFD62D07862}">
      <dgm:prSet/>
      <dgm:spPr/>
      <dgm:t>
        <a:bodyPr/>
        <a:lstStyle/>
        <a:p>
          <a:endParaRPr lang="es-EC"/>
        </a:p>
      </dgm:t>
    </dgm:pt>
    <dgm:pt modelId="{D145D744-5FCA-4957-A42F-E603DB99B027}">
      <dgm:prSet phldrT="[Texto]" custT="1"/>
      <dgm:spPr/>
      <dgm:t>
        <a:bodyPr/>
        <a:lstStyle/>
        <a:p>
          <a:pPr algn="just"/>
          <a:r>
            <a:rPr lang="es-ES" sz="1600" baseline="0" dirty="0"/>
            <a:t>Observaciones:</a:t>
          </a:r>
        </a:p>
        <a:p>
          <a:pPr algn="just"/>
          <a:r>
            <a:rPr lang="es-ES" sz="1600" baseline="0" dirty="0"/>
            <a:t>Es importante que se amplié esta asignación de recursos hacía los GAD provinciales, de esta forma se podrá cumplir con el  cierre de brechas territoriales. Sería importante tener un porcentaje mayor debido a que las competencias de las provincias abarcan más territorio.</a:t>
          </a:r>
        </a:p>
        <a:p>
          <a:pPr algn="just"/>
          <a:r>
            <a:rPr lang="es-ES" sz="1600" baseline="0" dirty="0"/>
            <a:t>Así también debe cambiarse el destino de estos recursos para complementar las competencias de los GAD recordemos que estos fondos pueden ser utilizados para el desarrollo, tal como lo establece el COOTAD</a:t>
          </a:r>
          <a:r>
            <a:rPr lang="es-ES" sz="1800" baseline="0" dirty="0"/>
            <a:t>. </a:t>
          </a:r>
        </a:p>
        <a:p>
          <a:pPr algn="just"/>
          <a:r>
            <a:rPr lang="es-ES" sz="1600" baseline="0" dirty="0"/>
            <a:t>Los GAD provincial tienen competencia exclusiva de gestión ambiental (Art. 42.d COOTAD).</a:t>
          </a:r>
        </a:p>
      </dgm:t>
    </dgm:pt>
    <dgm:pt modelId="{E3624BF5-21BE-478E-90D2-D98E8641CBEC}" type="parTrans" cxnId="{08BEA8ED-F86D-483A-BB06-FD748F92960D}">
      <dgm:prSet/>
      <dgm:spPr/>
      <dgm:t>
        <a:bodyPr/>
        <a:lstStyle/>
        <a:p>
          <a:endParaRPr lang="es-EC"/>
        </a:p>
      </dgm:t>
    </dgm:pt>
    <dgm:pt modelId="{5E06F77D-2027-4E2C-A401-D96D1992B0A0}" type="sibTrans" cxnId="{08BEA8ED-F86D-483A-BB06-FD748F92960D}">
      <dgm:prSet/>
      <dgm:spPr/>
      <dgm:t>
        <a:bodyPr/>
        <a:lstStyle/>
        <a:p>
          <a:endParaRPr lang="es-EC"/>
        </a:p>
      </dgm:t>
    </dgm:pt>
    <dgm:pt modelId="{5A78D301-955B-4AEE-B17B-AC5D9995B652}" type="pres">
      <dgm:prSet presAssocID="{21885FB5-6675-40E3-992E-8EAD52198E82}" presName="linear" presStyleCnt="0">
        <dgm:presLayoutVars>
          <dgm:dir/>
          <dgm:resizeHandles val="exact"/>
        </dgm:presLayoutVars>
      </dgm:prSet>
      <dgm:spPr/>
    </dgm:pt>
    <dgm:pt modelId="{6D71BA00-BA6D-4716-A7E3-D267E7E7821F}" type="pres">
      <dgm:prSet presAssocID="{71163EF9-7C34-4DB6-B900-8A2DF9EAFC56}" presName="comp" presStyleCnt="0"/>
      <dgm:spPr/>
    </dgm:pt>
    <dgm:pt modelId="{565BD60A-163D-4992-B964-8DA8BBA4C632}" type="pres">
      <dgm:prSet presAssocID="{71163EF9-7C34-4DB6-B900-8A2DF9EAFC56}" presName="box" presStyleLbl="node1" presStyleIdx="0" presStyleCnt="2" custScaleY="134021" custLinFactNeighborX="-291" custLinFactNeighborY="-3745"/>
      <dgm:spPr/>
    </dgm:pt>
    <dgm:pt modelId="{0429D31C-2EC0-4F12-8CC1-9E98A170481F}" type="pres">
      <dgm:prSet presAssocID="{71163EF9-7C34-4DB6-B900-8A2DF9EAFC56}" presName="img" presStyleLbl="fgImgPlac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Transferencia con relleno sólido"/>
        </a:ext>
      </dgm:extLst>
    </dgm:pt>
    <dgm:pt modelId="{C67C918C-4BE2-4A6D-AAF4-C1AEB0BE1A47}" type="pres">
      <dgm:prSet presAssocID="{71163EF9-7C34-4DB6-B900-8A2DF9EAFC56}" presName="text" presStyleLbl="node1" presStyleIdx="0" presStyleCnt="2">
        <dgm:presLayoutVars>
          <dgm:bulletEnabled val="1"/>
        </dgm:presLayoutVars>
      </dgm:prSet>
      <dgm:spPr/>
    </dgm:pt>
    <dgm:pt modelId="{428B9451-FE0D-4F02-A05C-9A189956020B}" type="pres">
      <dgm:prSet presAssocID="{07094FC1-7251-4639-BEEC-D62E8B4F4C0C}" presName="spacer" presStyleCnt="0"/>
      <dgm:spPr/>
    </dgm:pt>
    <dgm:pt modelId="{51CDB603-006F-483C-9C54-B3DB952490C4}" type="pres">
      <dgm:prSet presAssocID="{D145D744-5FCA-4957-A42F-E603DB99B027}" presName="comp" presStyleCnt="0"/>
      <dgm:spPr/>
    </dgm:pt>
    <dgm:pt modelId="{D1FB97A7-18C2-40D2-BDF0-9B91D9B93BA0}" type="pres">
      <dgm:prSet presAssocID="{D145D744-5FCA-4957-A42F-E603DB99B027}" presName="box" presStyleLbl="node1" presStyleIdx="1" presStyleCnt="2" custLinFactNeighborX="10938" custLinFactNeighborY="19821"/>
      <dgm:spPr/>
    </dgm:pt>
    <dgm:pt modelId="{5688AA81-26B3-4CD7-BE8B-71BB150933C1}" type="pres">
      <dgm:prSet presAssocID="{D145D744-5FCA-4957-A42F-E603DB99B027}" presName="img" presStyleLbl="fgImgPlace1" presStyleIdx="1" presStyleCnt="2" custLinFactNeighborX="-4237" custLinFactNeighborY="-3280"/>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Hoja con relleno sólido"/>
        </a:ext>
      </dgm:extLst>
    </dgm:pt>
    <dgm:pt modelId="{F3B3496B-DF06-47E1-B51D-6349EF569F96}" type="pres">
      <dgm:prSet presAssocID="{D145D744-5FCA-4957-A42F-E603DB99B027}" presName="text" presStyleLbl="node1" presStyleIdx="1" presStyleCnt="2">
        <dgm:presLayoutVars>
          <dgm:bulletEnabled val="1"/>
        </dgm:presLayoutVars>
      </dgm:prSet>
      <dgm:spPr/>
    </dgm:pt>
  </dgm:ptLst>
  <dgm:cxnLst>
    <dgm:cxn modelId="{8D4A391D-FCF0-4AA6-A9C3-08925096F661}" type="presOf" srcId="{D145D744-5FCA-4957-A42F-E603DB99B027}" destId="{D1FB97A7-18C2-40D2-BDF0-9B91D9B93BA0}" srcOrd="0" destOrd="0" presId="urn:microsoft.com/office/officeart/2005/8/layout/vList4"/>
    <dgm:cxn modelId="{12E9A623-E39B-40EA-ACA1-9CFD62D07862}" srcId="{21885FB5-6675-40E3-992E-8EAD52198E82}" destId="{71163EF9-7C34-4DB6-B900-8A2DF9EAFC56}" srcOrd="0" destOrd="0" parTransId="{317E29F0-7F3D-40C2-8217-0D5B30F05968}" sibTransId="{07094FC1-7251-4639-BEEC-D62E8B4F4C0C}"/>
    <dgm:cxn modelId="{206DFF3B-8612-42D9-A888-996334F86AEF}" type="presOf" srcId="{71163EF9-7C34-4DB6-B900-8A2DF9EAFC56}" destId="{565BD60A-163D-4992-B964-8DA8BBA4C632}" srcOrd="0" destOrd="0" presId="urn:microsoft.com/office/officeart/2005/8/layout/vList4"/>
    <dgm:cxn modelId="{F42ABA67-0329-46FA-AB13-8A3CD5856BD0}" type="presOf" srcId="{71163EF9-7C34-4DB6-B900-8A2DF9EAFC56}" destId="{C67C918C-4BE2-4A6D-AAF4-C1AEB0BE1A47}" srcOrd="1" destOrd="0" presId="urn:microsoft.com/office/officeart/2005/8/layout/vList4"/>
    <dgm:cxn modelId="{AB3DDFAA-1397-4DCD-8216-CFC4E55F538B}" type="presOf" srcId="{D145D744-5FCA-4957-A42F-E603DB99B027}" destId="{F3B3496B-DF06-47E1-B51D-6349EF569F96}" srcOrd="1" destOrd="0" presId="urn:microsoft.com/office/officeart/2005/8/layout/vList4"/>
    <dgm:cxn modelId="{DCEC0CC0-1CEE-4F2E-A3F1-1D810B23F469}" type="presOf" srcId="{21885FB5-6675-40E3-992E-8EAD52198E82}" destId="{5A78D301-955B-4AEE-B17B-AC5D9995B652}" srcOrd="0" destOrd="0" presId="urn:microsoft.com/office/officeart/2005/8/layout/vList4"/>
    <dgm:cxn modelId="{08BEA8ED-F86D-483A-BB06-FD748F92960D}" srcId="{21885FB5-6675-40E3-992E-8EAD52198E82}" destId="{D145D744-5FCA-4957-A42F-E603DB99B027}" srcOrd="1" destOrd="0" parTransId="{E3624BF5-21BE-478E-90D2-D98E8641CBEC}" sibTransId="{5E06F77D-2027-4E2C-A401-D96D1992B0A0}"/>
    <dgm:cxn modelId="{37A87D2F-A9AC-4063-A1D1-B67B6A2C95B9}" type="presParOf" srcId="{5A78D301-955B-4AEE-B17B-AC5D9995B652}" destId="{6D71BA00-BA6D-4716-A7E3-D267E7E7821F}" srcOrd="0" destOrd="0" presId="urn:microsoft.com/office/officeart/2005/8/layout/vList4"/>
    <dgm:cxn modelId="{B5417AC3-FF49-4012-A5C7-38A3F5DFFC6B}" type="presParOf" srcId="{6D71BA00-BA6D-4716-A7E3-D267E7E7821F}" destId="{565BD60A-163D-4992-B964-8DA8BBA4C632}" srcOrd="0" destOrd="0" presId="urn:microsoft.com/office/officeart/2005/8/layout/vList4"/>
    <dgm:cxn modelId="{98C6DEE1-F845-4F66-99DB-183EDADF17A3}" type="presParOf" srcId="{6D71BA00-BA6D-4716-A7E3-D267E7E7821F}" destId="{0429D31C-2EC0-4F12-8CC1-9E98A170481F}" srcOrd="1" destOrd="0" presId="urn:microsoft.com/office/officeart/2005/8/layout/vList4"/>
    <dgm:cxn modelId="{CFE3A0C6-5521-46F7-8A30-8CF6B53D2B70}" type="presParOf" srcId="{6D71BA00-BA6D-4716-A7E3-D267E7E7821F}" destId="{C67C918C-4BE2-4A6D-AAF4-C1AEB0BE1A47}" srcOrd="2" destOrd="0" presId="urn:microsoft.com/office/officeart/2005/8/layout/vList4"/>
    <dgm:cxn modelId="{5FB728BE-4C2F-43F9-B157-30D90326E3E5}" type="presParOf" srcId="{5A78D301-955B-4AEE-B17B-AC5D9995B652}" destId="{428B9451-FE0D-4F02-A05C-9A189956020B}" srcOrd="1" destOrd="0" presId="urn:microsoft.com/office/officeart/2005/8/layout/vList4"/>
    <dgm:cxn modelId="{358EC340-1ECA-42D1-8C9B-46CA48D2D31D}" type="presParOf" srcId="{5A78D301-955B-4AEE-B17B-AC5D9995B652}" destId="{51CDB603-006F-483C-9C54-B3DB952490C4}" srcOrd="2" destOrd="0" presId="urn:microsoft.com/office/officeart/2005/8/layout/vList4"/>
    <dgm:cxn modelId="{9D116CB9-E447-4E80-A9C9-5809AE20E772}" type="presParOf" srcId="{51CDB603-006F-483C-9C54-B3DB952490C4}" destId="{D1FB97A7-18C2-40D2-BDF0-9B91D9B93BA0}" srcOrd="0" destOrd="0" presId="urn:microsoft.com/office/officeart/2005/8/layout/vList4"/>
    <dgm:cxn modelId="{7F94529F-FFD3-4F04-ABC7-0F21EF4F3A0F}" type="presParOf" srcId="{51CDB603-006F-483C-9C54-B3DB952490C4}" destId="{5688AA81-26B3-4CD7-BE8B-71BB150933C1}" srcOrd="1" destOrd="0" presId="urn:microsoft.com/office/officeart/2005/8/layout/vList4"/>
    <dgm:cxn modelId="{43E5F894-FF30-497C-8643-4269252E47B0}" type="presParOf" srcId="{51CDB603-006F-483C-9C54-B3DB952490C4}" destId="{F3B3496B-DF06-47E1-B51D-6349EF569F96}"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1885FB5-6675-40E3-992E-8EAD52198E82}" type="doc">
      <dgm:prSet loTypeId="urn:microsoft.com/office/officeart/2005/8/layout/vList4" loCatId="picture" qsTypeId="urn:microsoft.com/office/officeart/2005/8/quickstyle/simple4" qsCatId="simple" csTypeId="urn:microsoft.com/office/officeart/2005/8/colors/accent3_1" csCatId="accent3" phldr="1"/>
      <dgm:spPr/>
      <dgm:t>
        <a:bodyPr/>
        <a:lstStyle/>
        <a:p>
          <a:endParaRPr lang="es-EC"/>
        </a:p>
      </dgm:t>
    </dgm:pt>
    <dgm:pt modelId="{71163EF9-7C34-4DB6-B900-8A2DF9EAFC56}">
      <dgm:prSet phldrT="[Texto]" custT="1"/>
      <dgm:spPr/>
      <dgm:t>
        <a:bodyPr/>
        <a:lstStyle/>
        <a:p>
          <a:pPr algn="just"/>
          <a:r>
            <a:rPr lang="es-ES" sz="1800" dirty="0"/>
            <a:t>El artículo tercero de la Ley 47 establece que: la asignación contemplada por venta de energía de las Hidroeléctricas de Pisayambo y Agoyan serán transferidas en un 40% al Consejo Provincial de Tungurahua,  y el 20% para el municipio de Ambato.</a:t>
          </a:r>
        </a:p>
        <a:p>
          <a:pPr algn="just"/>
          <a:r>
            <a:rPr lang="es-ES" sz="1800" dirty="0"/>
            <a:t>La propuesta del As. Lloret prescribe que se otorgue un 40% al GAD Provincial de Tungurahua y que será destinado a saneamiento ambiental y caminos vecinales de la zona, y en el inciso final se menciona que estos recursos utilizarán exclusivamente en obras de infraestructura, y saneamiento ambiental.</a:t>
          </a:r>
        </a:p>
        <a:p>
          <a:pPr algn="just"/>
          <a:endParaRPr lang="es-EC" sz="1800" dirty="0"/>
        </a:p>
      </dgm:t>
    </dgm:pt>
    <dgm:pt modelId="{317E29F0-7F3D-40C2-8217-0D5B30F05968}" type="parTrans" cxnId="{12E9A623-E39B-40EA-ACA1-9CFD62D07862}">
      <dgm:prSet/>
      <dgm:spPr/>
      <dgm:t>
        <a:bodyPr/>
        <a:lstStyle/>
        <a:p>
          <a:endParaRPr lang="es-EC"/>
        </a:p>
      </dgm:t>
    </dgm:pt>
    <dgm:pt modelId="{07094FC1-7251-4639-BEEC-D62E8B4F4C0C}" type="sibTrans" cxnId="{12E9A623-E39B-40EA-ACA1-9CFD62D07862}">
      <dgm:prSet/>
      <dgm:spPr/>
      <dgm:t>
        <a:bodyPr/>
        <a:lstStyle/>
        <a:p>
          <a:endParaRPr lang="es-EC"/>
        </a:p>
      </dgm:t>
    </dgm:pt>
    <dgm:pt modelId="{D145D744-5FCA-4957-A42F-E603DB99B027}">
      <dgm:prSet phldrT="[Texto]" custT="1"/>
      <dgm:spPr/>
      <dgm:t>
        <a:bodyPr/>
        <a:lstStyle/>
        <a:p>
          <a:pPr algn="just"/>
          <a:r>
            <a:rPr lang="es-ES" sz="1800" baseline="0" dirty="0"/>
            <a:t>Comentarios:</a:t>
          </a:r>
        </a:p>
        <a:p>
          <a:pPr algn="just"/>
          <a:r>
            <a:rPr lang="es-ES" sz="1800" baseline="0" dirty="0"/>
            <a:t>La reforma es adecuada, sin embargo se debe como en  el artículo anterior, que estos recursos puedan ser destinados al desarrollo, para el beneficio de la ruralidad. </a:t>
          </a:r>
        </a:p>
      </dgm:t>
    </dgm:pt>
    <dgm:pt modelId="{E3624BF5-21BE-478E-90D2-D98E8641CBEC}" type="parTrans" cxnId="{08BEA8ED-F86D-483A-BB06-FD748F92960D}">
      <dgm:prSet/>
      <dgm:spPr/>
      <dgm:t>
        <a:bodyPr/>
        <a:lstStyle/>
        <a:p>
          <a:endParaRPr lang="es-EC"/>
        </a:p>
      </dgm:t>
    </dgm:pt>
    <dgm:pt modelId="{5E06F77D-2027-4E2C-A401-D96D1992B0A0}" type="sibTrans" cxnId="{08BEA8ED-F86D-483A-BB06-FD748F92960D}">
      <dgm:prSet/>
      <dgm:spPr/>
      <dgm:t>
        <a:bodyPr/>
        <a:lstStyle/>
        <a:p>
          <a:endParaRPr lang="es-EC"/>
        </a:p>
      </dgm:t>
    </dgm:pt>
    <dgm:pt modelId="{5A78D301-955B-4AEE-B17B-AC5D9995B652}" type="pres">
      <dgm:prSet presAssocID="{21885FB5-6675-40E3-992E-8EAD52198E82}" presName="linear" presStyleCnt="0">
        <dgm:presLayoutVars>
          <dgm:dir/>
          <dgm:resizeHandles val="exact"/>
        </dgm:presLayoutVars>
      </dgm:prSet>
      <dgm:spPr/>
    </dgm:pt>
    <dgm:pt modelId="{6D71BA00-BA6D-4716-A7E3-D267E7E7821F}" type="pres">
      <dgm:prSet presAssocID="{71163EF9-7C34-4DB6-B900-8A2DF9EAFC56}" presName="comp" presStyleCnt="0"/>
      <dgm:spPr/>
    </dgm:pt>
    <dgm:pt modelId="{565BD60A-163D-4992-B964-8DA8BBA4C632}" type="pres">
      <dgm:prSet presAssocID="{71163EF9-7C34-4DB6-B900-8A2DF9EAFC56}" presName="box" presStyleLbl="node1" presStyleIdx="0" presStyleCnt="2"/>
      <dgm:spPr/>
    </dgm:pt>
    <dgm:pt modelId="{0429D31C-2EC0-4F12-8CC1-9E98A170481F}" type="pres">
      <dgm:prSet presAssocID="{71163EF9-7C34-4DB6-B900-8A2DF9EAFC56}" presName="img" presStyleLbl="fgImgPlac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l="-4000" r="-4000"/>
          </a:stretch>
        </a:blipFill>
      </dgm:spPr>
      <dgm:extLst>
        <a:ext uri="{E40237B7-FDA0-4F09-8148-C483321AD2D9}">
          <dgm14:cNvPr xmlns:dgm14="http://schemas.microsoft.com/office/drawing/2010/diagram" id="0" name="" descr="Bombilla fluorescente contorno"/>
        </a:ext>
      </dgm:extLst>
    </dgm:pt>
    <dgm:pt modelId="{C67C918C-4BE2-4A6D-AAF4-C1AEB0BE1A47}" type="pres">
      <dgm:prSet presAssocID="{71163EF9-7C34-4DB6-B900-8A2DF9EAFC56}" presName="text" presStyleLbl="node1" presStyleIdx="0" presStyleCnt="2">
        <dgm:presLayoutVars>
          <dgm:bulletEnabled val="1"/>
        </dgm:presLayoutVars>
      </dgm:prSet>
      <dgm:spPr/>
    </dgm:pt>
    <dgm:pt modelId="{428B9451-FE0D-4F02-A05C-9A189956020B}" type="pres">
      <dgm:prSet presAssocID="{07094FC1-7251-4639-BEEC-D62E8B4F4C0C}" presName="spacer" presStyleCnt="0"/>
      <dgm:spPr/>
    </dgm:pt>
    <dgm:pt modelId="{51CDB603-006F-483C-9C54-B3DB952490C4}" type="pres">
      <dgm:prSet presAssocID="{D145D744-5FCA-4957-A42F-E603DB99B027}" presName="comp" presStyleCnt="0"/>
      <dgm:spPr/>
    </dgm:pt>
    <dgm:pt modelId="{D1FB97A7-18C2-40D2-BDF0-9B91D9B93BA0}" type="pres">
      <dgm:prSet presAssocID="{D145D744-5FCA-4957-A42F-E603DB99B027}" presName="box" presStyleLbl="node1" presStyleIdx="1" presStyleCnt="2" custLinFactNeighborY="-588"/>
      <dgm:spPr/>
    </dgm:pt>
    <dgm:pt modelId="{5688AA81-26B3-4CD7-BE8B-71BB150933C1}" type="pres">
      <dgm:prSet presAssocID="{D145D744-5FCA-4957-A42F-E603DB99B027}" presName="img" presStyleLbl="fgImgPlace1" presStyleIdx="1" presStyleCnt="2" custLinFactNeighborX="-4237" custLinFactNeighborY="-3280"/>
      <dgm:spPr>
        <a:blipFill>
          <a:blip xmlns:r="http://schemas.openxmlformats.org/officeDocument/2006/relationships" r:embed="rId3">
            <a:extLst>
              <a:ext uri="{96DAC541-7B7A-43D3-8B79-37D633B846F1}">
                <asvg:svgBlip xmlns:asvg="http://schemas.microsoft.com/office/drawing/2016/SVG/main" r:embed="rId4"/>
              </a:ext>
            </a:extLst>
          </a:blip>
          <a:srcRect/>
          <a:stretch>
            <a:fillRect l="-4000" r="-4000"/>
          </a:stretch>
        </a:blipFill>
      </dgm:spPr>
      <dgm:extLst>
        <a:ext uri="{E40237B7-FDA0-4F09-8148-C483321AD2D9}">
          <dgm14:cNvPr xmlns:dgm14="http://schemas.microsoft.com/office/drawing/2010/diagram" id="0" name="" descr="Escena de lluvia con relleno sólido"/>
        </a:ext>
      </dgm:extLst>
    </dgm:pt>
    <dgm:pt modelId="{F3B3496B-DF06-47E1-B51D-6349EF569F96}" type="pres">
      <dgm:prSet presAssocID="{D145D744-5FCA-4957-A42F-E603DB99B027}" presName="text" presStyleLbl="node1" presStyleIdx="1" presStyleCnt="2">
        <dgm:presLayoutVars>
          <dgm:bulletEnabled val="1"/>
        </dgm:presLayoutVars>
      </dgm:prSet>
      <dgm:spPr/>
    </dgm:pt>
  </dgm:ptLst>
  <dgm:cxnLst>
    <dgm:cxn modelId="{8D4A391D-FCF0-4AA6-A9C3-08925096F661}" type="presOf" srcId="{D145D744-5FCA-4957-A42F-E603DB99B027}" destId="{D1FB97A7-18C2-40D2-BDF0-9B91D9B93BA0}" srcOrd="0" destOrd="0" presId="urn:microsoft.com/office/officeart/2005/8/layout/vList4"/>
    <dgm:cxn modelId="{12E9A623-E39B-40EA-ACA1-9CFD62D07862}" srcId="{21885FB5-6675-40E3-992E-8EAD52198E82}" destId="{71163EF9-7C34-4DB6-B900-8A2DF9EAFC56}" srcOrd="0" destOrd="0" parTransId="{317E29F0-7F3D-40C2-8217-0D5B30F05968}" sibTransId="{07094FC1-7251-4639-BEEC-D62E8B4F4C0C}"/>
    <dgm:cxn modelId="{206DFF3B-8612-42D9-A888-996334F86AEF}" type="presOf" srcId="{71163EF9-7C34-4DB6-B900-8A2DF9EAFC56}" destId="{565BD60A-163D-4992-B964-8DA8BBA4C632}" srcOrd="0" destOrd="0" presId="urn:microsoft.com/office/officeart/2005/8/layout/vList4"/>
    <dgm:cxn modelId="{F42ABA67-0329-46FA-AB13-8A3CD5856BD0}" type="presOf" srcId="{71163EF9-7C34-4DB6-B900-8A2DF9EAFC56}" destId="{C67C918C-4BE2-4A6D-AAF4-C1AEB0BE1A47}" srcOrd="1" destOrd="0" presId="urn:microsoft.com/office/officeart/2005/8/layout/vList4"/>
    <dgm:cxn modelId="{AB3DDFAA-1397-4DCD-8216-CFC4E55F538B}" type="presOf" srcId="{D145D744-5FCA-4957-A42F-E603DB99B027}" destId="{F3B3496B-DF06-47E1-B51D-6349EF569F96}" srcOrd="1" destOrd="0" presId="urn:microsoft.com/office/officeart/2005/8/layout/vList4"/>
    <dgm:cxn modelId="{DCEC0CC0-1CEE-4F2E-A3F1-1D810B23F469}" type="presOf" srcId="{21885FB5-6675-40E3-992E-8EAD52198E82}" destId="{5A78D301-955B-4AEE-B17B-AC5D9995B652}" srcOrd="0" destOrd="0" presId="urn:microsoft.com/office/officeart/2005/8/layout/vList4"/>
    <dgm:cxn modelId="{08BEA8ED-F86D-483A-BB06-FD748F92960D}" srcId="{21885FB5-6675-40E3-992E-8EAD52198E82}" destId="{D145D744-5FCA-4957-A42F-E603DB99B027}" srcOrd="1" destOrd="0" parTransId="{E3624BF5-21BE-478E-90D2-D98E8641CBEC}" sibTransId="{5E06F77D-2027-4E2C-A401-D96D1992B0A0}"/>
    <dgm:cxn modelId="{37A87D2F-A9AC-4063-A1D1-B67B6A2C95B9}" type="presParOf" srcId="{5A78D301-955B-4AEE-B17B-AC5D9995B652}" destId="{6D71BA00-BA6D-4716-A7E3-D267E7E7821F}" srcOrd="0" destOrd="0" presId="urn:microsoft.com/office/officeart/2005/8/layout/vList4"/>
    <dgm:cxn modelId="{B5417AC3-FF49-4012-A5C7-38A3F5DFFC6B}" type="presParOf" srcId="{6D71BA00-BA6D-4716-A7E3-D267E7E7821F}" destId="{565BD60A-163D-4992-B964-8DA8BBA4C632}" srcOrd="0" destOrd="0" presId="urn:microsoft.com/office/officeart/2005/8/layout/vList4"/>
    <dgm:cxn modelId="{98C6DEE1-F845-4F66-99DB-183EDADF17A3}" type="presParOf" srcId="{6D71BA00-BA6D-4716-A7E3-D267E7E7821F}" destId="{0429D31C-2EC0-4F12-8CC1-9E98A170481F}" srcOrd="1" destOrd="0" presId="urn:microsoft.com/office/officeart/2005/8/layout/vList4"/>
    <dgm:cxn modelId="{CFE3A0C6-5521-46F7-8A30-8CF6B53D2B70}" type="presParOf" srcId="{6D71BA00-BA6D-4716-A7E3-D267E7E7821F}" destId="{C67C918C-4BE2-4A6D-AAF4-C1AEB0BE1A47}" srcOrd="2" destOrd="0" presId="urn:microsoft.com/office/officeart/2005/8/layout/vList4"/>
    <dgm:cxn modelId="{5FB728BE-4C2F-43F9-B157-30D90326E3E5}" type="presParOf" srcId="{5A78D301-955B-4AEE-B17B-AC5D9995B652}" destId="{428B9451-FE0D-4F02-A05C-9A189956020B}" srcOrd="1" destOrd="0" presId="urn:microsoft.com/office/officeart/2005/8/layout/vList4"/>
    <dgm:cxn modelId="{358EC340-1ECA-42D1-8C9B-46CA48D2D31D}" type="presParOf" srcId="{5A78D301-955B-4AEE-B17B-AC5D9995B652}" destId="{51CDB603-006F-483C-9C54-B3DB952490C4}" srcOrd="2" destOrd="0" presId="urn:microsoft.com/office/officeart/2005/8/layout/vList4"/>
    <dgm:cxn modelId="{9D116CB9-E447-4E80-A9C9-5809AE20E772}" type="presParOf" srcId="{51CDB603-006F-483C-9C54-B3DB952490C4}" destId="{D1FB97A7-18C2-40D2-BDF0-9B91D9B93BA0}" srcOrd="0" destOrd="0" presId="urn:microsoft.com/office/officeart/2005/8/layout/vList4"/>
    <dgm:cxn modelId="{7F94529F-FFD3-4F04-ABC7-0F21EF4F3A0F}" type="presParOf" srcId="{51CDB603-006F-483C-9C54-B3DB952490C4}" destId="{5688AA81-26B3-4CD7-BE8B-71BB150933C1}" srcOrd="1" destOrd="0" presId="urn:microsoft.com/office/officeart/2005/8/layout/vList4"/>
    <dgm:cxn modelId="{43E5F894-FF30-497C-8643-4269252E47B0}" type="presParOf" srcId="{51CDB603-006F-483C-9C54-B3DB952490C4}" destId="{F3B3496B-DF06-47E1-B51D-6349EF569F96}"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1885FB5-6675-40E3-992E-8EAD52198E82}" type="doc">
      <dgm:prSet loTypeId="urn:microsoft.com/office/officeart/2005/8/layout/vList4" loCatId="picture" qsTypeId="urn:microsoft.com/office/officeart/2005/8/quickstyle/simple4" qsCatId="simple" csTypeId="urn:microsoft.com/office/officeart/2005/8/colors/accent3_1" csCatId="accent3" phldr="1"/>
      <dgm:spPr/>
      <dgm:t>
        <a:bodyPr/>
        <a:lstStyle/>
        <a:p>
          <a:endParaRPr lang="es-EC"/>
        </a:p>
      </dgm:t>
    </dgm:pt>
    <dgm:pt modelId="{71163EF9-7C34-4DB6-B900-8A2DF9EAFC56}">
      <dgm:prSet phldrT="[Texto]" custT="1"/>
      <dgm:spPr/>
      <dgm:t>
        <a:bodyPr/>
        <a:lstStyle/>
        <a:p>
          <a:pPr algn="just"/>
          <a:r>
            <a:rPr lang="es-ES" sz="1800" dirty="0"/>
            <a:t>El artículo cuarto de la Ley 47, indica que “INECEL”, remitirá al Ministerio de Finanzas la base del cálculo con las cuáles se fijará el monto de las asignaciones.</a:t>
          </a:r>
        </a:p>
        <a:p>
          <a:pPr algn="just"/>
          <a:r>
            <a:rPr lang="es-ES" sz="1800" dirty="0"/>
            <a:t>La propuesta del As. Lloret, es que se cambié  el término “INCEL” por “CENACE”.</a:t>
          </a:r>
        </a:p>
        <a:p>
          <a:pPr algn="just"/>
          <a:r>
            <a:rPr lang="es-EC" sz="1800" dirty="0"/>
            <a:t>La propuesta del As. Saquicela es que también se cambie el término “INECEL”´ por “CNEL EP” o quien haga sus veces y que la base del cálculo deberá ser oportuna al Ministerio de Finanzas.</a:t>
          </a:r>
        </a:p>
      </dgm:t>
    </dgm:pt>
    <dgm:pt modelId="{317E29F0-7F3D-40C2-8217-0D5B30F05968}" type="parTrans" cxnId="{12E9A623-E39B-40EA-ACA1-9CFD62D07862}">
      <dgm:prSet/>
      <dgm:spPr/>
      <dgm:t>
        <a:bodyPr/>
        <a:lstStyle/>
        <a:p>
          <a:endParaRPr lang="es-EC"/>
        </a:p>
      </dgm:t>
    </dgm:pt>
    <dgm:pt modelId="{07094FC1-7251-4639-BEEC-D62E8B4F4C0C}" type="sibTrans" cxnId="{12E9A623-E39B-40EA-ACA1-9CFD62D07862}">
      <dgm:prSet/>
      <dgm:spPr/>
      <dgm:t>
        <a:bodyPr/>
        <a:lstStyle/>
        <a:p>
          <a:endParaRPr lang="es-EC"/>
        </a:p>
      </dgm:t>
    </dgm:pt>
    <dgm:pt modelId="{D145D744-5FCA-4957-A42F-E603DB99B027}">
      <dgm:prSet phldrT="[Texto]" custT="1"/>
      <dgm:spPr/>
      <dgm:t>
        <a:bodyPr/>
        <a:lstStyle/>
        <a:p>
          <a:pPr algn="just"/>
          <a:r>
            <a:rPr lang="es-ES" sz="1800" baseline="0" dirty="0"/>
            <a:t>Comentarios:</a:t>
          </a:r>
        </a:p>
        <a:p>
          <a:pPr algn="just"/>
          <a:r>
            <a:rPr lang="es-ES" sz="1800" baseline="0" dirty="0"/>
            <a:t>Los cambios de denominación de “INECEL” actualizan la normativa, importante incorporar la frase: “o quien haga sus veces”. Así también es correcto que se ponga un tiempo para que estos valores sean consignados a los GAD, si esto iría al PGE entonces se entienden que la oportunidad es antes de su construcción.</a:t>
          </a:r>
        </a:p>
        <a:p>
          <a:pPr algn="just"/>
          <a:r>
            <a:rPr lang="es-ES" sz="1800" baseline="0" dirty="0"/>
            <a:t>Así mismo cabe destacar que la venta por facturación de energía eléctrica debe ser transparente y pública, y no se tenga los problemas como en las asignaciones del Fondo de Desarrollo Sostenible de la Circunscripción Amazónica por ejemplo. Esta claridad en las cifras proveerá de seguridad a los GAD para sus planes.</a:t>
          </a:r>
        </a:p>
      </dgm:t>
    </dgm:pt>
    <dgm:pt modelId="{E3624BF5-21BE-478E-90D2-D98E8641CBEC}" type="parTrans" cxnId="{08BEA8ED-F86D-483A-BB06-FD748F92960D}">
      <dgm:prSet/>
      <dgm:spPr/>
      <dgm:t>
        <a:bodyPr/>
        <a:lstStyle/>
        <a:p>
          <a:endParaRPr lang="es-EC"/>
        </a:p>
      </dgm:t>
    </dgm:pt>
    <dgm:pt modelId="{5E06F77D-2027-4E2C-A401-D96D1992B0A0}" type="sibTrans" cxnId="{08BEA8ED-F86D-483A-BB06-FD748F92960D}">
      <dgm:prSet/>
      <dgm:spPr/>
      <dgm:t>
        <a:bodyPr/>
        <a:lstStyle/>
        <a:p>
          <a:endParaRPr lang="es-EC"/>
        </a:p>
      </dgm:t>
    </dgm:pt>
    <dgm:pt modelId="{5A78D301-955B-4AEE-B17B-AC5D9995B652}" type="pres">
      <dgm:prSet presAssocID="{21885FB5-6675-40E3-992E-8EAD52198E82}" presName="linear" presStyleCnt="0">
        <dgm:presLayoutVars>
          <dgm:dir/>
          <dgm:resizeHandles val="exact"/>
        </dgm:presLayoutVars>
      </dgm:prSet>
      <dgm:spPr/>
    </dgm:pt>
    <dgm:pt modelId="{6D71BA00-BA6D-4716-A7E3-D267E7E7821F}" type="pres">
      <dgm:prSet presAssocID="{71163EF9-7C34-4DB6-B900-8A2DF9EAFC56}" presName="comp" presStyleCnt="0"/>
      <dgm:spPr/>
    </dgm:pt>
    <dgm:pt modelId="{565BD60A-163D-4992-B964-8DA8BBA4C632}" type="pres">
      <dgm:prSet presAssocID="{71163EF9-7C34-4DB6-B900-8A2DF9EAFC56}" presName="box" presStyleLbl="node1" presStyleIdx="0" presStyleCnt="2"/>
      <dgm:spPr/>
    </dgm:pt>
    <dgm:pt modelId="{0429D31C-2EC0-4F12-8CC1-9E98A170481F}" type="pres">
      <dgm:prSet presAssocID="{71163EF9-7C34-4DB6-B900-8A2DF9EAFC56}" presName="img" presStyleLbl="fgImgPlac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l="-4000" r="-4000"/>
          </a:stretch>
        </a:blipFill>
      </dgm:spPr>
      <dgm:extLst>
        <a:ext uri="{E40237B7-FDA0-4F09-8148-C483321AD2D9}">
          <dgm14:cNvPr xmlns:dgm14="http://schemas.microsoft.com/office/drawing/2010/diagram" id="0" name="" descr="Alta tensión con relleno sólido"/>
        </a:ext>
      </dgm:extLst>
    </dgm:pt>
    <dgm:pt modelId="{C67C918C-4BE2-4A6D-AAF4-C1AEB0BE1A47}" type="pres">
      <dgm:prSet presAssocID="{71163EF9-7C34-4DB6-B900-8A2DF9EAFC56}" presName="text" presStyleLbl="node1" presStyleIdx="0" presStyleCnt="2">
        <dgm:presLayoutVars>
          <dgm:bulletEnabled val="1"/>
        </dgm:presLayoutVars>
      </dgm:prSet>
      <dgm:spPr/>
    </dgm:pt>
    <dgm:pt modelId="{428B9451-FE0D-4F02-A05C-9A189956020B}" type="pres">
      <dgm:prSet presAssocID="{07094FC1-7251-4639-BEEC-D62E8B4F4C0C}" presName="spacer" presStyleCnt="0"/>
      <dgm:spPr/>
    </dgm:pt>
    <dgm:pt modelId="{51CDB603-006F-483C-9C54-B3DB952490C4}" type="pres">
      <dgm:prSet presAssocID="{D145D744-5FCA-4957-A42F-E603DB99B027}" presName="comp" presStyleCnt="0"/>
      <dgm:spPr/>
    </dgm:pt>
    <dgm:pt modelId="{D1FB97A7-18C2-40D2-BDF0-9B91D9B93BA0}" type="pres">
      <dgm:prSet presAssocID="{D145D744-5FCA-4957-A42F-E603DB99B027}" presName="box" presStyleLbl="node1" presStyleIdx="1" presStyleCnt="2" custLinFactNeighborY="-588"/>
      <dgm:spPr/>
    </dgm:pt>
    <dgm:pt modelId="{5688AA81-26B3-4CD7-BE8B-71BB150933C1}" type="pres">
      <dgm:prSet presAssocID="{D145D744-5FCA-4957-A42F-E603DB99B027}" presName="img" presStyleLbl="fgImgPlace1" presStyleIdx="1" presStyleCnt="2" custLinFactNeighborX="-4237" custLinFactNeighborY="-3280"/>
      <dgm:spPr>
        <a:blipFill>
          <a:blip xmlns:r="http://schemas.openxmlformats.org/officeDocument/2006/relationships" r:embed="rId3">
            <a:extLst>
              <a:ext uri="{96DAC541-7B7A-43D3-8B79-37D633B846F1}">
                <asvg:svgBlip xmlns:asvg="http://schemas.microsoft.com/office/drawing/2016/SVG/main" r:embed="rId4"/>
              </a:ext>
            </a:extLst>
          </a:blip>
          <a:srcRect/>
          <a:stretch>
            <a:fillRect l="-4000" r="-4000"/>
          </a:stretch>
        </a:blipFill>
      </dgm:spPr>
      <dgm:extLst>
        <a:ext uri="{E40237B7-FDA0-4F09-8148-C483321AD2D9}">
          <dgm14:cNvPr xmlns:dgm14="http://schemas.microsoft.com/office/drawing/2010/diagram" id="0" name="" descr="Bombilla y equipo con relleno sólido"/>
        </a:ext>
      </dgm:extLst>
    </dgm:pt>
    <dgm:pt modelId="{F3B3496B-DF06-47E1-B51D-6349EF569F96}" type="pres">
      <dgm:prSet presAssocID="{D145D744-5FCA-4957-A42F-E603DB99B027}" presName="text" presStyleLbl="node1" presStyleIdx="1" presStyleCnt="2">
        <dgm:presLayoutVars>
          <dgm:bulletEnabled val="1"/>
        </dgm:presLayoutVars>
      </dgm:prSet>
      <dgm:spPr/>
    </dgm:pt>
  </dgm:ptLst>
  <dgm:cxnLst>
    <dgm:cxn modelId="{8D4A391D-FCF0-4AA6-A9C3-08925096F661}" type="presOf" srcId="{D145D744-5FCA-4957-A42F-E603DB99B027}" destId="{D1FB97A7-18C2-40D2-BDF0-9B91D9B93BA0}" srcOrd="0" destOrd="0" presId="urn:microsoft.com/office/officeart/2005/8/layout/vList4"/>
    <dgm:cxn modelId="{12E9A623-E39B-40EA-ACA1-9CFD62D07862}" srcId="{21885FB5-6675-40E3-992E-8EAD52198E82}" destId="{71163EF9-7C34-4DB6-B900-8A2DF9EAFC56}" srcOrd="0" destOrd="0" parTransId="{317E29F0-7F3D-40C2-8217-0D5B30F05968}" sibTransId="{07094FC1-7251-4639-BEEC-D62E8B4F4C0C}"/>
    <dgm:cxn modelId="{206DFF3B-8612-42D9-A888-996334F86AEF}" type="presOf" srcId="{71163EF9-7C34-4DB6-B900-8A2DF9EAFC56}" destId="{565BD60A-163D-4992-B964-8DA8BBA4C632}" srcOrd="0" destOrd="0" presId="urn:microsoft.com/office/officeart/2005/8/layout/vList4"/>
    <dgm:cxn modelId="{F42ABA67-0329-46FA-AB13-8A3CD5856BD0}" type="presOf" srcId="{71163EF9-7C34-4DB6-B900-8A2DF9EAFC56}" destId="{C67C918C-4BE2-4A6D-AAF4-C1AEB0BE1A47}" srcOrd="1" destOrd="0" presId="urn:microsoft.com/office/officeart/2005/8/layout/vList4"/>
    <dgm:cxn modelId="{AB3DDFAA-1397-4DCD-8216-CFC4E55F538B}" type="presOf" srcId="{D145D744-5FCA-4957-A42F-E603DB99B027}" destId="{F3B3496B-DF06-47E1-B51D-6349EF569F96}" srcOrd="1" destOrd="0" presId="urn:microsoft.com/office/officeart/2005/8/layout/vList4"/>
    <dgm:cxn modelId="{DCEC0CC0-1CEE-4F2E-A3F1-1D810B23F469}" type="presOf" srcId="{21885FB5-6675-40E3-992E-8EAD52198E82}" destId="{5A78D301-955B-4AEE-B17B-AC5D9995B652}" srcOrd="0" destOrd="0" presId="urn:microsoft.com/office/officeart/2005/8/layout/vList4"/>
    <dgm:cxn modelId="{08BEA8ED-F86D-483A-BB06-FD748F92960D}" srcId="{21885FB5-6675-40E3-992E-8EAD52198E82}" destId="{D145D744-5FCA-4957-A42F-E603DB99B027}" srcOrd="1" destOrd="0" parTransId="{E3624BF5-21BE-478E-90D2-D98E8641CBEC}" sibTransId="{5E06F77D-2027-4E2C-A401-D96D1992B0A0}"/>
    <dgm:cxn modelId="{37A87D2F-A9AC-4063-A1D1-B67B6A2C95B9}" type="presParOf" srcId="{5A78D301-955B-4AEE-B17B-AC5D9995B652}" destId="{6D71BA00-BA6D-4716-A7E3-D267E7E7821F}" srcOrd="0" destOrd="0" presId="urn:microsoft.com/office/officeart/2005/8/layout/vList4"/>
    <dgm:cxn modelId="{B5417AC3-FF49-4012-A5C7-38A3F5DFFC6B}" type="presParOf" srcId="{6D71BA00-BA6D-4716-A7E3-D267E7E7821F}" destId="{565BD60A-163D-4992-B964-8DA8BBA4C632}" srcOrd="0" destOrd="0" presId="urn:microsoft.com/office/officeart/2005/8/layout/vList4"/>
    <dgm:cxn modelId="{98C6DEE1-F845-4F66-99DB-183EDADF17A3}" type="presParOf" srcId="{6D71BA00-BA6D-4716-A7E3-D267E7E7821F}" destId="{0429D31C-2EC0-4F12-8CC1-9E98A170481F}" srcOrd="1" destOrd="0" presId="urn:microsoft.com/office/officeart/2005/8/layout/vList4"/>
    <dgm:cxn modelId="{CFE3A0C6-5521-46F7-8A30-8CF6B53D2B70}" type="presParOf" srcId="{6D71BA00-BA6D-4716-A7E3-D267E7E7821F}" destId="{C67C918C-4BE2-4A6D-AAF4-C1AEB0BE1A47}" srcOrd="2" destOrd="0" presId="urn:microsoft.com/office/officeart/2005/8/layout/vList4"/>
    <dgm:cxn modelId="{5FB728BE-4C2F-43F9-B157-30D90326E3E5}" type="presParOf" srcId="{5A78D301-955B-4AEE-B17B-AC5D9995B652}" destId="{428B9451-FE0D-4F02-A05C-9A189956020B}" srcOrd="1" destOrd="0" presId="urn:microsoft.com/office/officeart/2005/8/layout/vList4"/>
    <dgm:cxn modelId="{358EC340-1ECA-42D1-8C9B-46CA48D2D31D}" type="presParOf" srcId="{5A78D301-955B-4AEE-B17B-AC5D9995B652}" destId="{51CDB603-006F-483C-9C54-B3DB952490C4}" srcOrd="2" destOrd="0" presId="urn:microsoft.com/office/officeart/2005/8/layout/vList4"/>
    <dgm:cxn modelId="{9D116CB9-E447-4E80-A9C9-5809AE20E772}" type="presParOf" srcId="{51CDB603-006F-483C-9C54-B3DB952490C4}" destId="{D1FB97A7-18C2-40D2-BDF0-9B91D9B93BA0}" srcOrd="0" destOrd="0" presId="urn:microsoft.com/office/officeart/2005/8/layout/vList4"/>
    <dgm:cxn modelId="{7F94529F-FFD3-4F04-ABC7-0F21EF4F3A0F}" type="presParOf" srcId="{51CDB603-006F-483C-9C54-B3DB952490C4}" destId="{5688AA81-26B3-4CD7-BE8B-71BB150933C1}" srcOrd="1" destOrd="0" presId="urn:microsoft.com/office/officeart/2005/8/layout/vList4"/>
    <dgm:cxn modelId="{43E5F894-FF30-497C-8643-4269252E47B0}" type="presParOf" srcId="{51CDB603-006F-483C-9C54-B3DB952490C4}" destId="{F3B3496B-DF06-47E1-B51D-6349EF569F96}"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C4B913-7D7B-48A3-81CC-592058C42B52}">
      <dsp:nvSpPr>
        <dsp:cNvPr id="0" name=""/>
        <dsp:cNvSpPr/>
      </dsp:nvSpPr>
      <dsp:spPr>
        <a:xfrm rot="10800000">
          <a:off x="2375841" y="3410"/>
          <a:ext cx="7136183" cy="2313527"/>
        </a:xfrm>
        <a:prstGeom prst="homePlate">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0201" tIns="76200" rIns="142240" bIns="76200" numCol="1" spcCol="1270" anchor="ctr" anchorCtr="0">
          <a:noAutofit/>
        </a:bodyPr>
        <a:lstStyle/>
        <a:p>
          <a:pPr marL="0" lvl="0" indent="0" algn="ctr" defTabSz="889000">
            <a:lnSpc>
              <a:spcPct val="90000"/>
            </a:lnSpc>
            <a:spcBef>
              <a:spcPct val="0"/>
            </a:spcBef>
            <a:spcAft>
              <a:spcPct val="35000"/>
            </a:spcAft>
            <a:buNone/>
          </a:pPr>
          <a:r>
            <a:rPr lang="es-ES" sz="2000" kern="1200" dirty="0"/>
            <a:t>El Decreto Ley No. 047 data de 1989 y su última reforma se dio en 2002. Es una norma que debe estar en la esfera constitucional (principios material y formal de la normas). </a:t>
          </a:r>
          <a:endParaRPr lang="es-EC" sz="2000" kern="1200" dirty="0"/>
        </a:p>
      </dsp:txBody>
      <dsp:txXfrm rot="10800000">
        <a:off x="2954223" y="3410"/>
        <a:ext cx="6557801" cy="2313527"/>
      </dsp:txXfrm>
    </dsp:sp>
    <dsp:sp modelId="{C30EB3F0-A22B-4AC3-A17B-679AC0DB213F}">
      <dsp:nvSpPr>
        <dsp:cNvPr id="0" name=""/>
        <dsp:cNvSpPr/>
      </dsp:nvSpPr>
      <dsp:spPr>
        <a:xfrm>
          <a:off x="1219077" y="3410"/>
          <a:ext cx="2313527" cy="2313527"/>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5000" r="-25000"/>
          </a:stretch>
        </a:blip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466E7B25-8021-4269-8684-E3CDD8DE6EC2}">
      <dsp:nvSpPr>
        <dsp:cNvPr id="0" name=""/>
        <dsp:cNvSpPr/>
      </dsp:nvSpPr>
      <dsp:spPr>
        <a:xfrm rot="10800000">
          <a:off x="2375841" y="3007543"/>
          <a:ext cx="7136183" cy="2313527"/>
        </a:xfrm>
        <a:prstGeom prst="homePlate">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0201" tIns="53340" rIns="99568" bIns="53340" numCol="1" spcCol="1270" anchor="ctr" anchorCtr="0">
          <a:noAutofit/>
        </a:bodyPr>
        <a:lstStyle/>
        <a:p>
          <a:pPr marL="0" lvl="0" indent="0" algn="just" defTabSz="622300">
            <a:lnSpc>
              <a:spcPct val="90000"/>
            </a:lnSpc>
            <a:spcBef>
              <a:spcPct val="0"/>
            </a:spcBef>
            <a:spcAft>
              <a:spcPct val="35000"/>
            </a:spcAft>
            <a:buNone/>
          </a:pPr>
          <a:r>
            <a:rPr lang="es-ES" sz="1400" b="0" i="0" kern="1200" dirty="0"/>
            <a:t>La disposición Vigesimoctava de la CRE dice.- </a:t>
          </a:r>
          <a:r>
            <a:rPr lang="es-ES" sz="1400" b="0" i="1" kern="1200" dirty="0"/>
            <a:t>“La ley que regule la participación de los gobiernos autónomos descentralizados en las rentas por la explotación o industrialización de los recursos no renovables, no podrá disminuir las rentas establecidas por la Ley 010 del Fondo para el Ecodesarrollo Regional Amazónico y de Fortalecimiento de sus Organismos Seccionales, </a:t>
          </a:r>
          <a:r>
            <a:rPr lang="es-ES" sz="1400" b="1" i="1" u="sng" kern="1200" dirty="0"/>
            <a:t>así como las establecidas en la ley de asignaciones del cinco por ciento de las rentas generadas por la venta de energía que realicen las Centrales Hidroeléctricas de Paute, Pisayambo y </a:t>
          </a:r>
          <a:r>
            <a:rPr lang="es-ES" sz="1400" b="1" i="1" u="sng" kern="1200" dirty="0" err="1"/>
            <a:t>Agoyán</a:t>
          </a:r>
          <a:r>
            <a:rPr lang="es-ES" sz="1400" b="1" i="1" u="sng" kern="1200" dirty="0"/>
            <a:t> (Ley 047) para beneficio de las provincias de Azuay, Cañar, Morona Santiago y Tungurahua”.</a:t>
          </a:r>
          <a:endParaRPr lang="es-EC" sz="1800" b="1" i="1" u="sng" kern="1200" dirty="0"/>
        </a:p>
      </dsp:txBody>
      <dsp:txXfrm rot="10800000">
        <a:off x="2954223" y="3007543"/>
        <a:ext cx="6557801" cy="2313527"/>
      </dsp:txXfrm>
    </dsp:sp>
    <dsp:sp modelId="{7A527AE4-9DC4-4EF6-AC7E-9C21FF4B3887}">
      <dsp:nvSpPr>
        <dsp:cNvPr id="0" name=""/>
        <dsp:cNvSpPr/>
      </dsp:nvSpPr>
      <dsp:spPr>
        <a:xfrm>
          <a:off x="1219077" y="3007543"/>
          <a:ext cx="2313527" cy="2313527"/>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C4B913-7D7B-48A3-81CC-592058C42B52}">
      <dsp:nvSpPr>
        <dsp:cNvPr id="0" name=""/>
        <dsp:cNvSpPr/>
      </dsp:nvSpPr>
      <dsp:spPr>
        <a:xfrm rot="10800000">
          <a:off x="2211554" y="2205"/>
          <a:ext cx="7247823" cy="1543898"/>
        </a:xfrm>
        <a:prstGeom prst="homePlate">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0816" tIns="68580" rIns="128016" bIns="68580" numCol="1" spcCol="1270" anchor="ctr" anchorCtr="0">
          <a:noAutofit/>
        </a:bodyPr>
        <a:lstStyle/>
        <a:p>
          <a:pPr marL="0" lvl="0" indent="0" algn="just" defTabSz="800100">
            <a:lnSpc>
              <a:spcPct val="90000"/>
            </a:lnSpc>
            <a:spcBef>
              <a:spcPct val="0"/>
            </a:spcBef>
            <a:spcAft>
              <a:spcPct val="35000"/>
            </a:spcAft>
            <a:buNone/>
          </a:pPr>
          <a:r>
            <a:rPr lang="es-ES" sz="1800" b="1" i="0" kern="1200" dirty="0">
              <a:solidFill>
                <a:srgbClr val="000000"/>
              </a:solidFill>
              <a:effectLst/>
              <a:latin typeface="Arial" panose="020B0604020202020204" pitchFamily="34" charset="0"/>
            </a:rPr>
            <a:t>El Art. 274 de la CRE menciona que.- </a:t>
          </a:r>
          <a:r>
            <a:rPr lang="es-ES" sz="1800" b="1" i="1" kern="1200" dirty="0">
              <a:solidFill>
                <a:srgbClr val="000000"/>
              </a:solidFill>
              <a:effectLst/>
              <a:latin typeface="Arial" panose="020B0604020202020204" pitchFamily="34" charset="0"/>
            </a:rPr>
            <a:t>“</a:t>
          </a:r>
          <a:r>
            <a:rPr lang="es-ES" sz="1800" b="0" i="1" kern="1200" dirty="0">
              <a:solidFill>
                <a:srgbClr val="000000"/>
              </a:solidFill>
              <a:effectLst/>
              <a:latin typeface="Arial" panose="020B0604020202020204" pitchFamily="34" charset="0"/>
            </a:rPr>
            <a:t>Los gobiernos autónomos descentralizados en cuyo territorio se exploten o industrialicen recursos naturales no renovables tendrán derecho a participar de las rentas que perciba el Estado por esta actividad, de acuerdo con la ley”.</a:t>
          </a:r>
          <a:endParaRPr lang="es-EC" sz="1800" i="1" kern="1200" dirty="0"/>
        </a:p>
      </dsp:txBody>
      <dsp:txXfrm rot="10800000">
        <a:off x="2597528" y="2205"/>
        <a:ext cx="6861849" cy="1543898"/>
      </dsp:txXfrm>
    </dsp:sp>
    <dsp:sp modelId="{C30EB3F0-A22B-4AC3-A17B-679AC0DB213F}">
      <dsp:nvSpPr>
        <dsp:cNvPr id="0" name=""/>
        <dsp:cNvSpPr/>
      </dsp:nvSpPr>
      <dsp:spPr>
        <a:xfrm>
          <a:off x="1439604" y="2205"/>
          <a:ext cx="1543898" cy="1543898"/>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466E7B25-8021-4269-8684-E3CDD8DE6EC2}">
      <dsp:nvSpPr>
        <dsp:cNvPr id="0" name=""/>
        <dsp:cNvSpPr/>
      </dsp:nvSpPr>
      <dsp:spPr>
        <a:xfrm rot="10800000">
          <a:off x="2211554" y="2006969"/>
          <a:ext cx="7247823" cy="1543898"/>
        </a:xfrm>
        <a:prstGeom prst="homePlate">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0816" tIns="76200" rIns="142240" bIns="76200" numCol="1" spcCol="1270" anchor="ctr" anchorCtr="0">
          <a:noAutofit/>
        </a:bodyPr>
        <a:lstStyle/>
        <a:p>
          <a:pPr marL="0" lvl="0" indent="0" algn="ctr" defTabSz="889000">
            <a:lnSpc>
              <a:spcPct val="90000"/>
            </a:lnSpc>
            <a:spcBef>
              <a:spcPct val="0"/>
            </a:spcBef>
            <a:spcAft>
              <a:spcPct val="35000"/>
            </a:spcAft>
            <a:buNone/>
          </a:pPr>
          <a:r>
            <a:rPr lang="es-ES" sz="2000" kern="1200" dirty="0"/>
            <a:t>El COOTAD en varios de sus artículos también asegura que estos  recursos no puedan ser reducidos, además que deben ser reconocidos. (Arts. 171, 207, 208, Disposición Transitoria Décimo Quinta).</a:t>
          </a:r>
        </a:p>
      </dsp:txBody>
      <dsp:txXfrm rot="10800000">
        <a:off x="2597528" y="2006969"/>
        <a:ext cx="6861849" cy="1543898"/>
      </dsp:txXfrm>
    </dsp:sp>
    <dsp:sp modelId="{7A527AE4-9DC4-4EF6-AC7E-9C21FF4B3887}">
      <dsp:nvSpPr>
        <dsp:cNvPr id="0" name=""/>
        <dsp:cNvSpPr/>
      </dsp:nvSpPr>
      <dsp:spPr>
        <a:xfrm>
          <a:off x="1439604" y="2006969"/>
          <a:ext cx="1543898" cy="1543898"/>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36A988D6-3F2F-432C-8788-5404C4BADF20}">
      <dsp:nvSpPr>
        <dsp:cNvPr id="0" name=""/>
        <dsp:cNvSpPr/>
      </dsp:nvSpPr>
      <dsp:spPr>
        <a:xfrm rot="10800000">
          <a:off x="2211554" y="4011732"/>
          <a:ext cx="7247823" cy="1543898"/>
        </a:xfrm>
        <a:prstGeom prst="homePlate">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0816" tIns="76200" rIns="142240" bIns="76200" numCol="1" spcCol="1270" anchor="ctr" anchorCtr="0">
          <a:noAutofit/>
        </a:bodyPr>
        <a:lstStyle/>
        <a:p>
          <a:pPr marL="0" lvl="0" indent="0" algn="ctr" defTabSz="889000">
            <a:lnSpc>
              <a:spcPct val="90000"/>
            </a:lnSpc>
            <a:spcBef>
              <a:spcPct val="0"/>
            </a:spcBef>
            <a:spcAft>
              <a:spcPct val="35000"/>
            </a:spcAft>
            <a:buNone/>
          </a:pPr>
          <a:r>
            <a:rPr lang="es-ES" sz="2000" kern="1200" dirty="0"/>
            <a:t>Un principio del COOTAD es la búsqueda de un orden económico social y solidario, para que el reparto de competencias y distribución de los recursos públicos no produzca inequidades sociales.</a:t>
          </a:r>
          <a:endParaRPr lang="es-EC" sz="2000" kern="1200" dirty="0"/>
        </a:p>
      </dsp:txBody>
      <dsp:txXfrm rot="10800000">
        <a:off x="2597528" y="4011732"/>
        <a:ext cx="6861849" cy="1543898"/>
      </dsp:txXfrm>
    </dsp:sp>
    <dsp:sp modelId="{D52D5D3A-0530-48B5-AC3F-A2E01A42A739}">
      <dsp:nvSpPr>
        <dsp:cNvPr id="0" name=""/>
        <dsp:cNvSpPr/>
      </dsp:nvSpPr>
      <dsp:spPr>
        <a:xfrm>
          <a:off x="1439604" y="4011732"/>
          <a:ext cx="1543898" cy="1543898"/>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0CF26D-9622-432D-828A-FC3EF9E6C866}">
      <dsp:nvSpPr>
        <dsp:cNvPr id="0" name=""/>
        <dsp:cNvSpPr/>
      </dsp:nvSpPr>
      <dsp:spPr>
        <a:xfrm>
          <a:off x="0" y="0"/>
          <a:ext cx="3304347" cy="5734907"/>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s-ES" sz="1400" kern="1200" dirty="0"/>
            <a:t>El artículo primero menciona que:</a:t>
          </a:r>
        </a:p>
        <a:p>
          <a:pPr marL="0" lvl="0" indent="0" algn="just" defTabSz="622300">
            <a:lnSpc>
              <a:spcPct val="90000"/>
            </a:lnSpc>
            <a:spcBef>
              <a:spcPct val="0"/>
            </a:spcBef>
            <a:spcAft>
              <a:spcPct val="35000"/>
            </a:spcAft>
            <a:buNone/>
          </a:pPr>
          <a:r>
            <a:rPr lang="es-ES" sz="1400" kern="1200" dirty="0"/>
            <a:t> “</a:t>
          </a:r>
          <a:r>
            <a:rPr lang="es-ES" sz="1400" b="1" kern="1200" dirty="0"/>
            <a:t>Art. 1.- </a:t>
          </a:r>
          <a:r>
            <a:rPr lang="es-ES" sz="1400" kern="1200" dirty="0"/>
            <a:t>A partir del año de 1990, en el Presupuesto del Estado se establecerán en favor de las provincias de Azuay, Cañar, Morona Santiago y Tungurahua, asignaciones equivalentes al 5% de la facturación que por venta de energía a las Empresas Eléctricas efectúe el Instituto Ecuatoriano de Electrificación (INECEL) y que sea originaria de las Centrales Hidroeléctricas de Paute, Pisayambo y </a:t>
          </a:r>
          <a:r>
            <a:rPr lang="es-ES" sz="1400" kern="1200" dirty="0" err="1"/>
            <a:t>Agoyán</a:t>
          </a:r>
          <a:r>
            <a:rPr lang="es-ES" sz="1400" kern="1200" dirty="0"/>
            <a:t>”.</a:t>
          </a:r>
          <a:endParaRPr lang="es-EC" sz="1400" kern="1200" dirty="0"/>
        </a:p>
      </dsp:txBody>
      <dsp:txXfrm>
        <a:off x="0" y="2293962"/>
        <a:ext cx="3304347" cy="2293962"/>
      </dsp:txXfrm>
    </dsp:sp>
    <dsp:sp modelId="{D495B7E6-577C-4276-9061-7F14D51CF26A}">
      <dsp:nvSpPr>
        <dsp:cNvPr id="0" name=""/>
        <dsp:cNvSpPr/>
      </dsp:nvSpPr>
      <dsp:spPr>
        <a:xfrm>
          <a:off x="699435" y="86911"/>
          <a:ext cx="1909724" cy="1909724"/>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9525"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8FC813C9-D8E3-462D-B3A0-E3DEB5474147}">
      <dsp:nvSpPr>
        <dsp:cNvPr id="0" name=""/>
        <dsp:cNvSpPr/>
      </dsp:nvSpPr>
      <dsp:spPr>
        <a:xfrm>
          <a:off x="3405601" y="0"/>
          <a:ext cx="3304347" cy="5734907"/>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s-ES" sz="1400" kern="1200" dirty="0"/>
            <a:t>Proyecto</a:t>
          </a:r>
          <a:r>
            <a:rPr lang="es-ES" sz="1400" kern="1200" baseline="0" dirty="0"/>
            <a:t> de reforma: </a:t>
          </a:r>
        </a:p>
        <a:p>
          <a:pPr marL="0" lvl="0" indent="0" algn="just" defTabSz="622300">
            <a:lnSpc>
              <a:spcPct val="90000"/>
            </a:lnSpc>
            <a:spcBef>
              <a:spcPct val="0"/>
            </a:spcBef>
            <a:spcAft>
              <a:spcPct val="35000"/>
            </a:spcAft>
            <a:buNone/>
          </a:pPr>
          <a:r>
            <a:rPr lang="es-EC" sz="1400" kern="1200" dirty="0"/>
            <a:t>“</a:t>
          </a:r>
          <a:r>
            <a:rPr lang="es-EC" sz="1400" i="1" kern="1200" dirty="0"/>
            <a:t>Art. 1.- A partir del </a:t>
          </a:r>
          <a:r>
            <a:rPr lang="es-EC" sz="1400" i="1" kern="1200" dirty="0" err="1"/>
            <a:t>año</a:t>
          </a:r>
          <a:r>
            <a:rPr lang="es-EC" sz="1400" i="1" kern="1200" dirty="0"/>
            <a:t> 1990, en el Presupuesto del Estado se </a:t>
          </a:r>
          <a:r>
            <a:rPr lang="es-EC" sz="1400" i="1" kern="1200" dirty="0" err="1"/>
            <a:t>establecerán</a:t>
          </a:r>
          <a:r>
            <a:rPr lang="es-EC" sz="1400" i="1" kern="1200" dirty="0"/>
            <a:t> en favor de las provincias de Azuay, </a:t>
          </a:r>
          <a:r>
            <a:rPr lang="es-EC" sz="1400" i="1" kern="1200" dirty="0" err="1"/>
            <a:t>Cañar</a:t>
          </a:r>
          <a:r>
            <a:rPr lang="es-EC" sz="1400" i="1" kern="1200" dirty="0"/>
            <a:t>, Morona Santiago y Tungurahua, asignaciones equivalentes al 5% de la </a:t>
          </a:r>
          <a:r>
            <a:rPr lang="es-EC" sz="1400" i="1" kern="1200" dirty="0" err="1"/>
            <a:t>facturación</a:t>
          </a:r>
          <a:r>
            <a:rPr lang="es-EC" sz="1400" i="1" kern="1200" dirty="0"/>
            <a:t> que por venta de </a:t>
          </a:r>
          <a:r>
            <a:rPr lang="es-EC" sz="1400" i="1" kern="1200" dirty="0" err="1"/>
            <a:t>energía</a:t>
          </a:r>
          <a:r>
            <a:rPr lang="es-EC" sz="1400" i="1" kern="1200" dirty="0"/>
            <a:t> a las Empresas </a:t>
          </a:r>
          <a:r>
            <a:rPr lang="es-EC" sz="1400" i="1" kern="1200" dirty="0" err="1"/>
            <a:t>Eléctricas</a:t>
          </a:r>
          <a:r>
            <a:rPr lang="es-EC" sz="1400" i="1" kern="1200" dirty="0"/>
            <a:t> </a:t>
          </a:r>
          <a:r>
            <a:rPr lang="es-EC" sz="1400" i="1" kern="1200" dirty="0" err="1"/>
            <a:t>efectúe</a:t>
          </a:r>
          <a:r>
            <a:rPr lang="es-EC" sz="1400" i="1" kern="1200" dirty="0"/>
            <a:t> la Corporación Nacional de Electricidad, CNEL EP o la entidad que haga sus veces, y que sea originaria de las Centrales </a:t>
          </a:r>
          <a:r>
            <a:rPr lang="es-EC" sz="1400" i="1" kern="1200" dirty="0" err="1"/>
            <a:t>Hidroeléctricas</a:t>
          </a:r>
          <a:r>
            <a:rPr lang="es-EC" sz="1400" i="1" kern="1200" dirty="0"/>
            <a:t> de Paute, </a:t>
          </a:r>
          <a:r>
            <a:rPr lang="es-EC" sz="1400" i="1" kern="1200" dirty="0" err="1"/>
            <a:t>Pisayambo</a:t>
          </a:r>
          <a:r>
            <a:rPr lang="es-EC" sz="1400" i="1" kern="1200" dirty="0"/>
            <a:t> y </a:t>
          </a:r>
          <a:r>
            <a:rPr lang="es-EC" sz="1400" i="1" kern="1200" dirty="0" err="1"/>
            <a:t>Agoyán</a:t>
          </a:r>
          <a:r>
            <a:rPr lang="es-EC" sz="1400" i="1" kern="1200" dirty="0"/>
            <a:t>”</a:t>
          </a:r>
        </a:p>
      </dsp:txBody>
      <dsp:txXfrm>
        <a:off x="3405601" y="2293962"/>
        <a:ext cx="3304347" cy="2293962"/>
      </dsp:txXfrm>
    </dsp:sp>
    <dsp:sp modelId="{73D64195-F619-497D-82F8-005F76429A0A}">
      <dsp:nvSpPr>
        <dsp:cNvPr id="0" name=""/>
        <dsp:cNvSpPr/>
      </dsp:nvSpPr>
      <dsp:spPr>
        <a:xfrm>
          <a:off x="4102912" y="86911"/>
          <a:ext cx="1909724" cy="1909724"/>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9525"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1F57A172-7994-4BF4-AD62-AF3DE301240A}">
      <dsp:nvSpPr>
        <dsp:cNvPr id="0" name=""/>
        <dsp:cNvSpPr/>
      </dsp:nvSpPr>
      <dsp:spPr>
        <a:xfrm>
          <a:off x="6811202" y="0"/>
          <a:ext cx="3304347" cy="5734907"/>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ES" sz="2000" kern="1200" dirty="0"/>
            <a:t>Cometario</a:t>
          </a:r>
          <a:r>
            <a:rPr lang="es-ES" sz="2000" kern="1200" baseline="0" dirty="0"/>
            <a:t> </a:t>
          </a:r>
        </a:p>
        <a:p>
          <a:pPr marL="0" lvl="0" indent="0" algn="ctr" defTabSz="889000">
            <a:lnSpc>
              <a:spcPct val="90000"/>
            </a:lnSpc>
            <a:spcBef>
              <a:spcPct val="0"/>
            </a:spcBef>
            <a:spcAft>
              <a:spcPct val="35000"/>
            </a:spcAft>
            <a:buNone/>
          </a:pPr>
          <a:r>
            <a:rPr lang="es-ES" sz="2000" kern="1200" baseline="0" dirty="0"/>
            <a:t>Debe quitarse el año 1990 (la Ley solo dispone para lo venidero).</a:t>
          </a:r>
        </a:p>
        <a:p>
          <a:pPr marL="0" lvl="0" indent="0" algn="ctr" defTabSz="889000">
            <a:lnSpc>
              <a:spcPct val="90000"/>
            </a:lnSpc>
            <a:spcBef>
              <a:spcPct val="0"/>
            </a:spcBef>
            <a:spcAft>
              <a:spcPct val="35000"/>
            </a:spcAft>
            <a:buNone/>
          </a:pPr>
          <a:r>
            <a:rPr lang="es-EC" sz="2000" kern="1200" dirty="0"/>
            <a:t>La reforma es de forma y fondo, es correcta. </a:t>
          </a:r>
          <a:r>
            <a:rPr lang="es-EC" sz="2000" b="1" kern="1200" dirty="0"/>
            <a:t>Se podría crear un fondo de desarrollo con estos recursos como lo hay en la LOPICTEA</a:t>
          </a:r>
          <a:r>
            <a:rPr lang="es-EC" sz="2000" kern="1200" dirty="0"/>
            <a:t>.</a:t>
          </a:r>
        </a:p>
      </dsp:txBody>
      <dsp:txXfrm>
        <a:off x="6811202" y="2293962"/>
        <a:ext cx="3304347" cy="2293962"/>
      </dsp:txXfrm>
    </dsp:sp>
    <dsp:sp modelId="{CD1686DD-C803-4C54-BFEB-E98970439D66}">
      <dsp:nvSpPr>
        <dsp:cNvPr id="0" name=""/>
        <dsp:cNvSpPr/>
      </dsp:nvSpPr>
      <dsp:spPr>
        <a:xfrm>
          <a:off x="7406378" y="172639"/>
          <a:ext cx="1909724" cy="1909724"/>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9525"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FFEF89FF-FEEC-44AA-AC84-BE20495BBF98}">
      <dsp:nvSpPr>
        <dsp:cNvPr id="0" name=""/>
        <dsp:cNvSpPr/>
      </dsp:nvSpPr>
      <dsp:spPr>
        <a:xfrm>
          <a:off x="404621" y="4587925"/>
          <a:ext cx="9306306" cy="860236"/>
        </a:xfrm>
        <a:prstGeom prst="leftRightArrow">
          <a:avLst/>
        </a:prstGeom>
        <a:gradFill rotWithShape="0">
          <a:gsLst>
            <a:gs pos="0">
              <a:schemeClr val="dk2">
                <a:tint val="60000"/>
                <a:hueOff val="0"/>
                <a:satOff val="0"/>
                <a:lumOff val="0"/>
                <a:alphaOff val="0"/>
                <a:tint val="50000"/>
                <a:satMod val="300000"/>
              </a:schemeClr>
            </a:gs>
            <a:gs pos="35000">
              <a:schemeClr val="dk2">
                <a:tint val="60000"/>
                <a:hueOff val="0"/>
                <a:satOff val="0"/>
                <a:lumOff val="0"/>
                <a:alphaOff val="0"/>
                <a:tint val="37000"/>
                <a:satMod val="300000"/>
              </a:schemeClr>
            </a:gs>
            <a:gs pos="100000">
              <a:schemeClr val="dk2">
                <a:tint val="6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BD60A-163D-4992-B964-8DA8BBA4C632}">
      <dsp:nvSpPr>
        <dsp:cNvPr id="0" name=""/>
        <dsp:cNvSpPr/>
      </dsp:nvSpPr>
      <dsp:spPr>
        <a:xfrm>
          <a:off x="0" y="0"/>
          <a:ext cx="9829800" cy="3068040"/>
        </a:xfrm>
        <a:prstGeom prst="roundRect">
          <a:avLst>
            <a:gd name="adj" fmla="val 10000"/>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ES" sz="1800" kern="1200" dirty="0"/>
            <a:t>Artículo segundo Los</a:t>
          </a:r>
          <a:r>
            <a:rPr lang="es-ES" sz="1800" kern="1200" baseline="0" dirty="0"/>
            <a:t> recursos estaban distribuidos hacia los GAD municipales de Azuay, Cañar y Morona Santiago (5%) (artículo 2 de la Ley 47).</a:t>
          </a:r>
        </a:p>
        <a:p>
          <a:pPr marL="0" lvl="0" indent="0" algn="l" defTabSz="800100">
            <a:lnSpc>
              <a:spcPct val="90000"/>
            </a:lnSpc>
            <a:spcBef>
              <a:spcPct val="0"/>
            </a:spcBef>
            <a:spcAft>
              <a:spcPct val="35000"/>
            </a:spcAft>
            <a:buNone/>
          </a:pPr>
          <a:r>
            <a:rPr lang="es-ES" sz="1800" kern="1200" baseline="0" dirty="0"/>
            <a:t>En la unificación de los proyectos se toma en cuenta a las Provincias en un 20%.</a:t>
          </a:r>
        </a:p>
        <a:p>
          <a:pPr marL="0" lvl="0" indent="0" algn="l" defTabSz="800100">
            <a:lnSpc>
              <a:spcPct val="90000"/>
            </a:lnSpc>
            <a:spcBef>
              <a:spcPct val="0"/>
            </a:spcBef>
            <a:spcAft>
              <a:spcPct val="35000"/>
            </a:spcAft>
            <a:buNone/>
          </a:pPr>
          <a:r>
            <a:rPr lang="es-ES" sz="1800" kern="1200" baseline="0" dirty="0"/>
            <a:t>Por último se establece que estos recursos serán destinados para obras de infraestructura, forestación, saneamiento y remediación ambiental y acuífera.</a:t>
          </a:r>
          <a:endParaRPr lang="es-EC" sz="1800" kern="1200" dirty="0"/>
        </a:p>
      </dsp:txBody>
      <dsp:txXfrm>
        <a:off x="2194882" y="0"/>
        <a:ext cx="7634917" cy="3068040"/>
      </dsp:txXfrm>
    </dsp:sp>
    <dsp:sp modelId="{0429D31C-2EC0-4F12-8CC1-9E98A170481F}">
      <dsp:nvSpPr>
        <dsp:cNvPr id="0" name=""/>
        <dsp:cNvSpPr/>
      </dsp:nvSpPr>
      <dsp:spPr>
        <a:xfrm>
          <a:off x="228922" y="618330"/>
          <a:ext cx="1965960" cy="1831378"/>
        </a:xfrm>
        <a:prstGeom prst="roundRect">
          <a:avLst>
            <a:gd name="adj" fmla="val 10000"/>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D1FB97A7-18C2-40D2-BDF0-9B91D9B93BA0}">
      <dsp:nvSpPr>
        <dsp:cNvPr id="0" name=""/>
        <dsp:cNvSpPr/>
      </dsp:nvSpPr>
      <dsp:spPr>
        <a:xfrm>
          <a:off x="0" y="3298773"/>
          <a:ext cx="9829800" cy="2289223"/>
        </a:xfrm>
        <a:prstGeom prst="roundRect">
          <a:avLst>
            <a:gd name="adj" fmla="val 10000"/>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s-ES" sz="1600" kern="1200" baseline="0" dirty="0"/>
            <a:t>Observaciones:</a:t>
          </a:r>
        </a:p>
        <a:p>
          <a:pPr marL="0" lvl="0" indent="0" algn="just" defTabSz="711200">
            <a:lnSpc>
              <a:spcPct val="90000"/>
            </a:lnSpc>
            <a:spcBef>
              <a:spcPct val="0"/>
            </a:spcBef>
            <a:spcAft>
              <a:spcPct val="35000"/>
            </a:spcAft>
            <a:buNone/>
          </a:pPr>
          <a:r>
            <a:rPr lang="es-ES" sz="1600" kern="1200" baseline="0" dirty="0"/>
            <a:t>Es importante que se amplié esta asignación de recursos hacía los GAD provinciales, de esta forma se podrá cumplir con el  cierre de brechas territoriales. Sería importante tener un porcentaje mayor debido a que las competencias de las provincias abarcan más territorio.</a:t>
          </a:r>
        </a:p>
        <a:p>
          <a:pPr marL="0" lvl="0" indent="0" algn="just" defTabSz="711200">
            <a:lnSpc>
              <a:spcPct val="90000"/>
            </a:lnSpc>
            <a:spcBef>
              <a:spcPct val="0"/>
            </a:spcBef>
            <a:spcAft>
              <a:spcPct val="35000"/>
            </a:spcAft>
            <a:buNone/>
          </a:pPr>
          <a:r>
            <a:rPr lang="es-ES" sz="1600" kern="1200" baseline="0" dirty="0"/>
            <a:t>Así también debe cambiarse el destino de estos recursos para complementar las competencias de los GAD recordemos que estos fondos pueden ser utilizados para el desarrollo, tal como lo establece el COOTAD</a:t>
          </a:r>
          <a:r>
            <a:rPr lang="es-ES" sz="1800" kern="1200" baseline="0" dirty="0"/>
            <a:t>. </a:t>
          </a:r>
        </a:p>
        <a:p>
          <a:pPr marL="0" lvl="0" indent="0" algn="just" defTabSz="711200">
            <a:lnSpc>
              <a:spcPct val="90000"/>
            </a:lnSpc>
            <a:spcBef>
              <a:spcPct val="0"/>
            </a:spcBef>
            <a:spcAft>
              <a:spcPct val="35000"/>
            </a:spcAft>
            <a:buNone/>
          </a:pPr>
          <a:r>
            <a:rPr lang="es-ES" sz="1600" kern="1200" baseline="0" dirty="0"/>
            <a:t>Los GAD provincial tienen competencia exclusiva de gestión ambiental (Art. 42.d COOTAD).</a:t>
          </a:r>
        </a:p>
      </dsp:txBody>
      <dsp:txXfrm>
        <a:off x="2194882" y="3298773"/>
        <a:ext cx="7634917" cy="2289223"/>
      </dsp:txXfrm>
    </dsp:sp>
    <dsp:sp modelId="{5688AA81-26B3-4CD7-BE8B-71BB150933C1}">
      <dsp:nvSpPr>
        <dsp:cNvPr id="0" name=""/>
        <dsp:cNvSpPr/>
      </dsp:nvSpPr>
      <dsp:spPr>
        <a:xfrm>
          <a:off x="145624" y="3465815"/>
          <a:ext cx="1965960" cy="1831378"/>
        </a:xfrm>
        <a:prstGeom prst="roundRect">
          <a:avLst>
            <a:gd name="adj" fmla="val 10000"/>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BD60A-163D-4992-B964-8DA8BBA4C632}">
      <dsp:nvSpPr>
        <dsp:cNvPr id="0" name=""/>
        <dsp:cNvSpPr/>
      </dsp:nvSpPr>
      <dsp:spPr>
        <a:xfrm>
          <a:off x="0" y="0"/>
          <a:ext cx="10115550" cy="2730241"/>
        </a:xfrm>
        <a:prstGeom prst="roundRect">
          <a:avLst>
            <a:gd name="adj" fmla="val 10000"/>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s-ES" sz="1800" kern="1200" dirty="0"/>
            <a:t>El artículo tercero de la Ley 47 establece que: la asignación contemplada por venta de energía de las Hidroeléctricas de Pisayambo y Agoyan serán transferidas en un 40% al Consejo Provincial de Tungurahua,  y el 20% para el municipio de Ambato.</a:t>
          </a:r>
        </a:p>
        <a:p>
          <a:pPr marL="0" lvl="0" indent="0" algn="just" defTabSz="800100">
            <a:lnSpc>
              <a:spcPct val="90000"/>
            </a:lnSpc>
            <a:spcBef>
              <a:spcPct val="0"/>
            </a:spcBef>
            <a:spcAft>
              <a:spcPct val="35000"/>
            </a:spcAft>
            <a:buNone/>
          </a:pPr>
          <a:r>
            <a:rPr lang="es-ES" sz="1800" kern="1200" dirty="0"/>
            <a:t>La propuesta del As. Lloret prescribe que se otorgue un 40% al GAD Provincial de Tungurahua y que será destinado a saneamiento ambiental y caminos vecinales de la zona, y en el inciso final se menciona que estos recursos utilizarán exclusivamente en obras de infraestructura, y saneamiento ambiental.</a:t>
          </a:r>
        </a:p>
        <a:p>
          <a:pPr marL="0" lvl="0" indent="0" algn="just" defTabSz="800100">
            <a:lnSpc>
              <a:spcPct val="90000"/>
            </a:lnSpc>
            <a:spcBef>
              <a:spcPct val="0"/>
            </a:spcBef>
            <a:spcAft>
              <a:spcPct val="35000"/>
            </a:spcAft>
            <a:buNone/>
          </a:pPr>
          <a:endParaRPr lang="es-EC" sz="1800" kern="1200" dirty="0"/>
        </a:p>
      </dsp:txBody>
      <dsp:txXfrm>
        <a:off x="2296134" y="0"/>
        <a:ext cx="7819415" cy="2730241"/>
      </dsp:txXfrm>
    </dsp:sp>
    <dsp:sp modelId="{0429D31C-2EC0-4F12-8CC1-9E98A170481F}">
      <dsp:nvSpPr>
        <dsp:cNvPr id="0" name=""/>
        <dsp:cNvSpPr/>
      </dsp:nvSpPr>
      <dsp:spPr>
        <a:xfrm>
          <a:off x="273024" y="273024"/>
          <a:ext cx="2023110" cy="2184193"/>
        </a:xfrm>
        <a:prstGeom prst="roundRect">
          <a:avLst>
            <a:gd name="adj" fmla="val 10000"/>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l="-4000" r="-4000"/>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D1FB97A7-18C2-40D2-BDF0-9B91D9B93BA0}">
      <dsp:nvSpPr>
        <dsp:cNvPr id="0" name=""/>
        <dsp:cNvSpPr/>
      </dsp:nvSpPr>
      <dsp:spPr>
        <a:xfrm>
          <a:off x="0" y="2987211"/>
          <a:ext cx="10115550" cy="2730241"/>
        </a:xfrm>
        <a:prstGeom prst="roundRect">
          <a:avLst>
            <a:gd name="adj" fmla="val 10000"/>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s-ES" sz="1800" kern="1200" baseline="0" dirty="0"/>
            <a:t>Comentarios:</a:t>
          </a:r>
        </a:p>
        <a:p>
          <a:pPr marL="0" lvl="0" indent="0" algn="just" defTabSz="800100">
            <a:lnSpc>
              <a:spcPct val="90000"/>
            </a:lnSpc>
            <a:spcBef>
              <a:spcPct val="0"/>
            </a:spcBef>
            <a:spcAft>
              <a:spcPct val="35000"/>
            </a:spcAft>
            <a:buNone/>
          </a:pPr>
          <a:r>
            <a:rPr lang="es-ES" sz="1800" kern="1200" baseline="0" dirty="0"/>
            <a:t>La reforma es adecuada, sin embargo se debe como en  el artículo anterior, que estos recursos puedan ser destinados al desarrollo, para el beneficio de la ruralidad. </a:t>
          </a:r>
        </a:p>
      </dsp:txBody>
      <dsp:txXfrm>
        <a:off x="2296134" y="2987211"/>
        <a:ext cx="7819415" cy="2730241"/>
      </dsp:txXfrm>
    </dsp:sp>
    <dsp:sp modelId="{5688AA81-26B3-4CD7-BE8B-71BB150933C1}">
      <dsp:nvSpPr>
        <dsp:cNvPr id="0" name=""/>
        <dsp:cNvSpPr/>
      </dsp:nvSpPr>
      <dsp:spPr>
        <a:xfrm>
          <a:off x="187304" y="3204648"/>
          <a:ext cx="2023110" cy="2184193"/>
        </a:xfrm>
        <a:prstGeom prst="roundRect">
          <a:avLst>
            <a:gd name="adj" fmla="val 10000"/>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l="-4000" r="-4000"/>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BD60A-163D-4992-B964-8DA8BBA4C632}">
      <dsp:nvSpPr>
        <dsp:cNvPr id="0" name=""/>
        <dsp:cNvSpPr/>
      </dsp:nvSpPr>
      <dsp:spPr>
        <a:xfrm>
          <a:off x="0" y="0"/>
          <a:ext cx="10115550" cy="2730241"/>
        </a:xfrm>
        <a:prstGeom prst="roundRect">
          <a:avLst>
            <a:gd name="adj" fmla="val 10000"/>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s-ES" sz="1800" kern="1200" dirty="0"/>
            <a:t>El artículo cuarto de la Ley 47, indica que “INECEL”, remitirá al Ministerio de Finanzas la base del cálculo con las cuáles se fijará el monto de las asignaciones.</a:t>
          </a:r>
        </a:p>
        <a:p>
          <a:pPr marL="0" lvl="0" indent="0" algn="just" defTabSz="800100">
            <a:lnSpc>
              <a:spcPct val="90000"/>
            </a:lnSpc>
            <a:spcBef>
              <a:spcPct val="0"/>
            </a:spcBef>
            <a:spcAft>
              <a:spcPct val="35000"/>
            </a:spcAft>
            <a:buNone/>
          </a:pPr>
          <a:r>
            <a:rPr lang="es-ES" sz="1800" kern="1200" dirty="0"/>
            <a:t>La propuesta del As. Lloret, es que se cambié  el término “INCEL” por “CENACE”.</a:t>
          </a:r>
        </a:p>
        <a:p>
          <a:pPr marL="0" lvl="0" indent="0" algn="just" defTabSz="800100">
            <a:lnSpc>
              <a:spcPct val="90000"/>
            </a:lnSpc>
            <a:spcBef>
              <a:spcPct val="0"/>
            </a:spcBef>
            <a:spcAft>
              <a:spcPct val="35000"/>
            </a:spcAft>
            <a:buNone/>
          </a:pPr>
          <a:r>
            <a:rPr lang="es-EC" sz="1800" kern="1200" dirty="0"/>
            <a:t>La propuesta del As. Saquicela es que también se cambie el término “INECEL”´ por “CNEL EP” o quien haga sus veces y que la base del cálculo deberá ser oportuna al Ministerio de Finanzas.</a:t>
          </a:r>
        </a:p>
      </dsp:txBody>
      <dsp:txXfrm>
        <a:off x="2296134" y="0"/>
        <a:ext cx="7819415" cy="2730241"/>
      </dsp:txXfrm>
    </dsp:sp>
    <dsp:sp modelId="{0429D31C-2EC0-4F12-8CC1-9E98A170481F}">
      <dsp:nvSpPr>
        <dsp:cNvPr id="0" name=""/>
        <dsp:cNvSpPr/>
      </dsp:nvSpPr>
      <dsp:spPr>
        <a:xfrm>
          <a:off x="273024" y="273024"/>
          <a:ext cx="2023110" cy="2184193"/>
        </a:xfrm>
        <a:prstGeom prst="roundRect">
          <a:avLst>
            <a:gd name="adj" fmla="val 10000"/>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l="-4000" r="-4000"/>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D1FB97A7-18C2-40D2-BDF0-9B91D9B93BA0}">
      <dsp:nvSpPr>
        <dsp:cNvPr id="0" name=""/>
        <dsp:cNvSpPr/>
      </dsp:nvSpPr>
      <dsp:spPr>
        <a:xfrm>
          <a:off x="0" y="2987211"/>
          <a:ext cx="10115550" cy="2730241"/>
        </a:xfrm>
        <a:prstGeom prst="roundRect">
          <a:avLst>
            <a:gd name="adj" fmla="val 10000"/>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s-ES" sz="1800" kern="1200" baseline="0" dirty="0"/>
            <a:t>Comentarios:</a:t>
          </a:r>
        </a:p>
        <a:p>
          <a:pPr marL="0" lvl="0" indent="0" algn="just" defTabSz="800100">
            <a:lnSpc>
              <a:spcPct val="90000"/>
            </a:lnSpc>
            <a:spcBef>
              <a:spcPct val="0"/>
            </a:spcBef>
            <a:spcAft>
              <a:spcPct val="35000"/>
            </a:spcAft>
            <a:buNone/>
          </a:pPr>
          <a:r>
            <a:rPr lang="es-ES" sz="1800" kern="1200" baseline="0" dirty="0"/>
            <a:t>Los cambios de denominación de “INECEL” actualizan la normativa, importante incorporar la frase: “o quien haga sus veces”. Así también es correcto que se ponga un tiempo para que estos valores sean consignados a los GAD, si esto iría al PGE entonces se entienden que la oportunidad es antes de su construcción.</a:t>
          </a:r>
        </a:p>
        <a:p>
          <a:pPr marL="0" lvl="0" indent="0" algn="just" defTabSz="800100">
            <a:lnSpc>
              <a:spcPct val="90000"/>
            </a:lnSpc>
            <a:spcBef>
              <a:spcPct val="0"/>
            </a:spcBef>
            <a:spcAft>
              <a:spcPct val="35000"/>
            </a:spcAft>
            <a:buNone/>
          </a:pPr>
          <a:r>
            <a:rPr lang="es-ES" sz="1800" kern="1200" baseline="0" dirty="0"/>
            <a:t>Así mismo cabe destacar que la venta por facturación de energía eléctrica debe ser transparente y pública, y no se tenga los problemas como en las asignaciones del Fondo de Desarrollo Sostenible de la Circunscripción Amazónica por ejemplo. Esta claridad en las cifras proveerá de seguridad a los GAD para sus planes.</a:t>
          </a:r>
        </a:p>
      </dsp:txBody>
      <dsp:txXfrm>
        <a:off x="2296134" y="2987211"/>
        <a:ext cx="7819415" cy="2730241"/>
      </dsp:txXfrm>
    </dsp:sp>
    <dsp:sp modelId="{5688AA81-26B3-4CD7-BE8B-71BB150933C1}">
      <dsp:nvSpPr>
        <dsp:cNvPr id="0" name=""/>
        <dsp:cNvSpPr/>
      </dsp:nvSpPr>
      <dsp:spPr>
        <a:xfrm>
          <a:off x="187304" y="3204648"/>
          <a:ext cx="2023110" cy="2184193"/>
        </a:xfrm>
        <a:prstGeom prst="roundRect">
          <a:avLst>
            <a:gd name="adj" fmla="val 10000"/>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l="-4000" r="-4000"/>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2"/>
            <a:ext cx="3038604" cy="465340"/>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970159" y="2"/>
            <a:ext cx="3038604" cy="465340"/>
          </a:xfrm>
          <a:prstGeom prst="rect">
            <a:avLst/>
          </a:prstGeom>
        </p:spPr>
        <p:txBody>
          <a:bodyPr vert="horz" lIns="91440" tIns="45720" rIns="91440" bIns="45720" rtlCol="0"/>
          <a:lstStyle>
            <a:lvl1pPr algn="r">
              <a:defRPr sz="1200"/>
            </a:lvl1pPr>
          </a:lstStyle>
          <a:p>
            <a:fld id="{767DA39C-89A8-4105-916F-A258935D15EC}" type="datetimeFigureOut">
              <a:rPr lang="es-EC" smtClean="0"/>
              <a:t>24/2/2022</a:t>
            </a:fld>
            <a:endParaRPr lang="es-EC"/>
          </a:p>
        </p:txBody>
      </p:sp>
      <p:sp>
        <p:nvSpPr>
          <p:cNvPr id="4" name="Marcador de imagen de diapositiva 3"/>
          <p:cNvSpPr>
            <a:spLocks noGrp="1" noRot="1" noChangeAspect="1"/>
          </p:cNvSpPr>
          <p:nvPr>
            <p:ph type="sldImg" idx="2"/>
          </p:nvPr>
        </p:nvSpPr>
        <p:spPr>
          <a:xfrm>
            <a:off x="717550" y="1163638"/>
            <a:ext cx="5575300" cy="31369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700716" y="4473514"/>
            <a:ext cx="5608975" cy="3660281"/>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831063"/>
            <a:ext cx="3038604" cy="465340"/>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970159" y="8831063"/>
            <a:ext cx="3038604" cy="465340"/>
          </a:xfrm>
          <a:prstGeom prst="rect">
            <a:avLst/>
          </a:prstGeom>
        </p:spPr>
        <p:txBody>
          <a:bodyPr vert="horz" lIns="91440" tIns="45720" rIns="91440" bIns="45720" rtlCol="0" anchor="b"/>
          <a:lstStyle>
            <a:lvl1pPr algn="r">
              <a:defRPr sz="1200"/>
            </a:lvl1pPr>
          </a:lstStyle>
          <a:p>
            <a:fld id="{8BFA0138-A757-4A68-B4EC-5BF5CD7FCCA1}" type="slidenum">
              <a:rPr lang="es-EC" smtClean="0"/>
              <a:t>‹Nº›</a:t>
            </a:fld>
            <a:endParaRPr lang="es-EC"/>
          </a:p>
        </p:txBody>
      </p:sp>
    </p:spTree>
    <p:extLst>
      <p:ext uri="{BB962C8B-B14F-4D97-AF65-F5344CB8AC3E}">
        <p14:creationId xmlns:p14="http://schemas.microsoft.com/office/powerpoint/2010/main" val="1821068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b="1" dirty="0"/>
              <a:t>1.- LOSPEE.- Ley Orgánica del Servicio Público de Energía Eléctrica</a:t>
            </a:r>
          </a:p>
          <a:p>
            <a:r>
              <a:rPr lang="es-ES" b="1" dirty="0"/>
              <a:t>2.- LOCTEA.- Ley Orgánica para la Planificación de la Circunscripción Especial Amazónica</a:t>
            </a:r>
            <a:endParaRPr lang="es-EC" b="1" dirty="0"/>
          </a:p>
        </p:txBody>
      </p:sp>
      <p:sp>
        <p:nvSpPr>
          <p:cNvPr id="4" name="Marcador de número de diapositiva 3"/>
          <p:cNvSpPr>
            <a:spLocks noGrp="1"/>
          </p:cNvSpPr>
          <p:nvPr>
            <p:ph type="sldNum" sz="quarter" idx="5"/>
          </p:nvPr>
        </p:nvSpPr>
        <p:spPr/>
        <p:txBody>
          <a:bodyPr/>
          <a:lstStyle/>
          <a:p>
            <a:fld id="{8BFA0138-A757-4A68-B4EC-5BF5CD7FCCA1}" type="slidenum">
              <a:rPr lang="es-EC" smtClean="0"/>
              <a:t>4</a:t>
            </a:fld>
            <a:endParaRPr lang="es-EC"/>
          </a:p>
        </p:txBody>
      </p:sp>
    </p:spTree>
    <p:extLst>
      <p:ext uri="{BB962C8B-B14F-4D97-AF65-F5344CB8AC3E}">
        <p14:creationId xmlns:p14="http://schemas.microsoft.com/office/powerpoint/2010/main" val="173259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b="1" dirty="0"/>
              <a:t>1.- LOSPEE.- Ley Orgánica del Servicio Público de Energía Eléctrica</a:t>
            </a:r>
          </a:p>
          <a:p>
            <a:r>
              <a:rPr lang="es-ES" b="1" dirty="0"/>
              <a:t>2.- LOCTEA.- Ley Orgánica para la Planificación de la Circunscripción Especial Amazónica</a:t>
            </a:r>
            <a:endParaRPr lang="es-EC" b="1" dirty="0"/>
          </a:p>
        </p:txBody>
      </p:sp>
      <p:sp>
        <p:nvSpPr>
          <p:cNvPr id="4" name="Marcador de número de diapositiva 3"/>
          <p:cNvSpPr>
            <a:spLocks noGrp="1"/>
          </p:cNvSpPr>
          <p:nvPr>
            <p:ph type="sldNum" sz="quarter" idx="5"/>
          </p:nvPr>
        </p:nvSpPr>
        <p:spPr/>
        <p:txBody>
          <a:bodyPr/>
          <a:lstStyle/>
          <a:p>
            <a:fld id="{8BFA0138-A757-4A68-B4EC-5BF5CD7FCCA1}" type="slidenum">
              <a:rPr lang="es-EC" smtClean="0"/>
              <a:t>5</a:t>
            </a:fld>
            <a:endParaRPr lang="es-EC"/>
          </a:p>
        </p:txBody>
      </p:sp>
    </p:spTree>
    <p:extLst>
      <p:ext uri="{BB962C8B-B14F-4D97-AF65-F5344CB8AC3E}">
        <p14:creationId xmlns:p14="http://schemas.microsoft.com/office/powerpoint/2010/main" val="3872548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p:spPr>
        <p:txBody>
          <a:bodyPr/>
          <a:lstStyle/>
          <a:p>
            <a:r>
              <a:rPr lang="es-ES"/>
              <a:t>Haga clic para modificar el estilo de título del patrón</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362802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609600" y="1112838"/>
            <a:ext cx="10972800" cy="1143000"/>
          </a:xfrm>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609600" y="2374900"/>
            <a:ext cx="10972800" cy="375126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62279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270000"/>
            <a:ext cx="2743200" cy="485617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600" y="1270000"/>
            <a:ext cx="8026400" cy="485617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964388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1049338"/>
            <a:ext cx="10972800" cy="11430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609600" y="2336800"/>
            <a:ext cx="10972800" cy="3789369"/>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43923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7"/>
            <a:ext cx="10363200" cy="1362075"/>
          </a:xfrm>
        </p:spPr>
        <p:txBody>
          <a:bodyPr anchor="t"/>
          <a:lstStyle>
            <a:lvl1pPr algn="l">
              <a:defRPr sz="4000" b="1" cap="all"/>
            </a:lvl1pPr>
          </a:lstStyle>
          <a:p>
            <a:r>
              <a:rPr lang="es-ES"/>
              <a:t>Haga clic para modificar el estilo de título del patrón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98803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1074738"/>
            <a:ext cx="10972800" cy="1143000"/>
          </a:xfrm>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609600" y="2447926"/>
            <a:ext cx="53848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half" idx="2"/>
          </p:nvPr>
        </p:nvSpPr>
        <p:spPr>
          <a:xfrm>
            <a:off x="6197600" y="2447926"/>
            <a:ext cx="53848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4095542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1042979"/>
            <a:ext cx="10972800" cy="1143000"/>
          </a:xfrm>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609600" y="2416174"/>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09600" y="3047999"/>
            <a:ext cx="5386917" cy="307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93372" y="2408237"/>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193372" y="3047999"/>
            <a:ext cx="5389033" cy="307816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endParaRPr lang="es-EC" dirty="0"/>
          </a:p>
        </p:txBody>
      </p:sp>
      <p:sp>
        <p:nvSpPr>
          <p:cNvPr id="8" name="Footer Placeholder 7"/>
          <p:cNvSpPr>
            <a:spLocks noGrp="1"/>
          </p:cNvSpPr>
          <p:nvPr>
            <p:ph type="ftr" sz="quarter" idx="11"/>
          </p:nvPr>
        </p:nvSpPr>
        <p:spPr/>
        <p:txBody>
          <a:bodyPr/>
          <a:lstStyle/>
          <a:p>
            <a:endParaRPr lang="es-EC" dirty="0"/>
          </a:p>
        </p:txBody>
      </p:sp>
      <p:sp>
        <p:nvSpPr>
          <p:cNvPr id="9" name="Slide Number Placeholder 8"/>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8488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1074738"/>
            <a:ext cx="10972800" cy="11430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endParaRPr lang="es-EC" dirty="0"/>
          </a:p>
        </p:txBody>
      </p:sp>
      <p:sp>
        <p:nvSpPr>
          <p:cNvPr id="4" name="Footer Placeholder 3"/>
          <p:cNvSpPr>
            <a:spLocks noGrp="1"/>
          </p:cNvSpPr>
          <p:nvPr>
            <p:ph type="ftr" sz="quarter" idx="11"/>
          </p:nvPr>
        </p:nvSpPr>
        <p:spPr/>
        <p:txBody>
          <a:bodyPr/>
          <a:lstStyle/>
          <a:p>
            <a:endParaRPr lang="es-EC" dirty="0"/>
          </a:p>
        </p:txBody>
      </p:sp>
      <p:sp>
        <p:nvSpPr>
          <p:cNvPr id="5" name="Slide Number Placeholder 4"/>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650425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s-EC" dirty="0"/>
          </a:p>
        </p:txBody>
      </p:sp>
      <p:sp>
        <p:nvSpPr>
          <p:cNvPr id="3" name="Footer Placeholder 2"/>
          <p:cNvSpPr>
            <a:spLocks noGrp="1"/>
          </p:cNvSpPr>
          <p:nvPr>
            <p:ph type="ftr" sz="quarter" idx="11"/>
          </p:nvPr>
        </p:nvSpPr>
        <p:spPr/>
        <p:txBody>
          <a:bodyPr/>
          <a:lstStyle/>
          <a:p>
            <a:endParaRPr lang="es-EC" dirty="0"/>
          </a:p>
        </p:txBody>
      </p:sp>
      <p:sp>
        <p:nvSpPr>
          <p:cNvPr id="4" name="Slide Number Placeholder 3"/>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283716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1203325"/>
            <a:ext cx="4011084" cy="1162050"/>
          </a:xfrm>
        </p:spPr>
        <p:txBody>
          <a:bodyPr anchor="b"/>
          <a:lstStyle>
            <a:lvl1pPr algn="l">
              <a:defRPr sz="2000" b="1"/>
            </a:lvl1pPr>
          </a:lstStyle>
          <a:p>
            <a:r>
              <a:rPr lang="es-ES"/>
              <a:t>Haga clic para modificar el estilo de título del patrón</a:t>
            </a:r>
            <a:endParaRPr lang="en-US"/>
          </a:p>
        </p:txBody>
      </p:sp>
      <p:sp>
        <p:nvSpPr>
          <p:cNvPr id="3" name="Content Placeholder 2"/>
          <p:cNvSpPr>
            <a:spLocks noGrp="1"/>
          </p:cNvSpPr>
          <p:nvPr>
            <p:ph idx="1"/>
          </p:nvPr>
        </p:nvSpPr>
        <p:spPr>
          <a:xfrm>
            <a:off x="4766733" y="1203325"/>
            <a:ext cx="6815667" cy="49228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609600" y="2365376"/>
            <a:ext cx="4011084" cy="39909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16911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n-US"/>
          </a:p>
        </p:txBody>
      </p:sp>
      <p:sp>
        <p:nvSpPr>
          <p:cNvPr id="3" name="Picture Placeholder 2"/>
          <p:cNvSpPr>
            <a:spLocks noGrp="1"/>
          </p:cNvSpPr>
          <p:nvPr>
            <p:ph type="pic" idx="1"/>
          </p:nvPr>
        </p:nvSpPr>
        <p:spPr>
          <a:xfrm>
            <a:off x="2389717" y="1130299"/>
            <a:ext cx="7315200" cy="35972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3980518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609600" y="635635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EC" dirty="0"/>
          </a:p>
        </p:txBody>
      </p:sp>
      <p:sp>
        <p:nvSpPr>
          <p:cNvPr id="5" name="Footer Placeholder 4"/>
          <p:cNvSpPr>
            <a:spLocks noGrp="1"/>
          </p:cNvSpPr>
          <p:nvPr>
            <p:ph type="ftr" sz="quarter" idx="3"/>
          </p:nvPr>
        </p:nvSpPr>
        <p:spPr>
          <a:xfrm>
            <a:off x="4165600" y="635635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dirty="0"/>
          </a:p>
        </p:txBody>
      </p:sp>
      <p:sp>
        <p:nvSpPr>
          <p:cNvPr id="6" name="Slide Number Placeholder 5"/>
          <p:cNvSpPr>
            <a:spLocks noGrp="1"/>
          </p:cNvSpPr>
          <p:nvPr>
            <p:ph type="sldNum" sz="quarter" idx="4"/>
          </p:nvPr>
        </p:nvSpPr>
        <p:spPr>
          <a:xfrm>
            <a:off x="8737600" y="635635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63F06-3C93-49E2-8547-149B7A371BF0}" type="slidenum">
              <a:rPr lang="es-EC" smtClean="0"/>
              <a:pPr/>
              <a:t>‹Nº›</a:t>
            </a:fld>
            <a:endParaRPr lang="es-EC" dirty="0"/>
          </a:p>
        </p:txBody>
      </p:sp>
      <p:pic>
        <p:nvPicPr>
          <p:cNvPr id="7" name="Picture 6" descr="plantilla.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9045566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plantilla-principal.jpg">
            <a:extLst>
              <a:ext uri="{FF2B5EF4-FFF2-40B4-BE49-F238E27FC236}">
                <a16:creationId xmlns:a16="http://schemas.microsoft.com/office/drawing/2014/main" id="{A6642125-BF95-46C4-966F-F3B430F602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582400" cy="6515100"/>
          </a:xfrm>
          <a:prstGeom prst="rect">
            <a:avLst/>
          </a:prstGeom>
        </p:spPr>
      </p:pic>
      <p:sp>
        <p:nvSpPr>
          <p:cNvPr id="5" name="CuadroTexto 4">
            <a:extLst>
              <a:ext uri="{FF2B5EF4-FFF2-40B4-BE49-F238E27FC236}">
                <a16:creationId xmlns:a16="http://schemas.microsoft.com/office/drawing/2014/main" id="{9DEDB608-7CFE-4AC7-A5D7-EE74E78E9348}"/>
              </a:ext>
            </a:extLst>
          </p:cNvPr>
          <p:cNvSpPr txBox="1"/>
          <p:nvPr/>
        </p:nvSpPr>
        <p:spPr>
          <a:xfrm>
            <a:off x="1440448" y="1832616"/>
            <a:ext cx="9311103" cy="3416320"/>
          </a:xfrm>
          <a:prstGeom prst="rect">
            <a:avLst/>
          </a:prstGeom>
          <a:noFill/>
        </p:spPr>
        <p:txBody>
          <a:bodyPr wrap="square" rtlCol="0">
            <a:spAutoFit/>
          </a:bodyPr>
          <a:lstStyle/>
          <a:p>
            <a:pPr algn="ctr"/>
            <a:r>
              <a:rPr lang="es-ES" sz="3600" dirty="0">
                <a:solidFill>
                  <a:srgbClr val="002060"/>
                </a:solidFill>
              </a:rPr>
              <a:t>OBSERVACIONES Y COMENTARIOS A LA LEY DE REFORMA A LA LEY QUE ESTABLECE RENTAS EN FAVOR DE LAS PROVINCIAS DE AZUAY, CAÑAR, MORONA SANTIAGO Y TUNGURAHUA POR VENTA DE ENERGÍA ELÉCTRICA (DECRETO LEY 047)</a:t>
            </a:r>
            <a:endParaRPr lang="es-EC" sz="3600" dirty="0">
              <a:solidFill>
                <a:srgbClr val="002060"/>
              </a:solidFill>
            </a:endParaRPr>
          </a:p>
        </p:txBody>
      </p:sp>
    </p:spTree>
    <p:extLst>
      <p:ext uri="{BB962C8B-B14F-4D97-AF65-F5344CB8AC3E}">
        <p14:creationId xmlns:p14="http://schemas.microsoft.com/office/powerpoint/2010/main" val="2559763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2</a:t>
            </a:fld>
            <a:endParaRPr lang="es-EC" dirty="0"/>
          </a:p>
        </p:txBody>
      </p:sp>
      <p:graphicFrame>
        <p:nvGraphicFramePr>
          <p:cNvPr id="5" name="Diagrama 4">
            <a:extLst>
              <a:ext uri="{FF2B5EF4-FFF2-40B4-BE49-F238E27FC236}">
                <a16:creationId xmlns:a16="http://schemas.microsoft.com/office/drawing/2014/main" id="{D074B0D8-9F89-4A16-A374-3ECFA3690622}"/>
              </a:ext>
            </a:extLst>
          </p:cNvPr>
          <p:cNvGraphicFramePr/>
          <p:nvPr>
            <p:extLst>
              <p:ext uri="{D42A27DB-BD31-4B8C-83A1-F6EECF244321}">
                <p14:modId xmlns:p14="http://schemas.microsoft.com/office/powerpoint/2010/main" val="3488014455"/>
              </p:ext>
            </p:extLst>
          </p:nvPr>
        </p:nvGraphicFramePr>
        <p:xfrm>
          <a:off x="730448" y="1031876"/>
          <a:ext cx="10731103" cy="53244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4575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3</a:t>
            </a:fld>
            <a:endParaRPr lang="es-EC" dirty="0"/>
          </a:p>
        </p:txBody>
      </p:sp>
      <p:graphicFrame>
        <p:nvGraphicFramePr>
          <p:cNvPr id="6" name="Diagrama 5">
            <a:extLst>
              <a:ext uri="{FF2B5EF4-FFF2-40B4-BE49-F238E27FC236}">
                <a16:creationId xmlns:a16="http://schemas.microsoft.com/office/drawing/2014/main" id="{7DA7542F-00A0-4DA7-A726-27FD00675251}"/>
              </a:ext>
            </a:extLst>
          </p:cNvPr>
          <p:cNvGraphicFramePr/>
          <p:nvPr>
            <p:extLst>
              <p:ext uri="{D42A27DB-BD31-4B8C-83A1-F6EECF244321}">
                <p14:modId xmlns:p14="http://schemas.microsoft.com/office/powerpoint/2010/main" val="1958139154"/>
              </p:ext>
            </p:extLst>
          </p:nvPr>
        </p:nvGraphicFramePr>
        <p:xfrm>
          <a:off x="1293018" y="981082"/>
          <a:ext cx="10898982" cy="5557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5821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4</a:t>
            </a:fld>
            <a:endParaRPr lang="es-EC" dirty="0"/>
          </a:p>
        </p:txBody>
      </p:sp>
      <p:graphicFrame>
        <p:nvGraphicFramePr>
          <p:cNvPr id="2" name="Diagrama 1">
            <a:extLst>
              <a:ext uri="{FF2B5EF4-FFF2-40B4-BE49-F238E27FC236}">
                <a16:creationId xmlns:a16="http://schemas.microsoft.com/office/drawing/2014/main" id="{DB4FBAC2-E1FC-4178-B871-BEE93AA5B5DA}"/>
              </a:ext>
            </a:extLst>
          </p:cNvPr>
          <p:cNvGraphicFramePr/>
          <p:nvPr>
            <p:extLst>
              <p:ext uri="{D42A27DB-BD31-4B8C-83A1-F6EECF244321}">
                <p14:modId xmlns:p14="http://schemas.microsoft.com/office/powerpoint/2010/main" val="3918487363"/>
              </p:ext>
            </p:extLst>
          </p:nvPr>
        </p:nvGraphicFramePr>
        <p:xfrm>
          <a:off x="1038225" y="967515"/>
          <a:ext cx="10115550" cy="57349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uadroTexto 4">
            <a:extLst>
              <a:ext uri="{FF2B5EF4-FFF2-40B4-BE49-F238E27FC236}">
                <a16:creationId xmlns:a16="http://schemas.microsoft.com/office/drawing/2014/main" id="{6B07B92C-9916-434C-8E56-7BB67021311D}"/>
              </a:ext>
            </a:extLst>
          </p:cNvPr>
          <p:cNvSpPr txBox="1"/>
          <p:nvPr/>
        </p:nvSpPr>
        <p:spPr>
          <a:xfrm>
            <a:off x="4002880" y="136518"/>
            <a:ext cx="6541294" cy="4001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ES" sz="2000" dirty="0">
                <a:ln w="0"/>
                <a:solidFill>
                  <a:schemeClr val="accent1"/>
                </a:solidFill>
                <a:effectLst>
                  <a:outerShdw blurRad="38100" dist="25400" dir="5400000" algn="ctr" rotWithShape="0">
                    <a:srgbClr val="6E747A">
                      <a:alpha val="43000"/>
                    </a:srgbClr>
                  </a:outerShdw>
                </a:effectLst>
              </a:rPr>
              <a:t>OBSERVACIONES AL PROYECTO</a:t>
            </a:r>
            <a:endParaRPr lang="es-EC" sz="2000" dirty="0"/>
          </a:p>
        </p:txBody>
      </p:sp>
    </p:spTree>
    <p:extLst>
      <p:ext uri="{BB962C8B-B14F-4D97-AF65-F5344CB8AC3E}">
        <p14:creationId xmlns:p14="http://schemas.microsoft.com/office/powerpoint/2010/main" val="3767703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5</a:t>
            </a:fld>
            <a:endParaRPr lang="es-EC" dirty="0"/>
          </a:p>
        </p:txBody>
      </p:sp>
      <p:sp>
        <p:nvSpPr>
          <p:cNvPr id="5" name="CuadroTexto 4">
            <a:extLst>
              <a:ext uri="{FF2B5EF4-FFF2-40B4-BE49-F238E27FC236}">
                <a16:creationId xmlns:a16="http://schemas.microsoft.com/office/drawing/2014/main" id="{6B07B92C-9916-434C-8E56-7BB67021311D}"/>
              </a:ext>
            </a:extLst>
          </p:cNvPr>
          <p:cNvSpPr txBox="1"/>
          <p:nvPr/>
        </p:nvSpPr>
        <p:spPr>
          <a:xfrm>
            <a:off x="4002880" y="136518"/>
            <a:ext cx="6541294" cy="4001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ES" sz="2000" dirty="0">
                <a:ln w="0"/>
                <a:solidFill>
                  <a:schemeClr val="accent1"/>
                </a:solidFill>
                <a:effectLst>
                  <a:outerShdw blurRad="38100" dist="25400" dir="5400000" algn="ctr" rotWithShape="0">
                    <a:srgbClr val="6E747A">
                      <a:alpha val="43000"/>
                    </a:srgbClr>
                  </a:outerShdw>
                </a:effectLst>
              </a:rPr>
              <a:t>OBSERVACIONES AL PROYECTO</a:t>
            </a:r>
            <a:endParaRPr lang="es-EC" sz="2000" dirty="0"/>
          </a:p>
        </p:txBody>
      </p:sp>
      <p:graphicFrame>
        <p:nvGraphicFramePr>
          <p:cNvPr id="7" name="Diagrama 6">
            <a:extLst>
              <a:ext uri="{FF2B5EF4-FFF2-40B4-BE49-F238E27FC236}">
                <a16:creationId xmlns:a16="http://schemas.microsoft.com/office/drawing/2014/main" id="{71ABC2E2-154F-4607-90E4-6F80E010BA62}"/>
              </a:ext>
            </a:extLst>
          </p:cNvPr>
          <p:cNvGraphicFramePr/>
          <p:nvPr>
            <p:extLst>
              <p:ext uri="{D42A27DB-BD31-4B8C-83A1-F6EECF244321}">
                <p14:modId xmlns:p14="http://schemas.microsoft.com/office/powerpoint/2010/main" val="2480626304"/>
              </p:ext>
            </p:extLst>
          </p:nvPr>
        </p:nvGraphicFramePr>
        <p:xfrm>
          <a:off x="1357313" y="950922"/>
          <a:ext cx="9829800" cy="55879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01926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6</a:t>
            </a:fld>
            <a:endParaRPr lang="es-EC" dirty="0"/>
          </a:p>
        </p:txBody>
      </p:sp>
      <p:sp>
        <p:nvSpPr>
          <p:cNvPr id="6" name="CuadroTexto 5">
            <a:extLst>
              <a:ext uri="{FF2B5EF4-FFF2-40B4-BE49-F238E27FC236}">
                <a16:creationId xmlns:a16="http://schemas.microsoft.com/office/drawing/2014/main" id="{CDFC5987-FA56-433C-A84B-A6AE48D158A6}"/>
              </a:ext>
            </a:extLst>
          </p:cNvPr>
          <p:cNvSpPr txBox="1"/>
          <p:nvPr/>
        </p:nvSpPr>
        <p:spPr>
          <a:xfrm>
            <a:off x="3831430" y="173023"/>
            <a:ext cx="6541294" cy="4001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ES" sz="2000" dirty="0">
                <a:ln w="0"/>
                <a:solidFill>
                  <a:schemeClr val="accent1"/>
                </a:solidFill>
                <a:effectLst>
                  <a:outerShdw blurRad="38100" dist="25400" dir="5400000" algn="ctr" rotWithShape="0">
                    <a:srgbClr val="6E747A">
                      <a:alpha val="43000"/>
                    </a:srgbClr>
                  </a:outerShdw>
                </a:effectLst>
              </a:rPr>
              <a:t>OBSERVACIONES AL PROYECTO</a:t>
            </a:r>
            <a:endParaRPr lang="es-EC" sz="2000" dirty="0"/>
          </a:p>
        </p:txBody>
      </p:sp>
      <p:graphicFrame>
        <p:nvGraphicFramePr>
          <p:cNvPr id="9" name="Diagrama 8">
            <a:extLst>
              <a:ext uri="{FF2B5EF4-FFF2-40B4-BE49-F238E27FC236}">
                <a16:creationId xmlns:a16="http://schemas.microsoft.com/office/drawing/2014/main" id="{E801A2B6-9D46-4DE5-A5B1-DD9D7A52B724}"/>
              </a:ext>
            </a:extLst>
          </p:cNvPr>
          <p:cNvGraphicFramePr/>
          <p:nvPr>
            <p:extLst>
              <p:ext uri="{D42A27DB-BD31-4B8C-83A1-F6EECF244321}">
                <p14:modId xmlns:p14="http://schemas.microsoft.com/office/powerpoint/2010/main" val="1967665601"/>
              </p:ext>
            </p:extLst>
          </p:nvPr>
        </p:nvGraphicFramePr>
        <p:xfrm>
          <a:off x="1038225" y="967515"/>
          <a:ext cx="10115550" cy="57349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0850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144EAB97-DA1C-4E55-B44A-9D2E8BC0BFE3}"/>
              </a:ext>
            </a:extLst>
          </p:cNvPr>
          <p:cNvSpPr>
            <a:spLocks noGrp="1"/>
          </p:cNvSpPr>
          <p:nvPr>
            <p:ph type="sldNum" sz="quarter" idx="12"/>
          </p:nvPr>
        </p:nvSpPr>
        <p:spPr/>
        <p:txBody>
          <a:bodyPr/>
          <a:lstStyle/>
          <a:p>
            <a:fld id="{BDE63F06-3C93-49E2-8547-149B7A371BF0}" type="slidenum">
              <a:rPr lang="es-EC" smtClean="0"/>
              <a:pPr/>
              <a:t>7</a:t>
            </a:fld>
            <a:endParaRPr lang="es-EC" dirty="0"/>
          </a:p>
        </p:txBody>
      </p:sp>
      <p:sp>
        <p:nvSpPr>
          <p:cNvPr id="6" name="CuadroTexto 5">
            <a:extLst>
              <a:ext uri="{FF2B5EF4-FFF2-40B4-BE49-F238E27FC236}">
                <a16:creationId xmlns:a16="http://schemas.microsoft.com/office/drawing/2014/main" id="{CDFC5987-FA56-433C-A84B-A6AE48D158A6}"/>
              </a:ext>
            </a:extLst>
          </p:cNvPr>
          <p:cNvSpPr txBox="1"/>
          <p:nvPr/>
        </p:nvSpPr>
        <p:spPr>
          <a:xfrm>
            <a:off x="3831430" y="173023"/>
            <a:ext cx="6541294" cy="4001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ES" sz="2000" dirty="0">
                <a:ln w="0"/>
                <a:solidFill>
                  <a:schemeClr val="accent1"/>
                </a:solidFill>
                <a:effectLst>
                  <a:outerShdw blurRad="38100" dist="25400" dir="5400000" algn="ctr" rotWithShape="0">
                    <a:srgbClr val="6E747A">
                      <a:alpha val="43000"/>
                    </a:srgbClr>
                  </a:outerShdw>
                </a:effectLst>
              </a:rPr>
              <a:t>OBSERVACIONES AL PROYECTO</a:t>
            </a:r>
            <a:endParaRPr lang="es-EC" sz="2000" dirty="0"/>
          </a:p>
        </p:txBody>
      </p:sp>
      <p:graphicFrame>
        <p:nvGraphicFramePr>
          <p:cNvPr id="9" name="Diagrama 8">
            <a:extLst>
              <a:ext uri="{FF2B5EF4-FFF2-40B4-BE49-F238E27FC236}">
                <a16:creationId xmlns:a16="http://schemas.microsoft.com/office/drawing/2014/main" id="{E801A2B6-9D46-4DE5-A5B1-DD9D7A52B724}"/>
              </a:ext>
            </a:extLst>
          </p:cNvPr>
          <p:cNvGraphicFramePr/>
          <p:nvPr>
            <p:extLst>
              <p:ext uri="{D42A27DB-BD31-4B8C-83A1-F6EECF244321}">
                <p14:modId xmlns:p14="http://schemas.microsoft.com/office/powerpoint/2010/main" val="2506567510"/>
              </p:ext>
            </p:extLst>
          </p:nvPr>
        </p:nvGraphicFramePr>
        <p:xfrm>
          <a:off x="1038225" y="967515"/>
          <a:ext cx="10115550" cy="57349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009183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lantilla CONGOPE [solo lectura]" id="{35D79337-08EF-4E6D-A07D-B8583DD5A919}" vid="{DE210592-152F-4D3F-9A5E-CC05F0DB5E0B}"/>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 CONGOPE</Template>
  <TotalTime>27564</TotalTime>
  <Words>1093</Words>
  <Application>Microsoft Office PowerPoint</Application>
  <PresentationFormat>Panorámica</PresentationFormat>
  <Paragraphs>46</Paragraphs>
  <Slides>7</Slides>
  <Notes>2</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7</vt:i4>
      </vt:variant>
    </vt:vector>
  </HeadingPairs>
  <TitlesOfParts>
    <vt:vector size="10"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Comunicación Política</dc:title>
  <dc:creator>Marcela del Rocio Andino Ramos</dc:creator>
  <cp:lastModifiedBy>Jaime Salazar</cp:lastModifiedBy>
  <cp:revision>1405</cp:revision>
  <cp:lastPrinted>2021-02-25T13:58:04Z</cp:lastPrinted>
  <dcterms:created xsi:type="dcterms:W3CDTF">2017-07-20T22:35:52Z</dcterms:created>
  <dcterms:modified xsi:type="dcterms:W3CDTF">2022-02-24T22:57:12Z</dcterms:modified>
</cp:coreProperties>
</file>