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738" r:id="rId2"/>
    <p:sldId id="742" r:id="rId3"/>
    <p:sldId id="752" r:id="rId4"/>
    <p:sldId id="755" r:id="rId5"/>
    <p:sldId id="749" r:id="rId6"/>
    <p:sldId id="743" r:id="rId7"/>
    <p:sldId id="750" r:id="rId8"/>
    <p:sldId id="757" r:id="rId9"/>
    <p:sldId id="758" r:id="rId10"/>
    <p:sldId id="756" r:id="rId11"/>
    <p:sldId id="754" r:id="rId12"/>
  </p:sldIdLst>
  <p:sldSz cx="12192000" cy="6858000"/>
  <p:notesSz cx="7023100" cy="93091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a Elizabeth Cadena Ortuno" initials="PECO" lastIdx="2" clrIdx="0">
    <p:extLst>
      <p:ext uri="{19B8F6BF-5375-455C-9EA6-DF929625EA0E}">
        <p15:presenceInfo xmlns:p15="http://schemas.microsoft.com/office/powerpoint/2012/main" userId="S::PCadena@congope.gob.ec::0fe0c823-c7b9-4699-92fc-0f50497835b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002" autoAdjust="0"/>
  </p:normalViewPr>
  <p:slideViewPr>
    <p:cSldViewPr snapToGrid="0">
      <p:cViewPr varScale="1">
        <p:scale>
          <a:sx n="67" d="100"/>
          <a:sy n="67" d="100"/>
        </p:scale>
        <p:origin x="858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0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4" Type="http://schemas.openxmlformats.org/officeDocument/2006/relationships/image" Target="../media/image37.sv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20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6.svg"/><Relationship Id="rId1" Type="http://schemas.openxmlformats.org/officeDocument/2006/relationships/image" Target="../media/image21.png"/><Relationship Id="rId4" Type="http://schemas.openxmlformats.org/officeDocument/2006/relationships/image" Target="../media/image23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4" Type="http://schemas.openxmlformats.org/officeDocument/2006/relationships/image" Target="../media/image27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4" Type="http://schemas.openxmlformats.org/officeDocument/2006/relationships/image" Target="../media/image31.svg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svg"/><Relationship Id="rId1" Type="http://schemas.openxmlformats.org/officeDocument/2006/relationships/image" Target="../media/image32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4" Type="http://schemas.openxmlformats.org/officeDocument/2006/relationships/image" Target="../media/image37.sv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20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6.svg"/><Relationship Id="rId1" Type="http://schemas.openxmlformats.org/officeDocument/2006/relationships/image" Target="../media/image21.png"/><Relationship Id="rId4" Type="http://schemas.openxmlformats.org/officeDocument/2006/relationships/image" Target="../media/image23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4" Type="http://schemas.openxmlformats.org/officeDocument/2006/relationships/image" Target="../media/image27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4" Type="http://schemas.openxmlformats.org/officeDocument/2006/relationships/image" Target="../media/image31.svg"/></Relationships>
</file>

<file path=ppt/diagrams/_rels/drawing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svg"/><Relationship Id="rId1" Type="http://schemas.openxmlformats.org/officeDocument/2006/relationships/image" Target="../media/image3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D568D7BF-2F7E-45DC-95B1-5B8E7CC1847B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1600" b="1" dirty="0"/>
            <a:t>Continuidad a las obras y proyectos iniciados en períodos anteriores.</a:t>
          </a:r>
          <a:r>
            <a:rPr lang="es-ES" sz="1600" dirty="0"/>
            <a:t> </a:t>
          </a:r>
        </a:p>
        <a:p>
          <a:pPr algn="just"/>
          <a:r>
            <a:rPr lang="es-ES" sz="1500" dirty="0"/>
            <a:t>La As. Arce propone reformar los artículos 3 y 41 que tratan sobre el principio de coordinación y corresponsabilidad y sobre las funciones de los GADP.</a:t>
          </a:r>
        </a:p>
        <a:p>
          <a:pPr algn="just"/>
          <a:r>
            <a:rPr lang="es-ES" sz="1500" dirty="0"/>
            <a:t>- Se debe propender a una planificación a largo plazo.</a:t>
          </a:r>
        </a:p>
        <a:p>
          <a:pPr algn="just"/>
          <a:r>
            <a:rPr lang="es-ES" sz="1500" dirty="0"/>
            <a:t>- Se debe considerar que cada período es distinto y cada territorio tiene sus particularidades.</a:t>
          </a:r>
        </a:p>
        <a:p>
          <a:pPr algn="just"/>
          <a:r>
            <a:rPr lang="es-ES" sz="1500" dirty="0"/>
            <a:t>- ¿Qué pasaría en caso de reducción presupuestaria?</a:t>
          </a:r>
        </a:p>
        <a:p>
          <a:pPr algn="just"/>
          <a:r>
            <a:rPr lang="es-ES" sz="1500" baseline="0" dirty="0"/>
            <a:t>- ¿Quién determina que el proyecto contravenga intereses de la comunidad y en qué términos?</a:t>
          </a:r>
        </a:p>
        <a:p>
          <a:pPr algn="just">
            <a:buNone/>
          </a:pPr>
          <a:r>
            <a:rPr lang="es-ES" sz="1500" baseline="0" dirty="0"/>
            <a:t>- La coordinación y corresponsabilidad se refiere a las relaciones intergubernamentales, no a la continuidad de las obras</a:t>
          </a:r>
          <a:endParaRPr lang="es-EC" sz="1500" dirty="0"/>
        </a:p>
      </dgm:t>
    </dgm:pt>
    <dgm:pt modelId="{E90A1D75-D257-43FB-A137-644EC3F67189}" type="parTrans" cxnId="{34552D6F-CB55-45A4-86A7-A5674E197066}">
      <dgm:prSet/>
      <dgm:spPr/>
      <dgm:t>
        <a:bodyPr/>
        <a:lstStyle/>
        <a:p>
          <a:endParaRPr lang="es-EC"/>
        </a:p>
      </dgm:t>
    </dgm:pt>
    <dgm:pt modelId="{1262380E-2A91-4633-B8DC-3B216883859A}" type="sibTrans" cxnId="{34552D6F-CB55-45A4-86A7-A5674E197066}">
      <dgm:prSet/>
      <dgm:spPr/>
      <dgm:t>
        <a:bodyPr/>
        <a:lstStyle/>
        <a:p>
          <a:endParaRPr lang="es-EC"/>
        </a:p>
      </dgm:t>
    </dgm:pt>
    <dgm:pt modelId="{6BB9A628-A834-4608-A01F-BEBBCA71DA27}" type="pres">
      <dgm:prSet presAssocID="{444E614E-4C64-47E2-BE0B-6A361BB0E983}" presName="Name0" presStyleCnt="0">
        <dgm:presLayoutVars>
          <dgm:dir/>
          <dgm:resizeHandles val="exact"/>
        </dgm:presLayoutVars>
      </dgm:prSet>
      <dgm:spPr/>
    </dgm:pt>
    <dgm:pt modelId="{308D0EB0-E5E4-48B5-AD75-E129503EB0EC}" type="pres">
      <dgm:prSet presAssocID="{D568D7BF-2F7E-45DC-95B1-5B8E7CC1847B}" presName="compNode" presStyleCnt="0"/>
      <dgm:spPr/>
    </dgm:pt>
    <dgm:pt modelId="{801A5489-3BEB-49E8-98CF-05742BF492D7}" type="pres">
      <dgm:prSet presAssocID="{D568D7BF-2F7E-45DC-95B1-5B8E7CC1847B}" presName="pictRect" presStyleLbl="node1" presStyleIdx="0" presStyleCnt="1" custScaleX="60416" custScaleY="60152" custLinFactNeighborX="-52080" custLinFactNeighborY="182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23000" b="-23000"/>
          </a:stretch>
        </a:blipFill>
      </dgm:spPr>
      <dgm:extLst>
        <a:ext uri="{E40237B7-FDA0-4F09-8148-C483321AD2D9}">
          <dgm14:cNvPr xmlns:dgm14="http://schemas.microsoft.com/office/drawing/2010/diagram" id="0" name="" descr="Bank con relleno sólido"/>
        </a:ext>
      </dgm:extLst>
    </dgm:pt>
    <dgm:pt modelId="{15F4417D-3EB1-4B76-9007-69C8AEC70C21}" type="pres">
      <dgm:prSet presAssocID="{D568D7BF-2F7E-45DC-95B1-5B8E7CC1847B}" presName="textRect" presStyleLbl="revTx" presStyleIdx="0" presStyleCnt="1" custScaleX="200644" custScaleY="149419" custLinFactNeighborX="0" custLinFactNeighborY="1923">
        <dgm:presLayoutVars>
          <dgm:bulletEnabled val="1"/>
        </dgm:presLayoutVars>
      </dgm:prSet>
      <dgm:spPr/>
    </dgm:pt>
  </dgm:ptLst>
  <dgm:cxnLst>
    <dgm:cxn modelId="{3731D564-0948-4BBA-A4E8-5C68644B3162}" type="presOf" srcId="{444E614E-4C64-47E2-BE0B-6A361BB0E983}" destId="{6BB9A628-A834-4608-A01F-BEBBCA71DA27}" srcOrd="0" destOrd="0" presId="urn:microsoft.com/office/officeart/2005/8/layout/pList1"/>
    <dgm:cxn modelId="{34552D6F-CB55-45A4-86A7-A5674E197066}" srcId="{444E614E-4C64-47E2-BE0B-6A361BB0E983}" destId="{D568D7BF-2F7E-45DC-95B1-5B8E7CC1847B}" srcOrd="0" destOrd="0" parTransId="{E90A1D75-D257-43FB-A137-644EC3F67189}" sibTransId="{1262380E-2A91-4633-B8DC-3B216883859A}"/>
    <dgm:cxn modelId="{C84282A3-093F-4FCB-81A0-D0F2EDD6D80A}" type="presOf" srcId="{D568D7BF-2F7E-45DC-95B1-5B8E7CC1847B}" destId="{15F4417D-3EB1-4B76-9007-69C8AEC70C21}" srcOrd="0" destOrd="0" presId="urn:microsoft.com/office/officeart/2005/8/layout/pList1"/>
    <dgm:cxn modelId="{81C124FD-253F-44B6-A3B2-328F50AC038B}" type="presParOf" srcId="{6BB9A628-A834-4608-A01F-BEBBCA71DA27}" destId="{308D0EB0-E5E4-48B5-AD75-E129503EB0EC}" srcOrd="0" destOrd="0" presId="urn:microsoft.com/office/officeart/2005/8/layout/pList1"/>
    <dgm:cxn modelId="{BED747A9-7F77-4965-95C1-14A2C3B23939}" type="presParOf" srcId="{308D0EB0-E5E4-48B5-AD75-E129503EB0EC}" destId="{801A5489-3BEB-49E8-98CF-05742BF492D7}" srcOrd="0" destOrd="0" presId="urn:microsoft.com/office/officeart/2005/8/layout/pList1"/>
    <dgm:cxn modelId="{B73CA906-A7A5-4390-9149-F5BC2FD0D2D7}" type="presParOf" srcId="{308D0EB0-E5E4-48B5-AD75-E129503EB0EC}" destId="{15F4417D-3EB1-4B76-9007-69C8AEC70C21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D568D7BF-2F7E-45DC-95B1-5B8E7CC1847B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" sz="2400" dirty="0"/>
            <a:t>Aún</a:t>
          </a:r>
          <a:r>
            <a:rPr lang="es-ES" sz="2400" baseline="0" dirty="0"/>
            <a:t> se confunde las competencias con las funciones, si se pretende cambiar la de fomento productivo debe entenderse desde esta perspectiva. </a:t>
          </a:r>
        </a:p>
        <a:p>
          <a:pPr algn="just"/>
          <a:endParaRPr lang="es-EC" sz="1600" dirty="0"/>
        </a:p>
      </dgm:t>
    </dgm:pt>
    <dgm:pt modelId="{E90A1D75-D257-43FB-A137-644EC3F67189}" type="parTrans" cxnId="{34552D6F-CB55-45A4-86A7-A5674E197066}">
      <dgm:prSet/>
      <dgm:spPr/>
      <dgm:t>
        <a:bodyPr/>
        <a:lstStyle/>
        <a:p>
          <a:endParaRPr lang="es-EC"/>
        </a:p>
      </dgm:t>
    </dgm:pt>
    <dgm:pt modelId="{1262380E-2A91-4633-B8DC-3B216883859A}" type="sibTrans" cxnId="{34552D6F-CB55-45A4-86A7-A5674E197066}">
      <dgm:prSet/>
      <dgm:spPr/>
      <dgm:t>
        <a:bodyPr/>
        <a:lstStyle/>
        <a:p>
          <a:endParaRPr lang="es-EC"/>
        </a:p>
      </dgm:t>
    </dgm:pt>
    <dgm:pt modelId="{D20CC729-320A-48B6-B510-089012FE9BCC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" sz="2400" kern="1200" baseline="0" dirty="0"/>
            <a:t>Es importante superar las ambigüedades que presenta la norma actual, actualmente se interpreta como si el fomento es sólo en agropecuarias.</a:t>
          </a:r>
        </a:p>
      </dgm:t>
    </dgm:pt>
    <dgm:pt modelId="{192A245F-3DC2-448D-A51A-FD29166DA458}" type="parTrans" cxnId="{7F4F263B-4387-4789-95C3-E9142774F77C}">
      <dgm:prSet/>
      <dgm:spPr/>
      <dgm:t>
        <a:bodyPr/>
        <a:lstStyle/>
        <a:p>
          <a:endParaRPr lang="es-EC"/>
        </a:p>
      </dgm:t>
    </dgm:pt>
    <dgm:pt modelId="{BDD3B320-DED1-470D-8D1B-B96766BE4442}" type="sibTrans" cxnId="{7F4F263B-4387-4789-95C3-E9142774F77C}">
      <dgm:prSet/>
      <dgm:spPr/>
      <dgm:t>
        <a:bodyPr/>
        <a:lstStyle/>
        <a:p>
          <a:endParaRPr lang="es-EC"/>
        </a:p>
      </dgm:t>
    </dgm:pt>
    <dgm:pt modelId="{6BB9A628-A834-4608-A01F-BEBBCA71DA27}" type="pres">
      <dgm:prSet presAssocID="{444E614E-4C64-47E2-BE0B-6A361BB0E983}" presName="Name0" presStyleCnt="0">
        <dgm:presLayoutVars>
          <dgm:dir/>
          <dgm:resizeHandles val="exact"/>
        </dgm:presLayoutVars>
      </dgm:prSet>
      <dgm:spPr/>
    </dgm:pt>
    <dgm:pt modelId="{308D0EB0-E5E4-48B5-AD75-E129503EB0EC}" type="pres">
      <dgm:prSet presAssocID="{D568D7BF-2F7E-45DC-95B1-5B8E7CC1847B}" presName="compNode" presStyleCnt="0"/>
      <dgm:spPr/>
    </dgm:pt>
    <dgm:pt modelId="{801A5489-3BEB-49E8-98CF-05742BF492D7}" type="pres">
      <dgm:prSet presAssocID="{D568D7BF-2F7E-45DC-95B1-5B8E7CC1847B}" presName="pictRect" presStyleLbl="node1" presStyleIdx="0" presStyleCnt="2" custScaleX="37026" custScaleY="46267" custLinFactNeighborX="-4405" custLinFactNeighborY="3481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8000" b="-8000"/>
          </a:stretch>
        </a:blipFill>
      </dgm:spPr>
      <dgm:extLst>
        <a:ext uri="{E40237B7-FDA0-4F09-8148-C483321AD2D9}">
          <dgm14:cNvPr xmlns:dgm14="http://schemas.microsoft.com/office/drawing/2010/diagram" id="0" name="" descr="Marca de insignia1 con relleno sólido"/>
        </a:ext>
      </dgm:extLst>
    </dgm:pt>
    <dgm:pt modelId="{15F4417D-3EB1-4B76-9007-69C8AEC70C21}" type="pres">
      <dgm:prSet presAssocID="{D568D7BF-2F7E-45DC-95B1-5B8E7CC1847B}" presName="textRect" presStyleLbl="revTx" presStyleIdx="0" presStyleCnt="2" custScaleX="76504" custScaleY="125606" custLinFactNeighborX="-3505" custLinFactNeighborY="-7995">
        <dgm:presLayoutVars>
          <dgm:bulletEnabled val="1"/>
        </dgm:presLayoutVars>
      </dgm:prSet>
      <dgm:spPr/>
    </dgm:pt>
    <dgm:pt modelId="{7A58021F-C59D-46DD-B0B9-7D25D0521239}" type="pres">
      <dgm:prSet presAssocID="{1262380E-2A91-4633-B8DC-3B216883859A}" presName="sibTrans" presStyleLbl="sibTrans2D1" presStyleIdx="0" presStyleCnt="0"/>
      <dgm:spPr/>
    </dgm:pt>
    <dgm:pt modelId="{02354CED-DEA5-4C17-BF41-34021C01E8D5}" type="pres">
      <dgm:prSet presAssocID="{D20CC729-320A-48B6-B510-089012FE9BCC}" presName="compNode" presStyleCnt="0"/>
      <dgm:spPr/>
    </dgm:pt>
    <dgm:pt modelId="{CC30EFFB-06E2-403F-AFE2-6560C6DE5661}" type="pres">
      <dgm:prSet presAssocID="{D20CC729-320A-48B6-B510-089012FE9BCC}" presName="pictRect" presStyleLbl="node1" presStyleIdx="1" presStyleCnt="2" custScaleX="37688" custScaleY="46991" custLinFactNeighborX="-2060" custLinFactNeighborY="557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8000" b="-8000"/>
          </a:stretch>
        </a:blipFill>
        <a:ln>
          <a:solidFill>
            <a:schemeClr val="accent2"/>
          </a:solidFill>
        </a:ln>
      </dgm:spPr>
      <dgm:extLst>
        <a:ext uri="{E40237B7-FDA0-4F09-8148-C483321AD2D9}">
          <dgm14:cNvPr xmlns:dgm14="http://schemas.microsoft.com/office/drawing/2010/diagram" id="0" name="" descr="Agricultura con relleno sólido"/>
        </a:ext>
      </dgm:extLst>
    </dgm:pt>
    <dgm:pt modelId="{1FC36E1B-5F21-44B4-9F21-736C729623C8}" type="pres">
      <dgm:prSet presAssocID="{D20CC729-320A-48B6-B510-089012FE9BCC}" presName="textRect" presStyleLbl="revTx" presStyleIdx="1" presStyleCnt="2" custScaleX="76836" custScaleY="126634" custLinFactNeighborX="-2226" custLinFactNeighborY="-8589">
        <dgm:presLayoutVars>
          <dgm:bulletEnabled val="1"/>
        </dgm:presLayoutVars>
      </dgm:prSet>
      <dgm:spPr/>
    </dgm:pt>
  </dgm:ptLst>
  <dgm:cxnLst>
    <dgm:cxn modelId="{7F4F263B-4387-4789-95C3-E9142774F77C}" srcId="{444E614E-4C64-47E2-BE0B-6A361BB0E983}" destId="{D20CC729-320A-48B6-B510-089012FE9BCC}" srcOrd="1" destOrd="0" parTransId="{192A245F-3DC2-448D-A51A-FD29166DA458}" sibTransId="{BDD3B320-DED1-470D-8D1B-B96766BE4442}"/>
    <dgm:cxn modelId="{3731D564-0948-4BBA-A4E8-5C68644B3162}" type="presOf" srcId="{444E614E-4C64-47E2-BE0B-6A361BB0E983}" destId="{6BB9A628-A834-4608-A01F-BEBBCA71DA27}" srcOrd="0" destOrd="0" presId="urn:microsoft.com/office/officeart/2005/8/layout/pList1"/>
    <dgm:cxn modelId="{34552D6F-CB55-45A4-86A7-A5674E197066}" srcId="{444E614E-4C64-47E2-BE0B-6A361BB0E983}" destId="{D568D7BF-2F7E-45DC-95B1-5B8E7CC1847B}" srcOrd="0" destOrd="0" parTransId="{E90A1D75-D257-43FB-A137-644EC3F67189}" sibTransId="{1262380E-2A91-4633-B8DC-3B216883859A}"/>
    <dgm:cxn modelId="{98D49E7D-ADB2-4BDB-AD8A-4C912497BCB3}" type="presOf" srcId="{1262380E-2A91-4633-B8DC-3B216883859A}" destId="{7A58021F-C59D-46DD-B0B9-7D25D0521239}" srcOrd="0" destOrd="0" presId="urn:microsoft.com/office/officeart/2005/8/layout/pList1"/>
    <dgm:cxn modelId="{C84282A3-093F-4FCB-81A0-D0F2EDD6D80A}" type="presOf" srcId="{D568D7BF-2F7E-45DC-95B1-5B8E7CC1847B}" destId="{15F4417D-3EB1-4B76-9007-69C8AEC70C21}" srcOrd="0" destOrd="0" presId="urn:microsoft.com/office/officeart/2005/8/layout/pList1"/>
    <dgm:cxn modelId="{93C411D8-B4EF-4FB4-A4F0-88D85970CEAC}" type="presOf" srcId="{D20CC729-320A-48B6-B510-089012FE9BCC}" destId="{1FC36E1B-5F21-44B4-9F21-736C729623C8}" srcOrd="0" destOrd="0" presId="urn:microsoft.com/office/officeart/2005/8/layout/pList1"/>
    <dgm:cxn modelId="{81C124FD-253F-44B6-A3B2-328F50AC038B}" type="presParOf" srcId="{6BB9A628-A834-4608-A01F-BEBBCA71DA27}" destId="{308D0EB0-E5E4-48B5-AD75-E129503EB0EC}" srcOrd="0" destOrd="0" presId="urn:microsoft.com/office/officeart/2005/8/layout/pList1"/>
    <dgm:cxn modelId="{BED747A9-7F77-4965-95C1-14A2C3B23939}" type="presParOf" srcId="{308D0EB0-E5E4-48B5-AD75-E129503EB0EC}" destId="{801A5489-3BEB-49E8-98CF-05742BF492D7}" srcOrd="0" destOrd="0" presId="urn:microsoft.com/office/officeart/2005/8/layout/pList1"/>
    <dgm:cxn modelId="{B73CA906-A7A5-4390-9149-F5BC2FD0D2D7}" type="presParOf" srcId="{308D0EB0-E5E4-48B5-AD75-E129503EB0EC}" destId="{15F4417D-3EB1-4B76-9007-69C8AEC70C21}" srcOrd="1" destOrd="0" presId="urn:microsoft.com/office/officeart/2005/8/layout/pList1"/>
    <dgm:cxn modelId="{71A5516A-E227-40C9-ABD0-9FD347095EE2}" type="presParOf" srcId="{6BB9A628-A834-4608-A01F-BEBBCA71DA27}" destId="{7A58021F-C59D-46DD-B0B9-7D25D0521239}" srcOrd="1" destOrd="0" presId="urn:microsoft.com/office/officeart/2005/8/layout/pList1"/>
    <dgm:cxn modelId="{9816C562-5848-41D9-88FA-251F3AFEF59B}" type="presParOf" srcId="{6BB9A628-A834-4608-A01F-BEBBCA71DA27}" destId="{02354CED-DEA5-4C17-BF41-34021C01E8D5}" srcOrd="2" destOrd="0" presId="urn:microsoft.com/office/officeart/2005/8/layout/pList1"/>
    <dgm:cxn modelId="{8E82DC66-DB26-4FB5-B161-9B74CC42CD6C}" type="presParOf" srcId="{02354CED-DEA5-4C17-BF41-34021C01E8D5}" destId="{CC30EFFB-06E2-403F-AFE2-6560C6DE5661}" srcOrd="0" destOrd="0" presId="urn:microsoft.com/office/officeart/2005/8/layout/pList1"/>
    <dgm:cxn modelId="{5B03A9AA-602E-42EF-A25F-A009EB4F3A43}" type="presParOf" srcId="{02354CED-DEA5-4C17-BF41-34021C01E8D5}" destId="{1FC36E1B-5F21-44B4-9F21-736C729623C8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D568D7BF-2F7E-45DC-95B1-5B8E7CC1847B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" sz="1800" dirty="0"/>
            <a:t>En los artículos innumerados agregados después del Art. 50 del COOTAD se propone establecer atribuciones concretas a los viceprefectos/as, de forma obligatoria:</a:t>
          </a:r>
          <a:endParaRPr lang="es-ES" sz="1800" baseline="0" dirty="0"/>
        </a:p>
        <a:p>
          <a:r>
            <a:rPr lang="es-ES" sz="1800" baseline="0" dirty="0"/>
            <a:t>- Se debe evitar generar conflictos de gobernabilidad.</a:t>
          </a:r>
        </a:p>
        <a:p>
          <a:r>
            <a:rPr lang="es-ES" sz="1800" baseline="0" dirty="0"/>
            <a:t>- Debe ser una atribución exclusiva del ejecutivo.</a:t>
          </a:r>
        </a:p>
        <a:p>
          <a:r>
            <a:rPr lang="es-ES" sz="1800" baseline="0" dirty="0"/>
            <a:t>- La extensión del ejercicio de la representación legal del GAD puede generar conflictos que deben analizarse en la redacción de la norma.</a:t>
          </a:r>
          <a:endParaRPr lang="es-EC" sz="1800" baseline="0" dirty="0"/>
        </a:p>
        <a:p>
          <a:endParaRPr lang="es-EC" sz="1800" baseline="0" dirty="0"/>
        </a:p>
        <a:p>
          <a:endParaRPr lang="es-EC" sz="1800" dirty="0"/>
        </a:p>
      </dgm:t>
    </dgm:pt>
    <dgm:pt modelId="{E90A1D75-D257-43FB-A137-644EC3F67189}" type="parTrans" cxnId="{34552D6F-CB55-45A4-86A7-A5674E197066}">
      <dgm:prSet/>
      <dgm:spPr/>
      <dgm:t>
        <a:bodyPr/>
        <a:lstStyle/>
        <a:p>
          <a:endParaRPr lang="es-EC"/>
        </a:p>
      </dgm:t>
    </dgm:pt>
    <dgm:pt modelId="{1262380E-2A91-4633-B8DC-3B216883859A}" type="sibTrans" cxnId="{34552D6F-CB55-45A4-86A7-A5674E197066}">
      <dgm:prSet/>
      <dgm:spPr/>
      <dgm:t>
        <a:bodyPr/>
        <a:lstStyle/>
        <a:p>
          <a:endParaRPr lang="es-EC"/>
        </a:p>
      </dgm:t>
    </dgm:pt>
    <dgm:pt modelId="{6BB9A628-A834-4608-A01F-BEBBCA71DA27}" type="pres">
      <dgm:prSet presAssocID="{444E614E-4C64-47E2-BE0B-6A361BB0E983}" presName="Name0" presStyleCnt="0">
        <dgm:presLayoutVars>
          <dgm:dir/>
          <dgm:resizeHandles val="exact"/>
        </dgm:presLayoutVars>
      </dgm:prSet>
      <dgm:spPr/>
    </dgm:pt>
    <dgm:pt modelId="{308D0EB0-E5E4-48B5-AD75-E129503EB0EC}" type="pres">
      <dgm:prSet presAssocID="{D568D7BF-2F7E-45DC-95B1-5B8E7CC1847B}" presName="compNode" presStyleCnt="0"/>
      <dgm:spPr/>
    </dgm:pt>
    <dgm:pt modelId="{801A5489-3BEB-49E8-98CF-05742BF492D7}" type="pres">
      <dgm:prSet presAssocID="{D568D7BF-2F7E-45DC-95B1-5B8E7CC1847B}" presName="pictRect" presStyleLbl="node1" presStyleIdx="0" presStyleCnt="1" custScaleX="75492" custScaleY="60092" custLinFactNeighborX="8625" custLinFactNeighborY="42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41000" b="-41000"/>
          </a:stretch>
        </a:blipFill>
      </dgm:spPr>
      <dgm:extLst>
        <a:ext uri="{E40237B7-FDA0-4F09-8148-C483321AD2D9}">
          <dgm14:cNvPr xmlns:dgm14="http://schemas.microsoft.com/office/drawing/2010/diagram" id="0" name="" descr="Engranajes contorno"/>
        </a:ext>
      </dgm:extLst>
    </dgm:pt>
    <dgm:pt modelId="{15F4417D-3EB1-4B76-9007-69C8AEC70C21}" type="pres">
      <dgm:prSet presAssocID="{D568D7BF-2F7E-45DC-95B1-5B8E7CC1847B}" presName="textRect" presStyleLbl="revTx" presStyleIdx="0" presStyleCnt="1" custScaleX="172505" custScaleY="107583" custLinFactNeighborY="-9359">
        <dgm:presLayoutVars>
          <dgm:bulletEnabled val="1"/>
        </dgm:presLayoutVars>
      </dgm:prSet>
      <dgm:spPr/>
    </dgm:pt>
  </dgm:ptLst>
  <dgm:cxnLst>
    <dgm:cxn modelId="{3731D564-0948-4BBA-A4E8-5C68644B3162}" type="presOf" srcId="{444E614E-4C64-47E2-BE0B-6A361BB0E983}" destId="{6BB9A628-A834-4608-A01F-BEBBCA71DA27}" srcOrd="0" destOrd="0" presId="urn:microsoft.com/office/officeart/2005/8/layout/pList1"/>
    <dgm:cxn modelId="{34552D6F-CB55-45A4-86A7-A5674E197066}" srcId="{444E614E-4C64-47E2-BE0B-6A361BB0E983}" destId="{D568D7BF-2F7E-45DC-95B1-5B8E7CC1847B}" srcOrd="0" destOrd="0" parTransId="{E90A1D75-D257-43FB-A137-644EC3F67189}" sibTransId="{1262380E-2A91-4633-B8DC-3B216883859A}"/>
    <dgm:cxn modelId="{C84282A3-093F-4FCB-81A0-D0F2EDD6D80A}" type="presOf" srcId="{D568D7BF-2F7E-45DC-95B1-5B8E7CC1847B}" destId="{15F4417D-3EB1-4B76-9007-69C8AEC70C21}" srcOrd="0" destOrd="0" presId="urn:microsoft.com/office/officeart/2005/8/layout/pList1"/>
    <dgm:cxn modelId="{81C124FD-253F-44B6-A3B2-328F50AC038B}" type="presParOf" srcId="{6BB9A628-A834-4608-A01F-BEBBCA71DA27}" destId="{308D0EB0-E5E4-48B5-AD75-E129503EB0EC}" srcOrd="0" destOrd="0" presId="urn:microsoft.com/office/officeart/2005/8/layout/pList1"/>
    <dgm:cxn modelId="{BED747A9-7F77-4965-95C1-14A2C3B23939}" type="presParOf" srcId="{308D0EB0-E5E4-48B5-AD75-E129503EB0EC}" destId="{801A5489-3BEB-49E8-98CF-05742BF492D7}" srcOrd="0" destOrd="0" presId="urn:microsoft.com/office/officeart/2005/8/layout/pList1"/>
    <dgm:cxn modelId="{B73CA906-A7A5-4390-9149-F5BC2FD0D2D7}" type="presParOf" srcId="{308D0EB0-E5E4-48B5-AD75-E129503EB0EC}" destId="{15F4417D-3EB1-4B76-9007-69C8AEC70C21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D568D7BF-2F7E-45DC-95B1-5B8E7CC1847B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" sz="1700" baseline="0" dirty="0"/>
            <a:t>Art. 126 </a:t>
          </a:r>
          <a:r>
            <a:rPr lang="es-ES" sz="1700" baseline="0" dirty="0">
              <a:sym typeface="Wingdings" panose="05000000000000000000" pitchFamily="2" charset="2"/>
            </a:rPr>
            <a:t> se propone</a:t>
          </a:r>
          <a:r>
            <a:rPr lang="es-ES" sz="1700" baseline="0" dirty="0"/>
            <a:t> la posibilidad del ejercicio concurrente de competencias de otros niveles de gobierno. Se debe considerar:</a:t>
          </a:r>
        </a:p>
        <a:p>
          <a:pPr algn="just"/>
          <a:endParaRPr lang="es-ES" sz="1700" baseline="0" dirty="0"/>
        </a:p>
        <a:p>
          <a:pPr algn="just"/>
          <a:r>
            <a:rPr lang="es-ES" sz="1700" baseline="0" dirty="0"/>
            <a:t>- Puede constituir medio para conflicto de competencias.</a:t>
          </a:r>
        </a:p>
        <a:p>
          <a:pPr algn="just"/>
          <a:r>
            <a:rPr lang="es-ES" sz="1700" baseline="0" dirty="0"/>
            <a:t>- Podría desnaturalizar a las competencias exclusivas.</a:t>
          </a:r>
        </a:p>
        <a:p>
          <a:pPr algn="just"/>
          <a:r>
            <a:rPr lang="es-ES" sz="1700" baseline="0" dirty="0"/>
            <a:t>- En la actualidad ya es posible por medio de convenio (coordinación)</a:t>
          </a:r>
        </a:p>
        <a:p>
          <a:pPr algn="just"/>
          <a:r>
            <a:rPr lang="es-ES" sz="1700" baseline="0" dirty="0"/>
            <a:t>  </a:t>
          </a:r>
          <a:endParaRPr lang="es-EC" sz="1700" dirty="0"/>
        </a:p>
      </dgm:t>
    </dgm:pt>
    <dgm:pt modelId="{E90A1D75-D257-43FB-A137-644EC3F67189}" type="parTrans" cxnId="{34552D6F-CB55-45A4-86A7-A5674E197066}">
      <dgm:prSet/>
      <dgm:spPr/>
      <dgm:t>
        <a:bodyPr/>
        <a:lstStyle/>
        <a:p>
          <a:endParaRPr lang="es-EC"/>
        </a:p>
      </dgm:t>
    </dgm:pt>
    <dgm:pt modelId="{1262380E-2A91-4633-B8DC-3B216883859A}" type="sibTrans" cxnId="{34552D6F-CB55-45A4-86A7-A5674E197066}">
      <dgm:prSet/>
      <dgm:spPr/>
      <dgm:t>
        <a:bodyPr/>
        <a:lstStyle/>
        <a:p>
          <a:endParaRPr lang="es-EC"/>
        </a:p>
      </dgm:t>
    </dgm:pt>
    <dgm:pt modelId="{D20CC729-320A-48B6-B510-089012FE9BCC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" sz="1800" kern="1200" baseline="0" dirty="0"/>
            <a:t>Art. 129 </a:t>
          </a:r>
          <a:r>
            <a:rPr lang="es-ES" sz="1800" kern="1200" baseline="0" dirty="0">
              <a:sym typeface="Wingdings" panose="05000000000000000000" pitchFamily="2" charset="2"/>
            </a:rPr>
            <a:t> se propone facultarlos para cobro de peajes o “tarifas”. Se debe considerar:</a:t>
          </a:r>
        </a:p>
        <a:p>
          <a:pPr algn="just"/>
          <a:endParaRPr lang="es-ES" sz="1800" kern="1200" baseline="0" dirty="0">
            <a:sym typeface="Wingdings" panose="05000000000000000000" pitchFamily="2" charset="2"/>
          </a:endParaRPr>
        </a:p>
        <a:p>
          <a:pPr algn="just"/>
          <a:r>
            <a:rPr lang="es-ES" sz="1800" kern="1200" baseline="0" dirty="0">
              <a:sym typeface="Wingdings" panose="05000000000000000000" pitchFamily="2" charset="2"/>
            </a:rPr>
            <a:t>- Los peajes pueden estar ligados a concesiones viales.</a:t>
          </a:r>
        </a:p>
        <a:p>
          <a:pPr algn="just"/>
          <a:r>
            <a:rPr lang="es-ES" sz="1800" kern="1200" baseline="0" dirty="0">
              <a:sym typeface="Wingdings" panose="05000000000000000000" pitchFamily="2" charset="2"/>
            </a:rPr>
            <a:t>- Los GADPR ya pueden contribuir en mantenimiento vial coordinando con GADP.</a:t>
          </a:r>
        </a:p>
        <a:p>
          <a:pPr algn="just"/>
          <a:r>
            <a:rPr lang="es-ES" sz="1800" kern="1200" baseline="0" dirty="0"/>
            <a:t>- Desproporcionado para estos niveles de gobierno.</a:t>
          </a:r>
          <a:endParaRPr lang="es-EC" sz="1800" kern="1200" dirty="0"/>
        </a:p>
      </dgm:t>
    </dgm:pt>
    <dgm:pt modelId="{BDD3B320-DED1-470D-8D1B-B96766BE4442}" type="sibTrans" cxnId="{7F4F263B-4387-4789-95C3-E9142774F77C}">
      <dgm:prSet/>
      <dgm:spPr/>
      <dgm:t>
        <a:bodyPr/>
        <a:lstStyle/>
        <a:p>
          <a:endParaRPr lang="es-EC"/>
        </a:p>
      </dgm:t>
    </dgm:pt>
    <dgm:pt modelId="{192A245F-3DC2-448D-A51A-FD29166DA458}" type="parTrans" cxnId="{7F4F263B-4387-4789-95C3-E9142774F77C}">
      <dgm:prSet/>
      <dgm:spPr/>
      <dgm:t>
        <a:bodyPr/>
        <a:lstStyle/>
        <a:p>
          <a:endParaRPr lang="es-EC"/>
        </a:p>
      </dgm:t>
    </dgm:pt>
    <dgm:pt modelId="{6BB9A628-A834-4608-A01F-BEBBCA71DA27}" type="pres">
      <dgm:prSet presAssocID="{444E614E-4C64-47E2-BE0B-6A361BB0E983}" presName="Name0" presStyleCnt="0">
        <dgm:presLayoutVars>
          <dgm:dir/>
          <dgm:resizeHandles val="exact"/>
        </dgm:presLayoutVars>
      </dgm:prSet>
      <dgm:spPr/>
    </dgm:pt>
    <dgm:pt modelId="{308D0EB0-E5E4-48B5-AD75-E129503EB0EC}" type="pres">
      <dgm:prSet presAssocID="{D568D7BF-2F7E-45DC-95B1-5B8E7CC1847B}" presName="compNode" presStyleCnt="0"/>
      <dgm:spPr/>
    </dgm:pt>
    <dgm:pt modelId="{801A5489-3BEB-49E8-98CF-05742BF492D7}" type="pres">
      <dgm:prSet presAssocID="{D568D7BF-2F7E-45DC-95B1-5B8E7CC1847B}" presName="pictRect" presStyleLbl="node1" presStyleIdx="0" presStyleCnt="2" custScaleX="37352" custScaleY="38933" custLinFactNeighborX="-631" custLinFactNeighborY="8628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20000" b="-20000"/>
          </a:stretch>
        </a:blipFill>
      </dgm:spPr>
      <dgm:extLst>
        <a:ext uri="{E40237B7-FDA0-4F09-8148-C483321AD2D9}">
          <dgm14:cNvPr xmlns:dgm14="http://schemas.microsoft.com/office/drawing/2010/diagram" id="0" name="" descr="Junta de directores con relleno sólido"/>
        </a:ext>
      </dgm:extLst>
    </dgm:pt>
    <dgm:pt modelId="{15F4417D-3EB1-4B76-9007-69C8AEC70C21}" type="pres">
      <dgm:prSet presAssocID="{D568D7BF-2F7E-45DC-95B1-5B8E7CC1847B}" presName="textRect" presStyleLbl="revTx" presStyleIdx="0" presStyleCnt="2" custScaleX="87686" custScaleY="139897" custLinFactNeighborX="3383" custLinFactNeighborY="-4569">
        <dgm:presLayoutVars>
          <dgm:bulletEnabled val="1"/>
        </dgm:presLayoutVars>
      </dgm:prSet>
      <dgm:spPr/>
    </dgm:pt>
    <dgm:pt modelId="{7A58021F-C59D-46DD-B0B9-7D25D0521239}" type="pres">
      <dgm:prSet presAssocID="{1262380E-2A91-4633-B8DC-3B216883859A}" presName="sibTrans" presStyleLbl="sibTrans2D1" presStyleIdx="0" presStyleCnt="0"/>
      <dgm:spPr/>
    </dgm:pt>
    <dgm:pt modelId="{02354CED-DEA5-4C17-BF41-34021C01E8D5}" type="pres">
      <dgm:prSet presAssocID="{D20CC729-320A-48B6-B510-089012FE9BCC}" presName="compNode" presStyleCnt="0"/>
      <dgm:spPr/>
    </dgm:pt>
    <dgm:pt modelId="{CC30EFFB-06E2-403F-AFE2-6560C6DE5661}" type="pres">
      <dgm:prSet presAssocID="{D20CC729-320A-48B6-B510-089012FE9BCC}" presName="pictRect" presStyleLbl="node1" presStyleIdx="1" presStyleCnt="2" custScaleX="31313" custScaleY="40358" custLinFactNeighborX="-5382" custLinFactNeighborY="710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6000" b="-6000"/>
          </a:stretch>
        </a:blipFill>
        <a:ln>
          <a:solidFill>
            <a:schemeClr val="accent2"/>
          </a:solidFill>
        </a:ln>
      </dgm:spPr>
      <dgm:extLst>
        <a:ext uri="{E40237B7-FDA0-4F09-8148-C483321AD2D9}">
          <dgm14:cNvPr xmlns:dgm14="http://schemas.microsoft.com/office/drawing/2010/diagram" id="0" name="" descr="Blog con relleno sólido"/>
        </a:ext>
      </dgm:extLst>
    </dgm:pt>
    <dgm:pt modelId="{1FC36E1B-5F21-44B4-9F21-736C729623C8}" type="pres">
      <dgm:prSet presAssocID="{D20CC729-320A-48B6-B510-089012FE9BCC}" presName="textRect" presStyleLbl="revTx" presStyleIdx="1" presStyleCnt="2" custScaleX="88817" custScaleY="139031" custLinFactNeighborX="455" custLinFactNeighborY="-1873">
        <dgm:presLayoutVars>
          <dgm:bulletEnabled val="1"/>
        </dgm:presLayoutVars>
      </dgm:prSet>
      <dgm:spPr/>
    </dgm:pt>
  </dgm:ptLst>
  <dgm:cxnLst>
    <dgm:cxn modelId="{7F4F263B-4387-4789-95C3-E9142774F77C}" srcId="{444E614E-4C64-47E2-BE0B-6A361BB0E983}" destId="{D20CC729-320A-48B6-B510-089012FE9BCC}" srcOrd="1" destOrd="0" parTransId="{192A245F-3DC2-448D-A51A-FD29166DA458}" sibTransId="{BDD3B320-DED1-470D-8D1B-B96766BE4442}"/>
    <dgm:cxn modelId="{3731D564-0948-4BBA-A4E8-5C68644B3162}" type="presOf" srcId="{444E614E-4C64-47E2-BE0B-6A361BB0E983}" destId="{6BB9A628-A834-4608-A01F-BEBBCA71DA27}" srcOrd="0" destOrd="0" presId="urn:microsoft.com/office/officeart/2005/8/layout/pList1"/>
    <dgm:cxn modelId="{34552D6F-CB55-45A4-86A7-A5674E197066}" srcId="{444E614E-4C64-47E2-BE0B-6A361BB0E983}" destId="{D568D7BF-2F7E-45DC-95B1-5B8E7CC1847B}" srcOrd="0" destOrd="0" parTransId="{E90A1D75-D257-43FB-A137-644EC3F67189}" sibTransId="{1262380E-2A91-4633-B8DC-3B216883859A}"/>
    <dgm:cxn modelId="{98D49E7D-ADB2-4BDB-AD8A-4C912497BCB3}" type="presOf" srcId="{1262380E-2A91-4633-B8DC-3B216883859A}" destId="{7A58021F-C59D-46DD-B0B9-7D25D0521239}" srcOrd="0" destOrd="0" presId="urn:microsoft.com/office/officeart/2005/8/layout/pList1"/>
    <dgm:cxn modelId="{C84282A3-093F-4FCB-81A0-D0F2EDD6D80A}" type="presOf" srcId="{D568D7BF-2F7E-45DC-95B1-5B8E7CC1847B}" destId="{15F4417D-3EB1-4B76-9007-69C8AEC70C21}" srcOrd="0" destOrd="0" presId="urn:microsoft.com/office/officeart/2005/8/layout/pList1"/>
    <dgm:cxn modelId="{93C411D8-B4EF-4FB4-A4F0-88D85970CEAC}" type="presOf" srcId="{D20CC729-320A-48B6-B510-089012FE9BCC}" destId="{1FC36E1B-5F21-44B4-9F21-736C729623C8}" srcOrd="0" destOrd="0" presId="urn:microsoft.com/office/officeart/2005/8/layout/pList1"/>
    <dgm:cxn modelId="{81C124FD-253F-44B6-A3B2-328F50AC038B}" type="presParOf" srcId="{6BB9A628-A834-4608-A01F-BEBBCA71DA27}" destId="{308D0EB0-E5E4-48B5-AD75-E129503EB0EC}" srcOrd="0" destOrd="0" presId="urn:microsoft.com/office/officeart/2005/8/layout/pList1"/>
    <dgm:cxn modelId="{BED747A9-7F77-4965-95C1-14A2C3B23939}" type="presParOf" srcId="{308D0EB0-E5E4-48B5-AD75-E129503EB0EC}" destId="{801A5489-3BEB-49E8-98CF-05742BF492D7}" srcOrd="0" destOrd="0" presId="urn:microsoft.com/office/officeart/2005/8/layout/pList1"/>
    <dgm:cxn modelId="{B73CA906-A7A5-4390-9149-F5BC2FD0D2D7}" type="presParOf" srcId="{308D0EB0-E5E4-48B5-AD75-E129503EB0EC}" destId="{15F4417D-3EB1-4B76-9007-69C8AEC70C21}" srcOrd="1" destOrd="0" presId="urn:microsoft.com/office/officeart/2005/8/layout/pList1"/>
    <dgm:cxn modelId="{71A5516A-E227-40C9-ABD0-9FD347095EE2}" type="presParOf" srcId="{6BB9A628-A834-4608-A01F-BEBBCA71DA27}" destId="{7A58021F-C59D-46DD-B0B9-7D25D0521239}" srcOrd="1" destOrd="0" presId="urn:microsoft.com/office/officeart/2005/8/layout/pList1"/>
    <dgm:cxn modelId="{9816C562-5848-41D9-88FA-251F3AFEF59B}" type="presParOf" srcId="{6BB9A628-A834-4608-A01F-BEBBCA71DA27}" destId="{02354CED-DEA5-4C17-BF41-34021C01E8D5}" srcOrd="2" destOrd="0" presId="urn:microsoft.com/office/officeart/2005/8/layout/pList1"/>
    <dgm:cxn modelId="{8E82DC66-DB26-4FB5-B161-9B74CC42CD6C}" type="presParOf" srcId="{02354CED-DEA5-4C17-BF41-34021C01E8D5}" destId="{CC30EFFB-06E2-403F-AFE2-6560C6DE5661}" srcOrd="0" destOrd="0" presId="urn:microsoft.com/office/officeart/2005/8/layout/pList1"/>
    <dgm:cxn modelId="{5B03A9AA-602E-42EF-A25F-A009EB4F3A43}" type="presParOf" srcId="{02354CED-DEA5-4C17-BF41-34021C01E8D5}" destId="{1FC36E1B-5F21-44B4-9F21-736C729623C8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D568D7BF-2F7E-45DC-95B1-5B8E7CC1847B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" sz="1600" dirty="0"/>
            <a:t>Art. 135 </a:t>
          </a:r>
          <a:r>
            <a:rPr lang="es-ES" sz="1600" dirty="0">
              <a:sym typeface="Wingdings" panose="05000000000000000000" pitchFamily="2" charset="2"/>
            </a:rPr>
            <a:t> Se propone</a:t>
          </a:r>
          <a:r>
            <a:rPr lang="es-ES" sz="1600" dirty="0"/>
            <a:t> posibilidad de delegar al gobiernos central y otros niveles de gobierno, el ejercicio de esta competencia. Se debe considerar:</a:t>
          </a:r>
        </a:p>
        <a:p>
          <a:pPr algn="just"/>
          <a:endParaRPr lang="es-ES" sz="1600" dirty="0"/>
        </a:p>
        <a:p>
          <a:pPr algn="just"/>
          <a:r>
            <a:rPr lang="es-ES" sz="1600" dirty="0"/>
            <a:t>- Esta competencia es exclusiva de los gobiernos provinciales (Art. 263 CE).</a:t>
          </a:r>
        </a:p>
        <a:p>
          <a:pPr algn="just"/>
          <a:r>
            <a:rPr lang="es-ES" sz="1600" dirty="0"/>
            <a:t>- Abre la posibilidad de conflicto de competencias.</a:t>
          </a:r>
        </a:p>
        <a:p>
          <a:pPr algn="just"/>
          <a:r>
            <a:rPr lang="es-ES" sz="1600" dirty="0"/>
            <a:t>- No contribuye al fortalecimiento del ejercicio de la competencia.</a:t>
          </a:r>
        </a:p>
      </dgm:t>
    </dgm:pt>
    <dgm:pt modelId="{E90A1D75-D257-43FB-A137-644EC3F67189}" type="parTrans" cxnId="{34552D6F-CB55-45A4-86A7-A5674E197066}">
      <dgm:prSet/>
      <dgm:spPr/>
      <dgm:t>
        <a:bodyPr/>
        <a:lstStyle/>
        <a:p>
          <a:endParaRPr lang="es-EC"/>
        </a:p>
      </dgm:t>
    </dgm:pt>
    <dgm:pt modelId="{1262380E-2A91-4633-B8DC-3B216883859A}" type="sibTrans" cxnId="{34552D6F-CB55-45A4-86A7-A5674E197066}">
      <dgm:prSet/>
      <dgm:spPr/>
      <dgm:t>
        <a:bodyPr/>
        <a:lstStyle/>
        <a:p>
          <a:endParaRPr lang="es-EC"/>
        </a:p>
      </dgm:t>
    </dgm:pt>
    <dgm:pt modelId="{D20CC729-320A-48B6-B510-089012FE9BCC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" sz="1600" kern="1200" baseline="0" dirty="0"/>
            <a:t>Art. 135.1 </a:t>
          </a:r>
          <a:r>
            <a:rPr lang="es-ES" sz="1600" kern="1200" baseline="0" dirty="0">
              <a:sym typeface="Wingdings" panose="05000000000000000000" pitchFamily="2" charset="2"/>
            </a:rPr>
            <a:t> Propone la creación de una agenda productiva provincial que planifique actividades productivas y dirija el ejercicio de la competencia. Se debe considerar:</a:t>
          </a:r>
        </a:p>
        <a:p>
          <a:pPr algn="just"/>
          <a:endParaRPr lang="es-ES" sz="1600" kern="1200" baseline="0" dirty="0">
            <a:sym typeface="Wingdings" panose="05000000000000000000" pitchFamily="2" charset="2"/>
          </a:endParaRPr>
        </a:p>
        <a:p>
          <a:pPr algn="just"/>
          <a:r>
            <a:rPr lang="es-ES" sz="1600" kern="1200" baseline="0" dirty="0">
              <a:sym typeface="Wingdings" panose="05000000000000000000" pitchFamily="2" charset="2"/>
            </a:rPr>
            <a:t>- Uno de los componentes de la planificación territorial es el modelo económico productivo (Art. 11 LOOTUGS)</a:t>
          </a:r>
        </a:p>
        <a:p>
          <a:pPr algn="just"/>
          <a:r>
            <a:rPr lang="es-ES" sz="1600" kern="1200" baseline="0" dirty="0">
              <a:sym typeface="Wingdings" panose="05000000000000000000" pitchFamily="2" charset="2"/>
            </a:rPr>
            <a:t>- Parte de los PDOT.</a:t>
          </a:r>
        </a:p>
        <a:p>
          <a:pPr algn="just"/>
          <a:r>
            <a:rPr lang="es-ES" sz="1600" kern="1200" baseline="0" dirty="0">
              <a:sym typeface="Wingdings" panose="05000000000000000000" pitchFamily="2" charset="2"/>
            </a:rPr>
            <a:t>- Se propone fortalecer el componente en el instrumento ya vigente y supervisado.</a:t>
          </a:r>
          <a:endParaRPr lang="es-ES" sz="1600" kern="1200" baseline="0" dirty="0"/>
        </a:p>
      </dgm:t>
    </dgm:pt>
    <dgm:pt modelId="{192A245F-3DC2-448D-A51A-FD29166DA458}" type="parTrans" cxnId="{7F4F263B-4387-4789-95C3-E9142774F77C}">
      <dgm:prSet/>
      <dgm:spPr/>
      <dgm:t>
        <a:bodyPr/>
        <a:lstStyle/>
        <a:p>
          <a:endParaRPr lang="es-EC"/>
        </a:p>
      </dgm:t>
    </dgm:pt>
    <dgm:pt modelId="{BDD3B320-DED1-470D-8D1B-B96766BE4442}" type="sibTrans" cxnId="{7F4F263B-4387-4789-95C3-E9142774F77C}">
      <dgm:prSet/>
      <dgm:spPr/>
      <dgm:t>
        <a:bodyPr/>
        <a:lstStyle/>
        <a:p>
          <a:endParaRPr lang="es-EC"/>
        </a:p>
      </dgm:t>
    </dgm:pt>
    <dgm:pt modelId="{6BB9A628-A834-4608-A01F-BEBBCA71DA27}" type="pres">
      <dgm:prSet presAssocID="{444E614E-4C64-47E2-BE0B-6A361BB0E983}" presName="Name0" presStyleCnt="0">
        <dgm:presLayoutVars>
          <dgm:dir/>
          <dgm:resizeHandles val="exact"/>
        </dgm:presLayoutVars>
      </dgm:prSet>
      <dgm:spPr/>
    </dgm:pt>
    <dgm:pt modelId="{308D0EB0-E5E4-48B5-AD75-E129503EB0EC}" type="pres">
      <dgm:prSet presAssocID="{D568D7BF-2F7E-45DC-95B1-5B8E7CC1847B}" presName="compNode" presStyleCnt="0"/>
      <dgm:spPr/>
    </dgm:pt>
    <dgm:pt modelId="{801A5489-3BEB-49E8-98CF-05742BF492D7}" type="pres">
      <dgm:prSet presAssocID="{D568D7BF-2F7E-45DC-95B1-5B8E7CC1847B}" presName="pictRect" presStyleLbl="node1" presStyleIdx="0" presStyleCnt="2" custScaleX="37026" custScaleY="46267" custLinFactNeighborX="2557" custLinFactNeighborY="897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8000" b="-8000"/>
          </a:stretch>
        </a:blipFill>
      </dgm:spPr>
      <dgm:extLst>
        <a:ext uri="{E40237B7-FDA0-4F09-8148-C483321AD2D9}">
          <dgm14:cNvPr xmlns:dgm14="http://schemas.microsoft.com/office/drawing/2010/diagram" id="0" name="" descr="Mujer trabajadora de la construcción con relleno sólido"/>
        </a:ext>
      </dgm:extLst>
    </dgm:pt>
    <dgm:pt modelId="{15F4417D-3EB1-4B76-9007-69C8AEC70C21}" type="pres">
      <dgm:prSet presAssocID="{D568D7BF-2F7E-45DC-95B1-5B8E7CC1847B}" presName="textRect" presStyleLbl="revTx" presStyleIdx="0" presStyleCnt="2" custScaleX="69620" custScaleY="147428" custLinFactNeighborX="-809" custLinFactNeighborY="-6260">
        <dgm:presLayoutVars>
          <dgm:bulletEnabled val="1"/>
        </dgm:presLayoutVars>
      </dgm:prSet>
      <dgm:spPr/>
    </dgm:pt>
    <dgm:pt modelId="{7A58021F-C59D-46DD-B0B9-7D25D0521239}" type="pres">
      <dgm:prSet presAssocID="{1262380E-2A91-4633-B8DC-3B216883859A}" presName="sibTrans" presStyleLbl="sibTrans2D1" presStyleIdx="0" presStyleCnt="0"/>
      <dgm:spPr/>
    </dgm:pt>
    <dgm:pt modelId="{02354CED-DEA5-4C17-BF41-34021C01E8D5}" type="pres">
      <dgm:prSet presAssocID="{D20CC729-320A-48B6-B510-089012FE9BCC}" presName="compNode" presStyleCnt="0"/>
      <dgm:spPr/>
    </dgm:pt>
    <dgm:pt modelId="{CC30EFFB-06E2-403F-AFE2-6560C6DE5661}" type="pres">
      <dgm:prSet presAssocID="{D20CC729-320A-48B6-B510-089012FE9BCC}" presName="pictRect" presStyleLbl="node1" presStyleIdx="1" presStyleCnt="2" custScaleX="36198" custScaleY="41330" custLinFactNeighborX="3333" custLinFactNeighborY="448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4000" b="-14000"/>
          </a:stretch>
        </a:blipFill>
        <a:ln>
          <a:solidFill>
            <a:schemeClr val="accent2"/>
          </a:solidFill>
        </a:ln>
      </dgm:spPr>
      <dgm:extLst>
        <a:ext uri="{E40237B7-FDA0-4F09-8148-C483321AD2D9}">
          <dgm14:cNvPr xmlns:dgm14="http://schemas.microsoft.com/office/drawing/2010/diagram" id="0" name="" descr="Gráfico de barras con relleno sólido"/>
        </a:ext>
      </dgm:extLst>
    </dgm:pt>
    <dgm:pt modelId="{1FC36E1B-5F21-44B4-9F21-736C729623C8}" type="pres">
      <dgm:prSet presAssocID="{D20CC729-320A-48B6-B510-089012FE9BCC}" presName="textRect" presStyleLbl="revTx" presStyleIdx="1" presStyleCnt="2" custScaleX="84660" custScaleY="147293" custLinFactNeighborX="6194" custLinFactNeighborY="-9906">
        <dgm:presLayoutVars>
          <dgm:bulletEnabled val="1"/>
        </dgm:presLayoutVars>
      </dgm:prSet>
      <dgm:spPr/>
    </dgm:pt>
  </dgm:ptLst>
  <dgm:cxnLst>
    <dgm:cxn modelId="{7F4F263B-4387-4789-95C3-E9142774F77C}" srcId="{444E614E-4C64-47E2-BE0B-6A361BB0E983}" destId="{D20CC729-320A-48B6-B510-089012FE9BCC}" srcOrd="1" destOrd="0" parTransId="{192A245F-3DC2-448D-A51A-FD29166DA458}" sibTransId="{BDD3B320-DED1-470D-8D1B-B96766BE4442}"/>
    <dgm:cxn modelId="{3731D564-0948-4BBA-A4E8-5C68644B3162}" type="presOf" srcId="{444E614E-4C64-47E2-BE0B-6A361BB0E983}" destId="{6BB9A628-A834-4608-A01F-BEBBCA71DA27}" srcOrd="0" destOrd="0" presId="urn:microsoft.com/office/officeart/2005/8/layout/pList1"/>
    <dgm:cxn modelId="{34552D6F-CB55-45A4-86A7-A5674E197066}" srcId="{444E614E-4C64-47E2-BE0B-6A361BB0E983}" destId="{D568D7BF-2F7E-45DC-95B1-5B8E7CC1847B}" srcOrd="0" destOrd="0" parTransId="{E90A1D75-D257-43FB-A137-644EC3F67189}" sibTransId="{1262380E-2A91-4633-B8DC-3B216883859A}"/>
    <dgm:cxn modelId="{98D49E7D-ADB2-4BDB-AD8A-4C912497BCB3}" type="presOf" srcId="{1262380E-2A91-4633-B8DC-3B216883859A}" destId="{7A58021F-C59D-46DD-B0B9-7D25D0521239}" srcOrd="0" destOrd="0" presId="urn:microsoft.com/office/officeart/2005/8/layout/pList1"/>
    <dgm:cxn modelId="{C84282A3-093F-4FCB-81A0-D0F2EDD6D80A}" type="presOf" srcId="{D568D7BF-2F7E-45DC-95B1-5B8E7CC1847B}" destId="{15F4417D-3EB1-4B76-9007-69C8AEC70C21}" srcOrd="0" destOrd="0" presId="urn:microsoft.com/office/officeart/2005/8/layout/pList1"/>
    <dgm:cxn modelId="{93C411D8-B4EF-4FB4-A4F0-88D85970CEAC}" type="presOf" srcId="{D20CC729-320A-48B6-B510-089012FE9BCC}" destId="{1FC36E1B-5F21-44B4-9F21-736C729623C8}" srcOrd="0" destOrd="0" presId="urn:microsoft.com/office/officeart/2005/8/layout/pList1"/>
    <dgm:cxn modelId="{81C124FD-253F-44B6-A3B2-328F50AC038B}" type="presParOf" srcId="{6BB9A628-A834-4608-A01F-BEBBCA71DA27}" destId="{308D0EB0-E5E4-48B5-AD75-E129503EB0EC}" srcOrd="0" destOrd="0" presId="urn:microsoft.com/office/officeart/2005/8/layout/pList1"/>
    <dgm:cxn modelId="{BED747A9-7F77-4965-95C1-14A2C3B23939}" type="presParOf" srcId="{308D0EB0-E5E4-48B5-AD75-E129503EB0EC}" destId="{801A5489-3BEB-49E8-98CF-05742BF492D7}" srcOrd="0" destOrd="0" presId="urn:microsoft.com/office/officeart/2005/8/layout/pList1"/>
    <dgm:cxn modelId="{B73CA906-A7A5-4390-9149-F5BC2FD0D2D7}" type="presParOf" srcId="{308D0EB0-E5E4-48B5-AD75-E129503EB0EC}" destId="{15F4417D-3EB1-4B76-9007-69C8AEC70C21}" srcOrd="1" destOrd="0" presId="urn:microsoft.com/office/officeart/2005/8/layout/pList1"/>
    <dgm:cxn modelId="{71A5516A-E227-40C9-ABD0-9FD347095EE2}" type="presParOf" srcId="{6BB9A628-A834-4608-A01F-BEBBCA71DA27}" destId="{7A58021F-C59D-46DD-B0B9-7D25D0521239}" srcOrd="1" destOrd="0" presId="urn:microsoft.com/office/officeart/2005/8/layout/pList1"/>
    <dgm:cxn modelId="{9816C562-5848-41D9-88FA-251F3AFEF59B}" type="presParOf" srcId="{6BB9A628-A834-4608-A01F-BEBBCA71DA27}" destId="{02354CED-DEA5-4C17-BF41-34021C01E8D5}" srcOrd="2" destOrd="0" presId="urn:microsoft.com/office/officeart/2005/8/layout/pList1"/>
    <dgm:cxn modelId="{8E82DC66-DB26-4FB5-B161-9B74CC42CD6C}" type="presParOf" srcId="{02354CED-DEA5-4C17-BF41-34021C01E8D5}" destId="{CC30EFFB-06E2-403F-AFE2-6560C6DE5661}" srcOrd="0" destOrd="0" presId="urn:microsoft.com/office/officeart/2005/8/layout/pList1"/>
    <dgm:cxn modelId="{5B03A9AA-602E-42EF-A25F-A009EB4F3A43}" type="presParOf" srcId="{02354CED-DEA5-4C17-BF41-34021C01E8D5}" destId="{1FC36E1B-5F21-44B4-9F21-736C729623C8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D568D7BF-2F7E-45DC-95B1-5B8E7CC1847B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" sz="1600" baseline="0" dirty="0"/>
            <a:t>Art. 192 </a:t>
          </a:r>
          <a:r>
            <a:rPr lang="es-ES" sz="1600" baseline="0" dirty="0">
              <a:sym typeface="Wingdings" panose="05000000000000000000" pitchFamily="2" charset="2"/>
            </a:rPr>
            <a:t> Se propone reformar proporciones del MET incrementando asignaciones a gobiernos parroquiales. </a:t>
          </a:r>
        </a:p>
        <a:p>
          <a:pPr algn="just"/>
          <a:endParaRPr lang="es-ES" sz="1600" baseline="0" dirty="0">
            <a:sym typeface="Wingdings" panose="05000000000000000000" pitchFamily="2" charset="2"/>
          </a:endParaRPr>
        </a:p>
        <a:p>
          <a:pPr algn="just"/>
          <a:r>
            <a:rPr lang="es-ES" sz="1600" baseline="0" dirty="0">
              <a:sym typeface="Wingdings" panose="05000000000000000000" pitchFamily="2" charset="2"/>
            </a:rPr>
            <a:t>- Se debe tener en cuenta el ajuste de fórmulas que viabilicen la propuesta</a:t>
          </a:r>
        </a:p>
        <a:p>
          <a:pPr algn="just"/>
          <a:r>
            <a:rPr lang="es-ES" sz="1600" baseline="0" dirty="0"/>
            <a:t>- Se debe buscar un equilibrio en finanzas públicas.</a:t>
          </a:r>
          <a:endParaRPr lang="es-EC" sz="1600" dirty="0"/>
        </a:p>
      </dgm:t>
    </dgm:pt>
    <dgm:pt modelId="{E90A1D75-D257-43FB-A137-644EC3F67189}" type="parTrans" cxnId="{34552D6F-CB55-45A4-86A7-A5674E197066}">
      <dgm:prSet/>
      <dgm:spPr/>
      <dgm:t>
        <a:bodyPr/>
        <a:lstStyle/>
        <a:p>
          <a:endParaRPr lang="es-EC"/>
        </a:p>
      </dgm:t>
    </dgm:pt>
    <dgm:pt modelId="{1262380E-2A91-4633-B8DC-3B216883859A}" type="sibTrans" cxnId="{34552D6F-CB55-45A4-86A7-A5674E197066}">
      <dgm:prSet/>
      <dgm:spPr/>
      <dgm:t>
        <a:bodyPr/>
        <a:lstStyle/>
        <a:p>
          <a:endParaRPr lang="es-EC"/>
        </a:p>
      </dgm:t>
    </dgm:pt>
    <dgm:pt modelId="{D20CC729-320A-48B6-B510-089012FE9BCC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" sz="1600" kern="1200" dirty="0"/>
            <a:t>Se propone reformar el Art. 313 con la finalidad de volver potestativos los aportes para las entidades asociativas:</a:t>
          </a:r>
        </a:p>
        <a:p>
          <a:pPr algn="just"/>
          <a:endParaRPr lang="es-ES" sz="1600" kern="1200" dirty="0"/>
        </a:p>
        <a:p>
          <a:pPr algn="just"/>
          <a:r>
            <a:rPr lang="es-ES" sz="1600" kern="1200" dirty="0"/>
            <a:t>- La propuesta abre la posibilidad para la reducción de recursos de los entes asociativos, que ya es bajo.</a:t>
          </a:r>
        </a:p>
        <a:p>
          <a:pPr algn="just"/>
          <a:r>
            <a:rPr lang="es-ES" sz="1600" kern="1200" dirty="0"/>
            <a:t>- No permite el fortalecimiento de la asociatividad.</a:t>
          </a:r>
        </a:p>
        <a:p>
          <a:pPr algn="just"/>
          <a:r>
            <a:rPr lang="es-ES" sz="1600" kern="1200" dirty="0"/>
            <a:t>- Se debe evaluar el rol que cumplen estas entidades en el fortalecimiento de competencias.</a:t>
          </a:r>
        </a:p>
        <a:p>
          <a:pPr algn="just"/>
          <a:r>
            <a:rPr lang="es-ES" sz="1600" kern="1200" dirty="0"/>
            <a:t>- La CGE tiene en la actualidad la potestad de auditar.</a:t>
          </a:r>
        </a:p>
      </dgm:t>
    </dgm:pt>
    <dgm:pt modelId="{192A245F-3DC2-448D-A51A-FD29166DA458}" type="parTrans" cxnId="{7F4F263B-4387-4789-95C3-E9142774F77C}">
      <dgm:prSet/>
      <dgm:spPr/>
      <dgm:t>
        <a:bodyPr/>
        <a:lstStyle/>
        <a:p>
          <a:endParaRPr lang="es-EC"/>
        </a:p>
      </dgm:t>
    </dgm:pt>
    <dgm:pt modelId="{BDD3B320-DED1-470D-8D1B-B96766BE4442}" type="sibTrans" cxnId="{7F4F263B-4387-4789-95C3-E9142774F77C}">
      <dgm:prSet/>
      <dgm:spPr/>
      <dgm:t>
        <a:bodyPr/>
        <a:lstStyle/>
        <a:p>
          <a:endParaRPr lang="es-EC"/>
        </a:p>
      </dgm:t>
    </dgm:pt>
    <dgm:pt modelId="{6BB9A628-A834-4608-A01F-BEBBCA71DA27}" type="pres">
      <dgm:prSet presAssocID="{444E614E-4C64-47E2-BE0B-6A361BB0E983}" presName="Name0" presStyleCnt="0">
        <dgm:presLayoutVars>
          <dgm:dir/>
          <dgm:resizeHandles val="exact"/>
        </dgm:presLayoutVars>
      </dgm:prSet>
      <dgm:spPr/>
    </dgm:pt>
    <dgm:pt modelId="{308D0EB0-E5E4-48B5-AD75-E129503EB0EC}" type="pres">
      <dgm:prSet presAssocID="{D568D7BF-2F7E-45DC-95B1-5B8E7CC1847B}" presName="compNode" presStyleCnt="0"/>
      <dgm:spPr/>
    </dgm:pt>
    <dgm:pt modelId="{801A5489-3BEB-49E8-98CF-05742BF492D7}" type="pres">
      <dgm:prSet presAssocID="{D568D7BF-2F7E-45DC-95B1-5B8E7CC1847B}" presName="pictRect" presStyleLbl="node1" presStyleIdx="0" presStyleCnt="2" custScaleX="40504" custScaleY="40120" custLinFactNeighborX="1351" custLinFactNeighborY="469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21000" b="-21000"/>
          </a:stretch>
        </a:blipFill>
      </dgm:spPr>
      <dgm:extLst>
        <a:ext uri="{E40237B7-FDA0-4F09-8148-C483321AD2D9}">
          <dgm14:cNvPr xmlns:dgm14="http://schemas.microsoft.com/office/drawing/2010/diagram" id="0" name="" descr="Monedas contorno"/>
        </a:ext>
      </dgm:extLst>
    </dgm:pt>
    <dgm:pt modelId="{15F4417D-3EB1-4B76-9007-69C8AEC70C21}" type="pres">
      <dgm:prSet presAssocID="{D568D7BF-2F7E-45DC-95B1-5B8E7CC1847B}" presName="textRect" presStyleLbl="revTx" presStyleIdx="0" presStyleCnt="2" custScaleX="75509" custScaleY="120566" custLinFactNeighborX="-4064" custLinFactNeighborY="-12413">
        <dgm:presLayoutVars>
          <dgm:bulletEnabled val="1"/>
        </dgm:presLayoutVars>
      </dgm:prSet>
      <dgm:spPr/>
    </dgm:pt>
    <dgm:pt modelId="{7A58021F-C59D-46DD-B0B9-7D25D0521239}" type="pres">
      <dgm:prSet presAssocID="{1262380E-2A91-4633-B8DC-3B216883859A}" presName="sibTrans" presStyleLbl="sibTrans2D1" presStyleIdx="0" presStyleCnt="0"/>
      <dgm:spPr/>
    </dgm:pt>
    <dgm:pt modelId="{02354CED-DEA5-4C17-BF41-34021C01E8D5}" type="pres">
      <dgm:prSet presAssocID="{D20CC729-320A-48B6-B510-089012FE9BCC}" presName="compNode" presStyleCnt="0"/>
      <dgm:spPr/>
    </dgm:pt>
    <dgm:pt modelId="{CC30EFFB-06E2-403F-AFE2-6560C6DE5661}" type="pres">
      <dgm:prSet presAssocID="{D20CC729-320A-48B6-B510-089012FE9BCC}" presName="pictRect" presStyleLbl="node1" presStyleIdx="1" presStyleCnt="2" custScaleX="39363" custScaleY="33810" custLinFactNeighborX="5086" custLinFactNeighborY="340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6000" b="-26000"/>
          </a:stretch>
        </a:blipFill>
        <a:ln>
          <a:solidFill>
            <a:schemeClr val="accent2"/>
          </a:solidFill>
        </a:ln>
      </dgm:spPr>
      <dgm:extLst>
        <a:ext uri="{E40237B7-FDA0-4F09-8148-C483321AD2D9}">
          <dgm14:cNvPr xmlns:dgm14="http://schemas.microsoft.com/office/drawing/2010/diagram" id="0" name="" descr="Chateo con relleno sólido"/>
        </a:ext>
      </dgm:extLst>
    </dgm:pt>
    <dgm:pt modelId="{1FC36E1B-5F21-44B4-9F21-736C729623C8}" type="pres">
      <dgm:prSet presAssocID="{D20CC729-320A-48B6-B510-089012FE9BCC}" presName="textRect" presStyleLbl="revTx" presStyleIdx="1" presStyleCnt="2" custScaleX="93935" custScaleY="127524" custLinFactNeighborX="802" custLinFactNeighborY="-13434">
        <dgm:presLayoutVars>
          <dgm:bulletEnabled val="1"/>
        </dgm:presLayoutVars>
      </dgm:prSet>
      <dgm:spPr/>
    </dgm:pt>
  </dgm:ptLst>
  <dgm:cxnLst>
    <dgm:cxn modelId="{7F4F263B-4387-4789-95C3-E9142774F77C}" srcId="{444E614E-4C64-47E2-BE0B-6A361BB0E983}" destId="{D20CC729-320A-48B6-B510-089012FE9BCC}" srcOrd="1" destOrd="0" parTransId="{192A245F-3DC2-448D-A51A-FD29166DA458}" sibTransId="{BDD3B320-DED1-470D-8D1B-B96766BE4442}"/>
    <dgm:cxn modelId="{3731D564-0948-4BBA-A4E8-5C68644B3162}" type="presOf" srcId="{444E614E-4C64-47E2-BE0B-6A361BB0E983}" destId="{6BB9A628-A834-4608-A01F-BEBBCA71DA27}" srcOrd="0" destOrd="0" presId="urn:microsoft.com/office/officeart/2005/8/layout/pList1"/>
    <dgm:cxn modelId="{34552D6F-CB55-45A4-86A7-A5674E197066}" srcId="{444E614E-4C64-47E2-BE0B-6A361BB0E983}" destId="{D568D7BF-2F7E-45DC-95B1-5B8E7CC1847B}" srcOrd="0" destOrd="0" parTransId="{E90A1D75-D257-43FB-A137-644EC3F67189}" sibTransId="{1262380E-2A91-4633-B8DC-3B216883859A}"/>
    <dgm:cxn modelId="{98D49E7D-ADB2-4BDB-AD8A-4C912497BCB3}" type="presOf" srcId="{1262380E-2A91-4633-B8DC-3B216883859A}" destId="{7A58021F-C59D-46DD-B0B9-7D25D0521239}" srcOrd="0" destOrd="0" presId="urn:microsoft.com/office/officeart/2005/8/layout/pList1"/>
    <dgm:cxn modelId="{C84282A3-093F-4FCB-81A0-D0F2EDD6D80A}" type="presOf" srcId="{D568D7BF-2F7E-45DC-95B1-5B8E7CC1847B}" destId="{15F4417D-3EB1-4B76-9007-69C8AEC70C21}" srcOrd="0" destOrd="0" presId="urn:microsoft.com/office/officeart/2005/8/layout/pList1"/>
    <dgm:cxn modelId="{93C411D8-B4EF-4FB4-A4F0-88D85970CEAC}" type="presOf" srcId="{D20CC729-320A-48B6-B510-089012FE9BCC}" destId="{1FC36E1B-5F21-44B4-9F21-736C729623C8}" srcOrd="0" destOrd="0" presId="urn:microsoft.com/office/officeart/2005/8/layout/pList1"/>
    <dgm:cxn modelId="{81C124FD-253F-44B6-A3B2-328F50AC038B}" type="presParOf" srcId="{6BB9A628-A834-4608-A01F-BEBBCA71DA27}" destId="{308D0EB0-E5E4-48B5-AD75-E129503EB0EC}" srcOrd="0" destOrd="0" presId="urn:microsoft.com/office/officeart/2005/8/layout/pList1"/>
    <dgm:cxn modelId="{BED747A9-7F77-4965-95C1-14A2C3B23939}" type="presParOf" srcId="{308D0EB0-E5E4-48B5-AD75-E129503EB0EC}" destId="{801A5489-3BEB-49E8-98CF-05742BF492D7}" srcOrd="0" destOrd="0" presId="urn:microsoft.com/office/officeart/2005/8/layout/pList1"/>
    <dgm:cxn modelId="{B73CA906-A7A5-4390-9149-F5BC2FD0D2D7}" type="presParOf" srcId="{308D0EB0-E5E4-48B5-AD75-E129503EB0EC}" destId="{15F4417D-3EB1-4B76-9007-69C8AEC70C21}" srcOrd="1" destOrd="0" presId="urn:microsoft.com/office/officeart/2005/8/layout/pList1"/>
    <dgm:cxn modelId="{71A5516A-E227-40C9-ABD0-9FD347095EE2}" type="presParOf" srcId="{6BB9A628-A834-4608-A01F-BEBBCA71DA27}" destId="{7A58021F-C59D-46DD-B0B9-7D25D0521239}" srcOrd="1" destOrd="0" presId="urn:microsoft.com/office/officeart/2005/8/layout/pList1"/>
    <dgm:cxn modelId="{9816C562-5848-41D9-88FA-251F3AFEF59B}" type="presParOf" srcId="{6BB9A628-A834-4608-A01F-BEBBCA71DA27}" destId="{02354CED-DEA5-4C17-BF41-34021C01E8D5}" srcOrd="2" destOrd="0" presId="urn:microsoft.com/office/officeart/2005/8/layout/pList1"/>
    <dgm:cxn modelId="{8E82DC66-DB26-4FB5-B161-9B74CC42CD6C}" type="presParOf" srcId="{02354CED-DEA5-4C17-BF41-34021C01E8D5}" destId="{CC30EFFB-06E2-403F-AFE2-6560C6DE5661}" srcOrd="0" destOrd="0" presId="urn:microsoft.com/office/officeart/2005/8/layout/pList1"/>
    <dgm:cxn modelId="{5B03A9AA-602E-42EF-A25F-A009EB4F3A43}" type="presParOf" srcId="{02354CED-DEA5-4C17-BF41-34021C01E8D5}" destId="{1FC36E1B-5F21-44B4-9F21-736C729623C8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12FDB280-E30C-470F-A78F-118EE03BBCF0}">
      <dgm:prSet phldrT="[Texto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"/>
            <a:t>Art.</a:t>
          </a:r>
          <a:r>
            <a:rPr lang="es-ES" baseline="0"/>
            <a:t> 323 </a:t>
          </a:r>
          <a:r>
            <a:rPr lang="es-ES" baseline="0">
              <a:sym typeface="Wingdings" panose="05000000000000000000" pitchFamily="2" charset="2"/>
            </a:rPr>
            <a:t> plantea posibilidad de</a:t>
          </a:r>
          <a:r>
            <a:rPr lang="es-ES" baseline="0"/>
            <a:t> presentar impugnaciones a los actos normativos de los GAD.</a:t>
          </a:r>
        </a:p>
        <a:p>
          <a:pPr algn="just"/>
          <a:r>
            <a:rPr lang="es-ES" baseline="0"/>
            <a:t>La impugnación es un derecho de cualquier ciudadano; ya se encuentra normado en el COA y COGEP</a:t>
          </a:r>
        </a:p>
        <a:p>
          <a:pPr algn="just"/>
          <a:endParaRPr lang="es-ES" baseline="0"/>
        </a:p>
        <a:p>
          <a:pPr algn="just"/>
          <a:r>
            <a:rPr lang="es-ES" baseline="0"/>
            <a:t>Art. 350 a 353 </a:t>
          </a:r>
          <a:r>
            <a:rPr lang="es-ES" baseline="0">
              <a:sym typeface="Wingdings" panose="05000000000000000000" pitchFamily="2" charset="2"/>
            </a:rPr>
            <a:t> regula procedimiento coactivo exclusivo para GAD.</a:t>
          </a:r>
        </a:p>
        <a:p>
          <a:pPr algn="just"/>
          <a:r>
            <a:rPr lang="es-ES" baseline="0">
              <a:sym typeface="Wingdings" panose="05000000000000000000" pitchFamily="2" charset="2"/>
            </a:rPr>
            <a:t>Se debe tener en cuenta que COA ya regula procedimiento coactivo.</a:t>
          </a:r>
        </a:p>
        <a:p>
          <a:pPr algn="just"/>
          <a:r>
            <a:rPr lang="es-ES" baseline="0">
              <a:sym typeface="Wingdings" panose="05000000000000000000" pitchFamily="2" charset="2"/>
            </a:rPr>
            <a:t>¿tasas de interés de obligaciones no tributarias?</a:t>
          </a:r>
          <a:endParaRPr lang="es-ES" baseline="0"/>
        </a:p>
      </dgm:t>
    </dgm:pt>
    <dgm:pt modelId="{4EE0FFBF-3694-4279-A293-D910BE286983}" type="parTrans" cxnId="{8F66B6BF-A591-4D22-862F-6598A6E2B7B6}">
      <dgm:prSet/>
      <dgm:spPr/>
      <dgm:t>
        <a:bodyPr/>
        <a:lstStyle/>
        <a:p>
          <a:endParaRPr lang="es-EC"/>
        </a:p>
      </dgm:t>
    </dgm:pt>
    <dgm:pt modelId="{CEB0E218-0059-47D6-BE34-DF825E52633C}" type="sibTrans" cxnId="{8F66B6BF-A591-4D22-862F-6598A6E2B7B6}">
      <dgm:prSet/>
      <dgm:spPr/>
      <dgm:t>
        <a:bodyPr/>
        <a:lstStyle/>
        <a:p>
          <a:endParaRPr lang="es-EC"/>
        </a:p>
      </dgm:t>
    </dgm:pt>
    <dgm:pt modelId="{65E9AD4D-3B99-4934-B6CF-1C33DCFE8811}">
      <dgm:prSet phldrT="[Texto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" dirty="0"/>
            <a:t>Art.</a:t>
          </a:r>
          <a:r>
            <a:rPr lang="es-ES" baseline="0" dirty="0"/>
            <a:t> 414 </a:t>
          </a:r>
          <a:r>
            <a:rPr lang="es-ES" baseline="0" dirty="0">
              <a:sym typeface="Wingdings" panose="05000000000000000000" pitchFamily="2" charset="2"/>
            </a:rPr>
            <a:t> plantea transferir a título gratuito a GADPR, inmuebles para su funcionamiento. Se debe considerar:</a:t>
          </a:r>
        </a:p>
        <a:p>
          <a:pPr algn="just"/>
          <a:endParaRPr lang="es-ES" baseline="0" dirty="0">
            <a:sym typeface="Wingdings" panose="05000000000000000000" pitchFamily="2" charset="2"/>
          </a:endParaRPr>
        </a:p>
        <a:p>
          <a:pPr algn="just"/>
          <a:r>
            <a:rPr lang="es-ES" baseline="0" dirty="0">
              <a:sym typeface="Wingdings" panose="05000000000000000000" pitchFamily="2" charset="2"/>
            </a:rPr>
            <a:t>- La redacción presenta una obligación de transferencia.</a:t>
          </a:r>
        </a:p>
        <a:p>
          <a:pPr algn="just"/>
          <a:r>
            <a:rPr lang="es-ES" baseline="0" dirty="0">
              <a:sym typeface="Wingdings" panose="05000000000000000000" pitchFamily="2" charset="2"/>
            </a:rPr>
            <a:t>- No es recomendable establecer una obligación de este tipo sin evaluar situación inmobiliaria de cada GADP.</a:t>
          </a:r>
        </a:p>
        <a:p>
          <a:pPr algn="just"/>
          <a:r>
            <a:rPr lang="es-ES" baseline="0" dirty="0">
              <a:sym typeface="Wingdings" panose="05000000000000000000" pitchFamily="2" charset="2"/>
            </a:rPr>
            <a:t>- Debería existir un acuerdo o solicitud previa.</a:t>
          </a:r>
        </a:p>
      </dgm:t>
    </dgm:pt>
    <dgm:pt modelId="{DFDA68B3-60FA-4C59-8E95-4D759F15B904}" type="parTrans" cxnId="{92F7CFDB-90A4-400B-86C0-879DEEA99236}">
      <dgm:prSet/>
      <dgm:spPr/>
      <dgm:t>
        <a:bodyPr/>
        <a:lstStyle/>
        <a:p>
          <a:endParaRPr lang="es-EC"/>
        </a:p>
      </dgm:t>
    </dgm:pt>
    <dgm:pt modelId="{436E7B46-83B2-44E6-84FE-58859F02E3E7}" type="sibTrans" cxnId="{92F7CFDB-90A4-400B-86C0-879DEEA99236}">
      <dgm:prSet/>
      <dgm:spPr/>
      <dgm:t>
        <a:bodyPr/>
        <a:lstStyle/>
        <a:p>
          <a:endParaRPr lang="es-EC"/>
        </a:p>
      </dgm:t>
    </dgm:pt>
    <dgm:pt modelId="{6BB9A628-A834-4608-A01F-BEBBCA71DA27}" type="pres">
      <dgm:prSet presAssocID="{444E614E-4C64-47E2-BE0B-6A361BB0E983}" presName="Name0" presStyleCnt="0">
        <dgm:presLayoutVars>
          <dgm:dir/>
          <dgm:resizeHandles val="exact"/>
        </dgm:presLayoutVars>
      </dgm:prSet>
      <dgm:spPr/>
    </dgm:pt>
    <dgm:pt modelId="{D516A5F0-2899-4C22-A369-6CCC3F642CA6}" type="pres">
      <dgm:prSet presAssocID="{12FDB280-E30C-470F-A78F-118EE03BBCF0}" presName="compNode" presStyleCnt="0"/>
      <dgm:spPr/>
    </dgm:pt>
    <dgm:pt modelId="{C4986D72-D55B-4C85-B49F-FE5F1E3BDDFD}" type="pres">
      <dgm:prSet presAssocID="{12FDB280-E30C-470F-A78F-118EE03BBCF0}" presName="pictRect" presStyleLbl="node1" presStyleIdx="0" presStyleCnt="2" custScaleX="41768" custScaleY="39692" custLinFactNeighborX="-17209" custLinFactNeighborY="397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4000" b="-14000"/>
          </a:stretch>
        </a:blipFill>
      </dgm:spPr>
      <dgm:extLst>
        <a:ext uri="{E40237B7-FDA0-4F09-8148-C483321AD2D9}">
          <dgm14:cNvPr xmlns:dgm14="http://schemas.microsoft.com/office/drawing/2010/diagram" id="0" name="" descr="Gráfico de barras con relleno sólido"/>
        </a:ext>
      </dgm:extLst>
    </dgm:pt>
    <dgm:pt modelId="{1FF3443A-5232-4FE2-A1DC-85A49070EC19}" type="pres">
      <dgm:prSet presAssocID="{12FDB280-E30C-470F-A78F-118EE03BBCF0}" presName="textRect" presStyleLbl="revTx" presStyleIdx="0" presStyleCnt="2" custScaleX="86130" custScaleY="181747" custLinFactNeighborX="-55166" custLinFactNeighborY="2383">
        <dgm:presLayoutVars>
          <dgm:bulletEnabled val="1"/>
        </dgm:presLayoutVars>
      </dgm:prSet>
      <dgm:spPr/>
    </dgm:pt>
    <dgm:pt modelId="{6556AF57-8054-49B0-9B81-5B53673C4264}" type="pres">
      <dgm:prSet presAssocID="{CEB0E218-0059-47D6-BE34-DF825E52633C}" presName="sibTrans" presStyleLbl="sibTrans2D1" presStyleIdx="0" presStyleCnt="0"/>
      <dgm:spPr/>
    </dgm:pt>
    <dgm:pt modelId="{7A38AC4A-4540-41B0-AEF7-A521E8A34282}" type="pres">
      <dgm:prSet presAssocID="{65E9AD4D-3B99-4934-B6CF-1C33DCFE8811}" presName="compNode" presStyleCnt="0"/>
      <dgm:spPr/>
    </dgm:pt>
    <dgm:pt modelId="{D29B8D55-7DE0-4DD8-BFEA-F0947D6A18CB}" type="pres">
      <dgm:prSet presAssocID="{65E9AD4D-3B99-4934-B6CF-1C33DCFE8811}" presName="pictRect" presStyleLbl="node1" presStyleIdx="1" presStyleCnt="2" custScaleX="26975" custScaleY="45608" custLinFactNeighborX="-654" custLinFactNeighborY="374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FD030CFB-B202-463A-BD70-90FA8F95D478}" type="pres">
      <dgm:prSet presAssocID="{65E9AD4D-3B99-4934-B6CF-1C33DCFE8811}" presName="textRect" presStyleLbl="revTx" presStyleIdx="1" presStyleCnt="2" custScaleX="86130" custScaleY="165621" custLinFactNeighborX="-2748" custLinFactNeighborY="2505">
        <dgm:presLayoutVars>
          <dgm:bulletEnabled val="1"/>
        </dgm:presLayoutVars>
      </dgm:prSet>
      <dgm:spPr/>
    </dgm:pt>
  </dgm:ptLst>
  <dgm:cxnLst>
    <dgm:cxn modelId="{26CF2009-8D08-4647-BB48-6E9E775158D8}" type="presOf" srcId="{CEB0E218-0059-47D6-BE34-DF825E52633C}" destId="{6556AF57-8054-49B0-9B81-5B53673C4264}" srcOrd="0" destOrd="0" presId="urn:microsoft.com/office/officeart/2005/8/layout/pList1"/>
    <dgm:cxn modelId="{3731D564-0948-4BBA-A4E8-5C68644B3162}" type="presOf" srcId="{444E614E-4C64-47E2-BE0B-6A361BB0E983}" destId="{6BB9A628-A834-4608-A01F-BEBBCA71DA27}" srcOrd="0" destOrd="0" presId="urn:microsoft.com/office/officeart/2005/8/layout/pList1"/>
    <dgm:cxn modelId="{E678F668-D21E-4E8C-94C2-96296CE721EB}" type="presOf" srcId="{65E9AD4D-3B99-4934-B6CF-1C33DCFE8811}" destId="{FD030CFB-B202-463A-BD70-90FA8F95D478}" srcOrd="0" destOrd="0" presId="urn:microsoft.com/office/officeart/2005/8/layout/pList1"/>
    <dgm:cxn modelId="{8F66B6BF-A591-4D22-862F-6598A6E2B7B6}" srcId="{444E614E-4C64-47E2-BE0B-6A361BB0E983}" destId="{12FDB280-E30C-470F-A78F-118EE03BBCF0}" srcOrd="0" destOrd="0" parTransId="{4EE0FFBF-3694-4279-A293-D910BE286983}" sibTransId="{CEB0E218-0059-47D6-BE34-DF825E52633C}"/>
    <dgm:cxn modelId="{92F7CFDB-90A4-400B-86C0-879DEEA99236}" srcId="{444E614E-4C64-47E2-BE0B-6A361BB0E983}" destId="{65E9AD4D-3B99-4934-B6CF-1C33DCFE8811}" srcOrd="1" destOrd="0" parTransId="{DFDA68B3-60FA-4C59-8E95-4D759F15B904}" sibTransId="{436E7B46-83B2-44E6-84FE-58859F02E3E7}"/>
    <dgm:cxn modelId="{F58402E9-8D88-40B8-8C45-8E9FFBC599C5}" type="presOf" srcId="{12FDB280-E30C-470F-A78F-118EE03BBCF0}" destId="{1FF3443A-5232-4FE2-A1DC-85A49070EC19}" srcOrd="0" destOrd="0" presId="urn:microsoft.com/office/officeart/2005/8/layout/pList1"/>
    <dgm:cxn modelId="{13935B87-5F87-424A-858C-645C286CE8E2}" type="presParOf" srcId="{6BB9A628-A834-4608-A01F-BEBBCA71DA27}" destId="{D516A5F0-2899-4C22-A369-6CCC3F642CA6}" srcOrd="0" destOrd="0" presId="urn:microsoft.com/office/officeart/2005/8/layout/pList1"/>
    <dgm:cxn modelId="{8ED27B93-9A2C-44FE-B010-0692EBFF818F}" type="presParOf" srcId="{D516A5F0-2899-4C22-A369-6CCC3F642CA6}" destId="{C4986D72-D55B-4C85-B49F-FE5F1E3BDDFD}" srcOrd="0" destOrd="0" presId="urn:microsoft.com/office/officeart/2005/8/layout/pList1"/>
    <dgm:cxn modelId="{2659195A-A96B-4BA9-9734-8C8C06682531}" type="presParOf" srcId="{D516A5F0-2899-4C22-A369-6CCC3F642CA6}" destId="{1FF3443A-5232-4FE2-A1DC-85A49070EC19}" srcOrd="1" destOrd="0" presId="urn:microsoft.com/office/officeart/2005/8/layout/pList1"/>
    <dgm:cxn modelId="{1D6CC67C-5FF7-434B-862C-F226FADEC274}" type="presParOf" srcId="{6BB9A628-A834-4608-A01F-BEBBCA71DA27}" destId="{6556AF57-8054-49B0-9B81-5B53673C4264}" srcOrd="1" destOrd="0" presId="urn:microsoft.com/office/officeart/2005/8/layout/pList1"/>
    <dgm:cxn modelId="{C1E0AB96-7FD4-4469-86B6-A3FF683BC1FA}" type="presParOf" srcId="{6BB9A628-A834-4608-A01F-BEBBCA71DA27}" destId="{7A38AC4A-4540-41B0-AEF7-A521E8A34282}" srcOrd="2" destOrd="0" presId="urn:microsoft.com/office/officeart/2005/8/layout/pList1"/>
    <dgm:cxn modelId="{FFEA355B-5385-44B7-B70E-9558E5857387}" type="presParOf" srcId="{7A38AC4A-4540-41B0-AEF7-A521E8A34282}" destId="{D29B8D55-7DE0-4DD8-BFEA-F0947D6A18CB}" srcOrd="0" destOrd="0" presId="urn:microsoft.com/office/officeart/2005/8/layout/pList1"/>
    <dgm:cxn modelId="{7A12AD13-49DF-4A01-878F-24BB11962D43}" type="presParOf" srcId="{7A38AC4A-4540-41B0-AEF7-A521E8A34282}" destId="{FD030CFB-B202-463A-BD70-90FA8F95D478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D568D7BF-2F7E-45DC-95B1-5B8E7CC1847B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" sz="2000" dirty="0"/>
            <a:t>Reforma al Art. 260 del COOTAD.- </a:t>
          </a:r>
        </a:p>
        <a:p>
          <a:pPr algn="just"/>
          <a:r>
            <a:rPr lang="es-ES" sz="2000" dirty="0"/>
            <a:t>Debe eliminarse la obligatoriedad la realización de la de suplementos de crédito, en el segundo semestre.</a:t>
          </a:r>
        </a:p>
        <a:p>
          <a:pPr algn="just"/>
          <a:r>
            <a:rPr lang="es-ES" sz="2000" dirty="0"/>
            <a:t>Con el fin de que se pueda hacerlos desde los primeros meses.</a:t>
          </a:r>
        </a:p>
        <a:p>
          <a:pPr algn="just"/>
          <a:endParaRPr lang="es-ES" sz="1600" dirty="0"/>
        </a:p>
        <a:p>
          <a:pPr algn="just"/>
          <a:endParaRPr lang="es-EC" sz="1600" dirty="0"/>
        </a:p>
      </dgm:t>
    </dgm:pt>
    <dgm:pt modelId="{E90A1D75-D257-43FB-A137-644EC3F67189}" type="parTrans" cxnId="{34552D6F-CB55-45A4-86A7-A5674E197066}">
      <dgm:prSet/>
      <dgm:spPr/>
      <dgm:t>
        <a:bodyPr/>
        <a:lstStyle/>
        <a:p>
          <a:endParaRPr lang="es-EC"/>
        </a:p>
      </dgm:t>
    </dgm:pt>
    <dgm:pt modelId="{1262380E-2A91-4633-B8DC-3B216883859A}" type="sibTrans" cxnId="{34552D6F-CB55-45A4-86A7-A5674E197066}">
      <dgm:prSet/>
      <dgm:spPr/>
      <dgm:t>
        <a:bodyPr/>
        <a:lstStyle/>
        <a:p>
          <a:endParaRPr lang="es-EC"/>
        </a:p>
      </dgm:t>
    </dgm:pt>
    <dgm:pt modelId="{D20CC729-320A-48B6-B510-089012FE9BCC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endParaRPr lang="es-ES" sz="1400" kern="1200" dirty="0"/>
        </a:p>
        <a:p>
          <a:pPr algn="just"/>
          <a:r>
            <a:rPr lang="es-ES" sz="1800" kern="1200" dirty="0"/>
            <a:t>Debe aclararse la aplicación de los presupuestos prorrogados. </a:t>
          </a:r>
        </a:p>
        <a:p>
          <a:pPr algn="just"/>
          <a:r>
            <a:rPr lang="es-ES" sz="1800" kern="1200" dirty="0"/>
            <a:t>La norma prohíbe prorrogar los presupuestos, mientras que el COPLAFIP lo permite cuando sea posesión de nuevas autoridades, esto trae confusión si se debe o no hacerlos participativamente</a:t>
          </a:r>
          <a:r>
            <a:rPr lang="es-ES" sz="1400" kern="1200" dirty="0"/>
            <a:t>.</a:t>
          </a:r>
        </a:p>
        <a:p>
          <a:pPr algn="just"/>
          <a:endParaRPr lang="es-ES" sz="1400" kern="1200" dirty="0"/>
        </a:p>
      </dgm:t>
    </dgm:pt>
    <dgm:pt modelId="{192A245F-3DC2-448D-A51A-FD29166DA458}" type="parTrans" cxnId="{7F4F263B-4387-4789-95C3-E9142774F77C}">
      <dgm:prSet/>
      <dgm:spPr/>
      <dgm:t>
        <a:bodyPr/>
        <a:lstStyle/>
        <a:p>
          <a:endParaRPr lang="es-EC"/>
        </a:p>
      </dgm:t>
    </dgm:pt>
    <dgm:pt modelId="{BDD3B320-DED1-470D-8D1B-B96766BE4442}" type="sibTrans" cxnId="{7F4F263B-4387-4789-95C3-E9142774F77C}">
      <dgm:prSet/>
      <dgm:spPr/>
      <dgm:t>
        <a:bodyPr/>
        <a:lstStyle/>
        <a:p>
          <a:endParaRPr lang="es-EC"/>
        </a:p>
      </dgm:t>
    </dgm:pt>
    <dgm:pt modelId="{6BB9A628-A834-4608-A01F-BEBBCA71DA27}" type="pres">
      <dgm:prSet presAssocID="{444E614E-4C64-47E2-BE0B-6A361BB0E983}" presName="Name0" presStyleCnt="0">
        <dgm:presLayoutVars>
          <dgm:dir/>
          <dgm:resizeHandles val="exact"/>
        </dgm:presLayoutVars>
      </dgm:prSet>
      <dgm:spPr/>
    </dgm:pt>
    <dgm:pt modelId="{308D0EB0-E5E4-48B5-AD75-E129503EB0EC}" type="pres">
      <dgm:prSet presAssocID="{D568D7BF-2F7E-45DC-95B1-5B8E7CC1847B}" presName="compNode" presStyleCnt="0"/>
      <dgm:spPr/>
    </dgm:pt>
    <dgm:pt modelId="{801A5489-3BEB-49E8-98CF-05742BF492D7}" type="pres">
      <dgm:prSet presAssocID="{D568D7BF-2F7E-45DC-95B1-5B8E7CC1847B}" presName="pictRect" presStyleLbl="node1" presStyleIdx="0" presStyleCnt="2" custScaleX="42691" custScaleY="48607" custLinFactNeighborX="31" custLinFactNeighborY="967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6000" b="-16000"/>
          </a:stretch>
        </a:blipFill>
      </dgm:spPr>
      <dgm:extLst>
        <a:ext uri="{E40237B7-FDA0-4F09-8148-C483321AD2D9}">
          <dgm14:cNvPr xmlns:dgm14="http://schemas.microsoft.com/office/drawing/2010/diagram" id="0" name="" descr="Ciclismo en compañía con relleno sólido"/>
        </a:ext>
      </dgm:extLst>
    </dgm:pt>
    <dgm:pt modelId="{15F4417D-3EB1-4B76-9007-69C8AEC70C21}" type="pres">
      <dgm:prSet presAssocID="{D568D7BF-2F7E-45DC-95B1-5B8E7CC1847B}" presName="textRect" presStyleLbl="revTx" presStyleIdx="0" presStyleCnt="2" custScaleX="80161" custScaleY="128883" custLinFactNeighborX="2567" custLinFactNeighborY="13838">
        <dgm:presLayoutVars>
          <dgm:bulletEnabled val="1"/>
        </dgm:presLayoutVars>
      </dgm:prSet>
      <dgm:spPr/>
    </dgm:pt>
    <dgm:pt modelId="{7A58021F-C59D-46DD-B0B9-7D25D0521239}" type="pres">
      <dgm:prSet presAssocID="{1262380E-2A91-4633-B8DC-3B216883859A}" presName="sibTrans" presStyleLbl="sibTrans2D1" presStyleIdx="0" presStyleCnt="0"/>
      <dgm:spPr/>
    </dgm:pt>
    <dgm:pt modelId="{02354CED-DEA5-4C17-BF41-34021C01E8D5}" type="pres">
      <dgm:prSet presAssocID="{D20CC729-320A-48B6-B510-089012FE9BCC}" presName="compNode" presStyleCnt="0"/>
      <dgm:spPr/>
    </dgm:pt>
    <dgm:pt modelId="{CC30EFFB-06E2-403F-AFE2-6560C6DE5661}" type="pres">
      <dgm:prSet presAssocID="{D20CC729-320A-48B6-B510-089012FE9BCC}" presName="pictRect" presStyleLbl="node1" presStyleIdx="1" presStyleCnt="2" custScaleX="48373" custScaleY="51472" custLinFactNeighborX="291" custLinFactNeighborY="1043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2000" b="-22000"/>
          </a:stretch>
        </a:blipFill>
        <a:ln>
          <a:solidFill>
            <a:schemeClr val="accent2"/>
          </a:solidFill>
        </a:ln>
      </dgm:spPr>
      <dgm:extLst>
        <a:ext uri="{E40237B7-FDA0-4F09-8148-C483321AD2D9}">
          <dgm14:cNvPr xmlns:dgm14="http://schemas.microsoft.com/office/drawing/2010/diagram" id="0" name="" descr="Préstamo con relleno sólido"/>
        </a:ext>
      </dgm:extLst>
    </dgm:pt>
    <dgm:pt modelId="{1FC36E1B-5F21-44B4-9F21-736C729623C8}" type="pres">
      <dgm:prSet presAssocID="{D20CC729-320A-48B6-B510-089012FE9BCC}" presName="textRect" presStyleLbl="revTx" presStyleIdx="1" presStyleCnt="2" custScaleX="81792" custScaleY="131695" custLinFactNeighborX="802" custLinFactNeighborY="10602">
        <dgm:presLayoutVars>
          <dgm:bulletEnabled val="1"/>
        </dgm:presLayoutVars>
      </dgm:prSet>
      <dgm:spPr/>
    </dgm:pt>
  </dgm:ptLst>
  <dgm:cxnLst>
    <dgm:cxn modelId="{7F4F263B-4387-4789-95C3-E9142774F77C}" srcId="{444E614E-4C64-47E2-BE0B-6A361BB0E983}" destId="{D20CC729-320A-48B6-B510-089012FE9BCC}" srcOrd="1" destOrd="0" parTransId="{192A245F-3DC2-448D-A51A-FD29166DA458}" sibTransId="{BDD3B320-DED1-470D-8D1B-B96766BE4442}"/>
    <dgm:cxn modelId="{3731D564-0948-4BBA-A4E8-5C68644B3162}" type="presOf" srcId="{444E614E-4C64-47E2-BE0B-6A361BB0E983}" destId="{6BB9A628-A834-4608-A01F-BEBBCA71DA27}" srcOrd="0" destOrd="0" presId="urn:microsoft.com/office/officeart/2005/8/layout/pList1"/>
    <dgm:cxn modelId="{34552D6F-CB55-45A4-86A7-A5674E197066}" srcId="{444E614E-4C64-47E2-BE0B-6A361BB0E983}" destId="{D568D7BF-2F7E-45DC-95B1-5B8E7CC1847B}" srcOrd="0" destOrd="0" parTransId="{E90A1D75-D257-43FB-A137-644EC3F67189}" sibTransId="{1262380E-2A91-4633-B8DC-3B216883859A}"/>
    <dgm:cxn modelId="{98D49E7D-ADB2-4BDB-AD8A-4C912497BCB3}" type="presOf" srcId="{1262380E-2A91-4633-B8DC-3B216883859A}" destId="{7A58021F-C59D-46DD-B0B9-7D25D0521239}" srcOrd="0" destOrd="0" presId="urn:microsoft.com/office/officeart/2005/8/layout/pList1"/>
    <dgm:cxn modelId="{C84282A3-093F-4FCB-81A0-D0F2EDD6D80A}" type="presOf" srcId="{D568D7BF-2F7E-45DC-95B1-5B8E7CC1847B}" destId="{15F4417D-3EB1-4B76-9007-69C8AEC70C21}" srcOrd="0" destOrd="0" presId="urn:microsoft.com/office/officeart/2005/8/layout/pList1"/>
    <dgm:cxn modelId="{93C411D8-B4EF-4FB4-A4F0-88D85970CEAC}" type="presOf" srcId="{D20CC729-320A-48B6-B510-089012FE9BCC}" destId="{1FC36E1B-5F21-44B4-9F21-736C729623C8}" srcOrd="0" destOrd="0" presId="urn:microsoft.com/office/officeart/2005/8/layout/pList1"/>
    <dgm:cxn modelId="{81C124FD-253F-44B6-A3B2-328F50AC038B}" type="presParOf" srcId="{6BB9A628-A834-4608-A01F-BEBBCA71DA27}" destId="{308D0EB0-E5E4-48B5-AD75-E129503EB0EC}" srcOrd="0" destOrd="0" presId="urn:microsoft.com/office/officeart/2005/8/layout/pList1"/>
    <dgm:cxn modelId="{BED747A9-7F77-4965-95C1-14A2C3B23939}" type="presParOf" srcId="{308D0EB0-E5E4-48B5-AD75-E129503EB0EC}" destId="{801A5489-3BEB-49E8-98CF-05742BF492D7}" srcOrd="0" destOrd="0" presId="urn:microsoft.com/office/officeart/2005/8/layout/pList1"/>
    <dgm:cxn modelId="{B73CA906-A7A5-4390-9149-F5BC2FD0D2D7}" type="presParOf" srcId="{308D0EB0-E5E4-48B5-AD75-E129503EB0EC}" destId="{15F4417D-3EB1-4B76-9007-69C8AEC70C21}" srcOrd="1" destOrd="0" presId="urn:microsoft.com/office/officeart/2005/8/layout/pList1"/>
    <dgm:cxn modelId="{71A5516A-E227-40C9-ABD0-9FD347095EE2}" type="presParOf" srcId="{6BB9A628-A834-4608-A01F-BEBBCA71DA27}" destId="{7A58021F-C59D-46DD-B0B9-7D25D0521239}" srcOrd="1" destOrd="0" presId="urn:microsoft.com/office/officeart/2005/8/layout/pList1"/>
    <dgm:cxn modelId="{9816C562-5848-41D9-88FA-251F3AFEF59B}" type="presParOf" srcId="{6BB9A628-A834-4608-A01F-BEBBCA71DA27}" destId="{02354CED-DEA5-4C17-BF41-34021C01E8D5}" srcOrd="2" destOrd="0" presId="urn:microsoft.com/office/officeart/2005/8/layout/pList1"/>
    <dgm:cxn modelId="{8E82DC66-DB26-4FB5-B161-9B74CC42CD6C}" type="presParOf" srcId="{02354CED-DEA5-4C17-BF41-34021C01E8D5}" destId="{CC30EFFB-06E2-403F-AFE2-6560C6DE5661}" srcOrd="0" destOrd="0" presId="urn:microsoft.com/office/officeart/2005/8/layout/pList1"/>
    <dgm:cxn modelId="{5B03A9AA-602E-42EF-A25F-A009EB4F3A43}" type="presParOf" srcId="{02354CED-DEA5-4C17-BF41-34021C01E8D5}" destId="{1FC36E1B-5F21-44B4-9F21-736C729623C8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D568D7BF-2F7E-45DC-95B1-5B8E7CC1847B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" sz="1800" dirty="0"/>
            <a:t>Debe aclararse lo atinente a los presupuestos plurianuales, estos permiten  la ejecución de proyectos de mediano y largo plazo, una adecuada distribución de los recursos, se propone que sea por 4 años lapso en el cual se contemplan programas, proyectos y actividades. </a:t>
          </a:r>
        </a:p>
        <a:p>
          <a:pPr algn="just"/>
          <a:endParaRPr lang="es-EC" sz="1600" dirty="0"/>
        </a:p>
      </dgm:t>
    </dgm:pt>
    <dgm:pt modelId="{E90A1D75-D257-43FB-A137-644EC3F67189}" type="parTrans" cxnId="{34552D6F-CB55-45A4-86A7-A5674E197066}">
      <dgm:prSet/>
      <dgm:spPr/>
      <dgm:t>
        <a:bodyPr/>
        <a:lstStyle/>
        <a:p>
          <a:endParaRPr lang="es-EC"/>
        </a:p>
      </dgm:t>
    </dgm:pt>
    <dgm:pt modelId="{1262380E-2A91-4633-B8DC-3B216883859A}" type="sibTrans" cxnId="{34552D6F-CB55-45A4-86A7-A5674E197066}">
      <dgm:prSet/>
      <dgm:spPr/>
      <dgm:t>
        <a:bodyPr/>
        <a:lstStyle/>
        <a:p>
          <a:endParaRPr lang="es-EC"/>
        </a:p>
      </dgm:t>
    </dgm:pt>
    <dgm:pt modelId="{CE05E28D-4E6D-42AC-A888-4EE4B2F2B205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000" dirty="0"/>
            <a:t>Se propone reformar el Art. 272 del COOTAD respecto a la contabilidad y excedentes de las EP de los GAD, se pretende que el COPLAFIP y su Reglamento establecen el envío de información al ente rector de las finanzas públicas bajo contabilidad gubernamental</a:t>
          </a:r>
        </a:p>
      </dgm:t>
    </dgm:pt>
    <dgm:pt modelId="{780C8254-3472-445E-94EC-4CB8459B9835}" type="parTrans" cxnId="{7CFF699D-0EBD-45C5-B887-66A3D414CFBD}">
      <dgm:prSet/>
      <dgm:spPr/>
      <dgm:t>
        <a:bodyPr/>
        <a:lstStyle/>
        <a:p>
          <a:endParaRPr lang="es-EC"/>
        </a:p>
      </dgm:t>
    </dgm:pt>
    <dgm:pt modelId="{6D465515-1430-4A8F-9824-59B36A31958D}" type="sibTrans" cxnId="{7CFF699D-0EBD-45C5-B887-66A3D414CFBD}">
      <dgm:prSet/>
      <dgm:spPr/>
      <dgm:t>
        <a:bodyPr/>
        <a:lstStyle/>
        <a:p>
          <a:endParaRPr lang="es-EC"/>
        </a:p>
      </dgm:t>
    </dgm:pt>
    <dgm:pt modelId="{6BB9A628-A834-4608-A01F-BEBBCA71DA27}" type="pres">
      <dgm:prSet presAssocID="{444E614E-4C64-47E2-BE0B-6A361BB0E983}" presName="Name0" presStyleCnt="0">
        <dgm:presLayoutVars>
          <dgm:dir/>
          <dgm:resizeHandles val="exact"/>
        </dgm:presLayoutVars>
      </dgm:prSet>
      <dgm:spPr/>
    </dgm:pt>
    <dgm:pt modelId="{308D0EB0-E5E4-48B5-AD75-E129503EB0EC}" type="pres">
      <dgm:prSet presAssocID="{D568D7BF-2F7E-45DC-95B1-5B8E7CC1847B}" presName="compNode" presStyleCnt="0"/>
      <dgm:spPr/>
    </dgm:pt>
    <dgm:pt modelId="{801A5489-3BEB-49E8-98CF-05742BF492D7}" type="pres">
      <dgm:prSet presAssocID="{D568D7BF-2F7E-45DC-95B1-5B8E7CC1847B}" presName="pictRect" presStyleLbl="node1" presStyleIdx="0" presStyleCnt="2" custScaleX="46854" custScaleY="43253" custLinFactNeighborX="1823" custLinFactNeighborY="661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31000" b="-31000"/>
          </a:stretch>
        </a:blipFill>
      </dgm:spPr>
      <dgm:extLst>
        <a:ext uri="{E40237B7-FDA0-4F09-8148-C483321AD2D9}">
          <dgm14:cNvPr xmlns:dgm14="http://schemas.microsoft.com/office/drawing/2010/diagram" id="0" name="" descr="Sala de juntas con relleno sólido"/>
        </a:ext>
      </dgm:extLst>
    </dgm:pt>
    <dgm:pt modelId="{15F4417D-3EB1-4B76-9007-69C8AEC70C21}" type="pres">
      <dgm:prSet presAssocID="{D568D7BF-2F7E-45DC-95B1-5B8E7CC1847B}" presName="textRect" presStyleLbl="revTx" presStyleIdx="0" presStyleCnt="2" custScaleX="70626" custScaleY="145611" custLinFactNeighborX="2567" custLinFactNeighborY="13838">
        <dgm:presLayoutVars>
          <dgm:bulletEnabled val="1"/>
        </dgm:presLayoutVars>
      </dgm:prSet>
      <dgm:spPr/>
    </dgm:pt>
    <dgm:pt modelId="{7A58021F-C59D-46DD-B0B9-7D25D0521239}" type="pres">
      <dgm:prSet presAssocID="{1262380E-2A91-4633-B8DC-3B216883859A}" presName="sibTrans" presStyleLbl="sibTrans2D1" presStyleIdx="0" presStyleCnt="0"/>
      <dgm:spPr/>
    </dgm:pt>
    <dgm:pt modelId="{7463495A-C3A4-4233-8183-C6FDCA9D3C11}" type="pres">
      <dgm:prSet presAssocID="{CE05E28D-4E6D-42AC-A888-4EE4B2F2B205}" presName="compNode" presStyleCnt="0"/>
      <dgm:spPr/>
    </dgm:pt>
    <dgm:pt modelId="{E20C7910-4067-451C-AE44-3056AB7C7AC0}" type="pres">
      <dgm:prSet presAssocID="{CE05E28D-4E6D-42AC-A888-4EE4B2F2B205}" presName="pictRect" presStyleLbl="node1" presStyleIdx="1" presStyleCnt="2" custScaleX="45225" custScaleY="44988" custLinFactNeighborX="1955" custLinFactNeighborY="595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1000" b="-21000"/>
          </a:stretch>
        </a:blipFill>
      </dgm:spPr>
      <dgm:extLst>
        <a:ext uri="{E40237B7-FDA0-4F09-8148-C483321AD2D9}">
          <dgm14:cNvPr xmlns:dgm14="http://schemas.microsoft.com/office/drawing/2010/diagram" id="0" name="" descr="Transfer1 con relleno sólido"/>
        </a:ext>
      </dgm:extLst>
    </dgm:pt>
    <dgm:pt modelId="{2B1DC07D-7E75-42D6-ADBA-EBA5492D0CFE}" type="pres">
      <dgm:prSet presAssocID="{CE05E28D-4E6D-42AC-A888-4EE4B2F2B205}" presName="textRect" presStyleLbl="revTx" presStyleIdx="1" presStyleCnt="2" custScaleX="88227" custScaleY="133292" custLinFactNeighborX="254" custLinFactNeighborY="-6663">
        <dgm:presLayoutVars>
          <dgm:bulletEnabled val="1"/>
        </dgm:presLayoutVars>
      </dgm:prSet>
      <dgm:spPr/>
    </dgm:pt>
  </dgm:ptLst>
  <dgm:cxnLst>
    <dgm:cxn modelId="{3731D564-0948-4BBA-A4E8-5C68644B3162}" type="presOf" srcId="{444E614E-4C64-47E2-BE0B-6A361BB0E983}" destId="{6BB9A628-A834-4608-A01F-BEBBCA71DA27}" srcOrd="0" destOrd="0" presId="urn:microsoft.com/office/officeart/2005/8/layout/pList1"/>
    <dgm:cxn modelId="{34552D6F-CB55-45A4-86A7-A5674E197066}" srcId="{444E614E-4C64-47E2-BE0B-6A361BB0E983}" destId="{D568D7BF-2F7E-45DC-95B1-5B8E7CC1847B}" srcOrd="0" destOrd="0" parTransId="{E90A1D75-D257-43FB-A137-644EC3F67189}" sibTransId="{1262380E-2A91-4633-B8DC-3B216883859A}"/>
    <dgm:cxn modelId="{98D49E7D-ADB2-4BDB-AD8A-4C912497BCB3}" type="presOf" srcId="{1262380E-2A91-4633-B8DC-3B216883859A}" destId="{7A58021F-C59D-46DD-B0B9-7D25D0521239}" srcOrd="0" destOrd="0" presId="urn:microsoft.com/office/officeart/2005/8/layout/pList1"/>
    <dgm:cxn modelId="{7CFF699D-0EBD-45C5-B887-66A3D414CFBD}" srcId="{444E614E-4C64-47E2-BE0B-6A361BB0E983}" destId="{CE05E28D-4E6D-42AC-A888-4EE4B2F2B205}" srcOrd="1" destOrd="0" parTransId="{780C8254-3472-445E-94EC-4CB8459B9835}" sibTransId="{6D465515-1430-4A8F-9824-59B36A31958D}"/>
    <dgm:cxn modelId="{C84282A3-093F-4FCB-81A0-D0F2EDD6D80A}" type="presOf" srcId="{D568D7BF-2F7E-45DC-95B1-5B8E7CC1847B}" destId="{15F4417D-3EB1-4B76-9007-69C8AEC70C21}" srcOrd="0" destOrd="0" presId="urn:microsoft.com/office/officeart/2005/8/layout/pList1"/>
    <dgm:cxn modelId="{B06AEBAB-793B-4C42-9035-B29ACC28A95E}" type="presOf" srcId="{CE05E28D-4E6D-42AC-A888-4EE4B2F2B205}" destId="{2B1DC07D-7E75-42D6-ADBA-EBA5492D0CFE}" srcOrd="0" destOrd="0" presId="urn:microsoft.com/office/officeart/2005/8/layout/pList1"/>
    <dgm:cxn modelId="{81C124FD-253F-44B6-A3B2-328F50AC038B}" type="presParOf" srcId="{6BB9A628-A834-4608-A01F-BEBBCA71DA27}" destId="{308D0EB0-E5E4-48B5-AD75-E129503EB0EC}" srcOrd="0" destOrd="0" presId="urn:microsoft.com/office/officeart/2005/8/layout/pList1"/>
    <dgm:cxn modelId="{BED747A9-7F77-4965-95C1-14A2C3B23939}" type="presParOf" srcId="{308D0EB0-E5E4-48B5-AD75-E129503EB0EC}" destId="{801A5489-3BEB-49E8-98CF-05742BF492D7}" srcOrd="0" destOrd="0" presId="urn:microsoft.com/office/officeart/2005/8/layout/pList1"/>
    <dgm:cxn modelId="{B73CA906-A7A5-4390-9149-F5BC2FD0D2D7}" type="presParOf" srcId="{308D0EB0-E5E4-48B5-AD75-E129503EB0EC}" destId="{15F4417D-3EB1-4B76-9007-69C8AEC70C21}" srcOrd="1" destOrd="0" presId="urn:microsoft.com/office/officeart/2005/8/layout/pList1"/>
    <dgm:cxn modelId="{71A5516A-E227-40C9-ABD0-9FD347095EE2}" type="presParOf" srcId="{6BB9A628-A834-4608-A01F-BEBBCA71DA27}" destId="{7A58021F-C59D-46DD-B0B9-7D25D0521239}" srcOrd="1" destOrd="0" presId="urn:microsoft.com/office/officeart/2005/8/layout/pList1"/>
    <dgm:cxn modelId="{6750EC88-7CDC-46F1-A8FD-B5F5AF20A9EF}" type="presParOf" srcId="{6BB9A628-A834-4608-A01F-BEBBCA71DA27}" destId="{7463495A-C3A4-4233-8183-C6FDCA9D3C11}" srcOrd="2" destOrd="0" presId="urn:microsoft.com/office/officeart/2005/8/layout/pList1"/>
    <dgm:cxn modelId="{0191CB4D-E34C-4469-8692-E84BAAB2D538}" type="presParOf" srcId="{7463495A-C3A4-4233-8183-C6FDCA9D3C11}" destId="{E20C7910-4067-451C-AE44-3056AB7C7AC0}" srcOrd="0" destOrd="0" presId="urn:microsoft.com/office/officeart/2005/8/layout/pList1"/>
    <dgm:cxn modelId="{F36CC7C0-DCEA-4251-8618-3062D3A4773E}" type="presParOf" srcId="{7463495A-C3A4-4233-8183-C6FDCA9D3C11}" destId="{2B1DC07D-7E75-42D6-ADBA-EBA5492D0CFE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D568D7BF-2F7E-45DC-95B1-5B8E7CC1847B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" sz="2400" dirty="0"/>
            <a:t>Las reformas son varias y topan temas de estructura, presupuesto, gestión, planificación, competencias y funciones de los GAD.</a:t>
          </a:r>
        </a:p>
        <a:p>
          <a:pPr algn="just"/>
          <a:r>
            <a:rPr lang="es-ES" sz="2400" dirty="0"/>
            <a:t>Se identifica que hay varias temas técnicos que abarca las reformas:</a:t>
          </a:r>
        </a:p>
        <a:p>
          <a:pPr algn="just"/>
          <a:r>
            <a:rPr lang="es-ES" sz="2400" dirty="0"/>
            <a:t>- Se propone conformar mesas técnicas para el análisis de los temas más complejos y sensibles.</a:t>
          </a:r>
        </a:p>
        <a:p>
          <a:pPr algn="just"/>
          <a:endParaRPr lang="es-ES" sz="1700" dirty="0"/>
        </a:p>
      </dgm:t>
    </dgm:pt>
    <dgm:pt modelId="{E90A1D75-D257-43FB-A137-644EC3F67189}" type="parTrans" cxnId="{34552D6F-CB55-45A4-86A7-A5674E197066}">
      <dgm:prSet/>
      <dgm:spPr/>
      <dgm:t>
        <a:bodyPr/>
        <a:lstStyle/>
        <a:p>
          <a:endParaRPr lang="es-EC"/>
        </a:p>
      </dgm:t>
    </dgm:pt>
    <dgm:pt modelId="{1262380E-2A91-4633-B8DC-3B216883859A}" type="sibTrans" cxnId="{34552D6F-CB55-45A4-86A7-A5674E197066}">
      <dgm:prSet/>
      <dgm:spPr/>
      <dgm:t>
        <a:bodyPr/>
        <a:lstStyle/>
        <a:p>
          <a:endParaRPr lang="es-EC"/>
        </a:p>
      </dgm:t>
    </dgm:pt>
    <dgm:pt modelId="{6BB9A628-A834-4608-A01F-BEBBCA71DA27}" type="pres">
      <dgm:prSet presAssocID="{444E614E-4C64-47E2-BE0B-6A361BB0E983}" presName="Name0" presStyleCnt="0">
        <dgm:presLayoutVars>
          <dgm:dir/>
          <dgm:resizeHandles val="exact"/>
        </dgm:presLayoutVars>
      </dgm:prSet>
      <dgm:spPr/>
    </dgm:pt>
    <dgm:pt modelId="{308D0EB0-E5E4-48B5-AD75-E129503EB0EC}" type="pres">
      <dgm:prSet presAssocID="{D568D7BF-2F7E-45DC-95B1-5B8E7CC1847B}" presName="compNode" presStyleCnt="0"/>
      <dgm:spPr/>
    </dgm:pt>
    <dgm:pt modelId="{801A5489-3BEB-49E8-98CF-05742BF492D7}" type="pres">
      <dgm:prSet presAssocID="{D568D7BF-2F7E-45DC-95B1-5B8E7CC1847B}" presName="pictRect" presStyleLbl="node1" presStyleIdx="0" presStyleCnt="1" custScaleX="57938" custScaleY="48414" custLinFactNeighborX="1412" custLinFactNeighborY="492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20000" b="-20000"/>
          </a:stretch>
        </a:blipFill>
      </dgm:spPr>
      <dgm:extLst>
        <a:ext uri="{E40237B7-FDA0-4F09-8148-C483321AD2D9}">
          <dgm14:cNvPr xmlns:dgm14="http://schemas.microsoft.com/office/drawing/2010/diagram" id="0" name="" descr="Círculos con flechas con relleno sólido"/>
        </a:ext>
      </dgm:extLst>
    </dgm:pt>
    <dgm:pt modelId="{15F4417D-3EB1-4B76-9007-69C8AEC70C21}" type="pres">
      <dgm:prSet presAssocID="{D568D7BF-2F7E-45DC-95B1-5B8E7CC1847B}" presName="textRect" presStyleLbl="revTx" presStyleIdx="0" presStyleCnt="1" custScaleX="165268" custScaleY="139897" custLinFactNeighborX="5040" custLinFactNeighborY="-9578">
        <dgm:presLayoutVars>
          <dgm:bulletEnabled val="1"/>
        </dgm:presLayoutVars>
      </dgm:prSet>
      <dgm:spPr/>
    </dgm:pt>
  </dgm:ptLst>
  <dgm:cxnLst>
    <dgm:cxn modelId="{3731D564-0948-4BBA-A4E8-5C68644B3162}" type="presOf" srcId="{444E614E-4C64-47E2-BE0B-6A361BB0E983}" destId="{6BB9A628-A834-4608-A01F-BEBBCA71DA27}" srcOrd="0" destOrd="0" presId="urn:microsoft.com/office/officeart/2005/8/layout/pList1"/>
    <dgm:cxn modelId="{34552D6F-CB55-45A4-86A7-A5674E197066}" srcId="{444E614E-4C64-47E2-BE0B-6A361BB0E983}" destId="{D568D7BF-2F7E-45DC-95B1-5B8E7CC1847B}" srcOrd="0" destOrd="0" parTransId="{E90A1D75-D257-43FB-A137-644EC3F67189}" sibTransId="{1262380E-2A91-4633-B8DC-3B216883859A}"/>
    <dgm:cxn modelId="{C84282A3-093F-4FCB-81A0-D0F2EDD6D80A}" type="presOf" srcId="{D568D7BF-2F7E-45DC-95B1-5B8E7CC1847B}" destId="{15F4417D-3EB1-4B76-9007-69C8AEC70C21}" srcOrd="0" destOrd="0" presId="urn:microsoft.com/office/officeart/2005/8/layout/pList1"/>
    <dgm:cxn modelId="{81C124FD-253F-44B6-A3B2-328F50AC038B}" type="presParOf" srcId="{6BB9A628-A834-4608-A01F-BEBBCA71DA27}" destId="{308D0EB0-E5E4-48B5-AD75-E129503EB0EC}" srcOrd="0" destOrd="0" presId="urn:microsoft.com/office/officeart/2005/8/layout/pList1"/>
    <dgm:cxn modelId="{BED747A9-7F77-4965-95C1-14A2C3B23939}" type="presParOf" srcId="{308D0EB0-E5E4-48B5-AD75-E129503EB0EC}" destId="{801A5489-3BEB-49E8-98CF-05742BF492D7}" srcOrd="0" destOrd="0" presId="urn:microsoft.com/office/officeart/2005/8/layout/pList1"/>
    <dgm:cxn modelId="{B73CA906-A7A5-4390-9149-F5BC2FD0D2D7}" type="presParOf" srcId="{308D0EB0-E5E4-48B5-AD75-E129503EB0EC}" destId="{15F4417D-3EB1-4B76-9007-69C8AEC70C21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1A5489-3BEB-49E8-98CF-05742BF492D7}">
      <dsp:nvSpPr>
        <dsp:cNvPr id="0" name=""/>
        <dsp:cNvSpPr/>
      </dsp:nvSpPr>
      <dsp:spPr>
        <a:xfrm>
          <a:off x="953815" y="71473"/>
          <a:ext cx="3192919" cy="2190308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23000" b="-23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F4417D-3EB1-4B76-9007-69C8AEC70C21}">
      <dsp:nvSpPr>
        <dsp:cNvPr id="0" name=""/>
        <dsp:cNvSpPr/>
      </dsp:nvSpPr>
      <dsp:spPr>
        <a:xfrm>
          <a:off x="738" y="2441653"/>
          <a:ext cx="10603817" cy="292965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/>
            <a:t>Continuidad a las obras y proyectos iniciados en períodos anteriores.</a:t>
          </a:r>
          <a:r>
            <a:rPr lang="es-ES" sz="1600" kern="1200" dirty="0"/>
            <a:t> 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La As. Arce propone reformar los artículos 3 y 41 que tratan sobre el principio de coordinación y corresponsabilidad y sobre las funciones de los GADP.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- Se debe propender a una planificación a largo plazo.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- Se debe considerar que cada período es distinto y cada territorio tiene sus particularidades.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- ¿Qué pasaría en caso de reducción presupuestaria?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baseline="0" dirty="0"/>
            <a:t>- ¿Quién determina que el proyecto contravenga intereses de la comunidad y en qué términos?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baseline="0" dirty="0"/>
            <a:t>- La coordinación y corresponsabilidad se refiere a las relaciones intergubernamentales, no a la continuidad de las obras</a:t>
          </a:r>
          <a:endParaRPr lang="es-EC" sz="1500" kern="1200" dirty="0"/>
        </a:p>
      </dsp:txBody>
      <dsp:txXfrm>
        <a:off x="738" y="2441653"/>
        <a:ext cx="10603817" cy="292965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1A5489-3BEB-49E8-98CF-05742BF492D7}">
      <dsp:nvSpPr>
        <dsp:cNvPr id="0" name=""/>
        <dsp:cNvSpPr/>
      </dsp:nvSpPr>
      <dsp:spPr>
        <a:xfrm>
          <a:off x="1606995" y="151388"/>
          <a:ext cx="2138840" cy="1841459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8000" b="-8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F4417D-3EB1-4B76-9007-69C8AEC70C21}">
      <dsp:nvSpPr>
        <dsp:cNvPr id="0" name=""/>
        <dsp:cNvSpPr/>
      </dsp:nvSpPr>
      <dsp:spPr>
        <a:xfrm>
          <a:off x="518743" y="2477882"/>
          <a:ext cx="4419323" cy="2691881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Aún</a:t>
          </a:r>
          <a:r>
            <a:rPr lang="es-ES" sz="2400" kern="1200" baseline="0" dirty="0"/>
            <a:t> se confunde las competencias con las funciones, si se pretende cambiar la de fomento productivo debe entenderse desde esta perspectiva. </a:t>
          </a: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1600" kern="1200" dirty="0"/>
        </a:p>
      </dsp:txBody>
      <dsp:txXfrm>
        <a:off x="518743" y="2477882"/>
        <a:ext cx="4419323" cy="2691881"/>
      </dsp:txXfrm>
    </dsp:sp>
    <dsp:sp modelId="{CC30EFFB-06E2-403F-AFE2-6560C6DE5661}">
      <dsp:nvSpPr>
        <dsp:cNvPr id="0" name=""/>
        <dsp:cNvSpPr/>
      </dsp:nvSpPr>
      <dsp:spPr>
        <a:xfrm>
          <a:off x="6730149" y="222138"/>
          <a:ext cx="2177081" cy="1870275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8000" b="-8000"/>
          </a:stretch>
        </a:blip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C36E1B-5F21-44B4-9F21-736C729623C8}">
      <dsp:nvSpPr>
        <dsp:cNvPr id="0" name=""/>
        <dsp:cNvSpPr/>
      </dsp:nvSpPr>
      <dsp:spPr>
        <a:xfrm>
          <a:off x="5589850" y="2455832"/>
          <a:ext cx="4438501" cy="271391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baseline="0" dirty="0"/>
            <a:t>Es importante superar las ambigüedades que presenta la norma actual, actualmente se interpreta como si el fomento es sólo en agropecuarias.</a:t>
          </a:r>
        </a:p>
      </dsp:txBody>
      <dsp:txXfrm>
        <a:off x="5589850" y="2455832"/>
        <a:ext cx="4438501" cy="27139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1A5489-3BEB-49E8-98CF-05742BF492D7}">
      <dsp:nvSpPr>
        <dsp:cNvPr id="0" name=""/>
        <dsp:cNvSpPr/>
      </dsp:nvSpPr>
      <dsp:spPr>
        <a:xfrm>
          <a:off x="3775428" y="18409"/>
          <a:ext cx="4312766" cy="2365325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41000" b="-41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F4417D-3EB1-4B76-9007-69C8AEC70C21}">
      <dsp:nvSpPr>
        <dsp:cNvPr id="0" name=""/>
        <dsp:cNvSpPr/>
      </dsp:nvSpPr>
      <dsp:spPr>
        <a:xfrm>
          <a:off x="511575" y="2873707"/>
          <a:ext cx="9855001" cy="2280197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En los artículos innumerados agregados después del Art. 50 del COOTAD se propone establecer atribuciones concretas a los viceprefectos/as, de forma obligatoria:</a:t>
          </a:r>
          <a:endParaRPr lang="es-ES" sz="1800" kern="1200" baseline="0" dirty="0"/>
        </a:p>
        <a:p>
          <a:pPr marL="0" lvl="0" indent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 dirty="0"/>
            <a:t>- Se debe evitar generar conflictos de gobernabilidad.</a:t>
          </a:r>
        </a:p>
        <a:p>
          <a:pPr marL="0" lvl="0" indent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 dirty="0"/>
            <a:t>- Debe ser una atribución exclusiva del ejecutivo.</a:t>
          </a:r>
        </a:p>
        <a:p>
          <a:pPr marL="0" lvl="0" indent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 dirty="0"/>
            <a:t>- La extensión del ejercicio de la representación legal del GAD puede generar conflictos que deben analizarse en la redacción de la norma.</a:t>
          </a:r>
          <a:endParaRPr lang="es-EC" sz="1800" kern="1200" baseline="0" dirty="0"/>
        </a:p>
        <a:p>
          <a:pPr marL="0" lvl="0" indent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1800" kern="1200" baseline="0" dirty="0"/>
        </a:p>
        <a:p>
          <a:pPr marL="0" lvl="0" indent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1800" kern="1200" dirty="0"/>
        </a:p>
      </dsp:txBody>
      <dsp:txXfrm>
        <a:off x="511575" y="2873707"/>
        <a:ext cx="9855001" cy="22801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1A5489-3BEB-49E8-98CF-05742BF492D7}">
      <dsp:nvSpPr>
        <dsp:cNvPr id="0" name=""/>
        <dsp:cNvSpPr/>
      </dsp:nvSpPr>
      <dsp:spPr>
        <a:xfrm>
          <a:off x="1476838" y="356921"/>
          <a:ext cx="2153705" cy="1546712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20000" b="-20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F4417D-3EB1-4B76-9007-69C8AEC70C21}">
      <dsp:nvSpPr>
        <dsp:cNvPr id="0" name=""/>
        <dsp:cNvSpPr/>
      </dsp:nvSpPr>
      <dsp:spPr>
        <a:xfrm>
          <a:off x="257162" y="2249413"/>
          <a:ext cx="5055950" cy="299264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0904" tIns="120904" rIns="120904" bIns="0" numCol="1" spcCol="1270" anchor="t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baseline="0" dirty="0"/>
            <a:t>Art. 126 </a:t>
          </a:r>
          <a:r>
            <a:rPr lang="es-ES" sz="1700" kern="1200" baseline="0" dirty="0">
              <a:sym typeface="Wingdings" panose="05000000000000000000" pitchFamily="2" charset="2"/>
            </a:rPr>
            <a:t> se propone</a:t>
          </a:r>
          <a:r>
            <a:rPr lang="es-ES" sz="1700" kern="1200" baseline="0" dirty="0"/>
            <a:t> la posibilidad del ejercicio concurrente de competencias de otros niveles de gobierno. Se debe considerar:</a:t>
          </a:r>
        </a:p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 baseline="0" dirty="0"/>
        </a:p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baseline="0" dirty="0"/>
            <a:t>- Puede constituir medio para conflicto de competencias.</a:t>
          </a:r>
        </a:p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baseline="0" dirty="0"/>
            <a:t>- Podría desnaturalizar a las competencias exclusivas.</a:t>
          </a:r>
        </a:p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baseline="0" dirty="0"/>
            <a:t>- En la actualidad ya es posible por medio de convenio (coordinación)</a:t>
          </a:r>
        </a:p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baseline="0" dirty="0"/>
            <a:t>  </a:t>
          </a:r>
          <a:endParaRPr lang="es-EC" sz="1700" kern="1200" dirty="0"/>
        </a:p>
      </dsp:txBody>
      <dsp:txXfrm>
        <a:off x="257162" y="2249413"/>
        <a:ext cx="5055950" cy="2992642"/>
      </dsp:txXfrm>
    </dsp:sp>
    <dsp:sp modelId="{CC30EFFB-06E2-403F-AFE2-6560C6DE5661}">
      <dsp:nvSpPr>
        <dsp:cNvPr id="0" name=""/>
        <dsp:cNvSpPr/>
      </dsp:nvSpPr>
      <dsp:spPr>
        <a:xfrm>
          <a:off x="7042396" y="286815"/>
          <a:ext cx="1805498" cy="1603324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6000" b="-6000"/>
          </a:stretch>
        </a:blip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C36E1B-5F21-44B4-9F21-736C729623C8}">
      <dsp:nvSpPr>
        <dsp:cNvPr id="0" name=""/>
        <dsp:cNvSpPr/>
      </dsp:nvSpPr>
      <dsp:spPr>
        <a:xfrm>
          <a:off x="5721124" y="2335132"/>
          <a:ext cx="5121163" cy="2974117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 dirty="0"/>
            <a:t>Art. 129 </a:t>
          </a:r>
          <a:r>
            <a:rPr lang="es-ES" sz="1800" kern="1200" baseline="0" dirty="0">
              <a:sym typeface="Wingdings" panose="05000000000000000000" pitchFamily="2" charset="2"/>
            </a:rPr>
            <a:t> se propone facultarlos para cobro de peajes o “tarifas”. Se debe considerar: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800" kern="1200" baseline="0" dirty="0">
            <a:sym typeface="Wingdings" panose="05000000000000000000" pitchFamily="2" charset="2"/>
          </a:endParaRP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 dirty="0">
              <a:sym typeface="Wingdings" panose="05000000000000000000" pitchFamily="2" charset="2"/>
            </a:rPr>
            <a:t>- Los peajes pueden estar ligados a concesiones viales.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 dirty="0">
              <a:sym typeface="Wingdings" panose="05000000000000000000" pitchFamily="2" charset="2"/>
            </a:rPr>
            <a:t>- Los GADPR ya pueden contribuir en mantenimiento vial coordinando con GADP.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 dirty="0"/>
            <a:t>- Desproporcionado para estos niveles de gobierno.</a:t>
          </a:r>
          <a:endParaRPr lang="es-EC" sz="1800" kern="1200" dirty="0"/>
        </a:p>
      </dsp:txBody>
      <dsp:txXfrm>
        <a:off x="5721124" y="2335132"/>
        <a:ext cx="5121163" cy="29741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1A5489-3BEB-49E8-98CF-05742BF492D7}">
      <dsp:nvSpPr>
        <dsp:cNvPr id="0" name=""/>
        <dsp:cNvSpPr/>
      </dsp:nvSpPr>
      <dsp:spPr>
        <a:xfrm>
          <a:off x="1924309" y="37604"/>
          <a:ext cx="2056275" cy="1770373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8000" b="-8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F4417D-3EB1-4B76-9007-69C8AEC70C21}">
      <dsp:nvSpPr>
        <dsp:cNvPr id="0" name=""/>
        <dsp:cNvSpPr/>
      </dsp:nvSpPr>
      <dsp:spPr>
        <a:xfrm>
          <a:off x="832305" y="2184102"/>
          <a:ext cx="3866414" cy="3037584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Art. 135 </a:t>
          </a:r>
          <a:r>
            <a:rPr lang="es-ES" sz="1600" kern="1200" dirty="0">
              <a:sym typeface="Wingdings" panose="05000000000000000000" pitchFamily="2" charset="2"/>
            </a:rPr>
            <a:t> Se propone</a:t>
          </a:r>
          <a:r>
            <a:rPr lang="es-ES" sz="1600" kern="1200" dirty="0"/>
            <a:t> posibilidad de delegar al gobiernos central y otros niveles de gobierno, el ejercicio de esta competencia. Se debe considerar: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 dirty="0"/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- Esta competencia es exclusiva de los gobiernos provinciales (Art. 263 CE).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- Abre la posibilidad de conflicto de competencias.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- No contribuye al fortalecimiento del ejercicio de la competencia.</a:t>
          </a:r>
        </a:p>
      </dsp:txBody>
      <dsp:txXfrm>
        <a:off x="832305" y="2184102"/>
        <a:ext cx="3866414" cy="3037584"/>
      </dsp:txXfrm>
    </dsp:sp>
    <dsp:sp modelId="{CC30EFFB-06E2-403F-AFE2-6560C6DE5661}">
      <dsp:nvSpPr>
        <dsp:cNvPr id="0" name=""/>
        <dsp:cNvSpPr/>
      </dsp:nvSpPr>
      <dsp:spPr>
        <a:xfrm>
          <a:off x="6830035" y="222972"/>
          <a:ext cx="2010291" cy="1581463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4000" b="-14000"/>
          </a:stretch>
        </a:blip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C36E1B-5F21-44B4-9F21-736C729623C8}">
      <dsp:nvSpPr>
        <dsp:cNvPr id="0" name=""/>
        <dsp:cNvSpPr/>
      </dsp:nvSpPr>
      <dsp:spPr>
        <a:xfrm>
          <a:off x="5643231" y="2063839"/>
          <a:ext cx="4701675" cy="303480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baseline="0" dirty="0"/>
            <a:t>Art. 135.1 </a:t>
          </a:r>
          <a:r>
            <a:rPr lang="es-ES" sz="1600" kern="1200" baseline="0" dirty="0">
              <a:sym typeface="Wingdings" panose="05000000000000000000" pitchFamily="2" charset="2"/>
            </a:rPr>
            <a:t> Propone la creación de una agenda productiva provincial que planifique actividades productivas y dirija el ejercicio de la competencia. Se debe considerar: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 baseline="0" dirty="0">
            <a:sym typeface="Wingdings" panose="05000000000000000000" pitchFamily="2" charset="2"/>
          </a:endParaRP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baseline="0" dirty="0">
              <a:sym typeface="Wingdings" panose="05000000000000000000" pitchFamily="2" charset="2"/>
            </a:rPr>
            <a:t>- Uno de los componentes de la planificación territorial es el modelo económico productivo (Art. 11 LOOTUGS)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baseline="0" dirty="0">
              <a:sym typeface="Wingdings" panose="05000000000000000000" pitchFamily="2" charset="2"/>
            </a:rPr>
            <a:t>- Parte de los PDOT.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baseline="0" dirty="0">
              <a:sym typeface="Wingdings" panose="05000000000000000000" pitchFamily="2" charset="2"/>
            </a:rPr>
            <a:t>- Se propone fortalecer el componente en el instrumento ya vigente y supervisado.</a:t>
          </a:r>
          <a:endParaRPr lang="es-ES" sz="1600" kern="1200" baseline="0" dirty="0"/>
        </a:p>
      </dsp:txBody>
      <dsp:txXfrm>
        <a:off x="5643231" y="2063839"/>
        <a:ext cx="4701675" cy="30348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1A5489-3BEB-49E8-98CF-05742BF492D7}">
      <dsp:nvSpPr>
        <dsp:cNvPr id="0" name=""/>
        <dsp:cNvSpPr/>
      </dsp:nvSpPr>
      <dsp:spPr>
        <a:xfrm>
          <a:off x="1171151" y="200008"/>
          <a:ext cx="2477140" cy="1690568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F4417D-3EB1-4B76-9007-69C8AEC70C21}">
      <dsp:nvSpPr>
        <dsp:cNvPr id="0" name=""/>
        <dsp:cNvSpPr/>
      </dsp:nvSpPr>
      <dsp:spPr>
        <a:xfrm>
          <a:off x="0" y="2439299"/>
          <a:ext cx="4617973" cy="273559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baseline="0" dirty="0"/>
            <a:t>Art. 192 </a:t>
          </a:r>
          <a:r>
            <a:rPr lang="es-ES" sz="1600" kern="1200" baseline="0" dirty="0">
              <a:sym typeface="Wingdings" panose="05000000000000000000" pitchFamily="2" charset="2"/>
            </a:rPr>
            <a:t> Se propone reformar proporciones del MET incrementando asignaciones a gobiernos parroquiales. 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 baseline="0" dirty="0">
            <a:sym typeface="Wingdings" panose="05000000000000000000" pitchFamily="2" charset="2"/>
          </a:endParaRP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baseline="0" dirty="0">
              <a:sym typeface="Wingdings" panose="05000000000000000000" pitchFamily="2" charset="2"/>
            </a:rPr>
            <a:t>- Se debe tener en cuenta el ajuste de fórmulas que viabilicen la propuesta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baseline="0" dirty="0"/>
            <a:t>- Se debe buscar un equilibrio en finanzas públicas.</a:t>
          </a:r>
          <a:endParaRPr lang="es-EC" sz="1600" kern="1200" dirty="0"/>
        </a:p>
      </dsp:txBody>
      <dsp:txXfrm>
        <a:off x="0" y="2439299"/>
        <a:ext cx="4617973" cy="2735592"/>
      </dsp:txXfrm>
    </dsp:sp>
    <dsp:sp modelId="{CC30EFFB-06E2-403F-AFE2-6560C6DE5661}">
      <dsp:nvSpPr>
        <dsp:cNvPr id="0" name=""/>
        <dsp:cNvSpPr/>
      </dsp:nvSpPr>
      <dsp:spPr>
        <a:xfrm>
          <a:off x="7227724" y="172654"/>
          <a:ext cx="2407359" cy="1424679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6000" b="-26000"/>
          </a:stretch>
        </a:blip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C36E1B-5F21-44B4-9F21-736C729623C8}">
      <dsp:nvSpPr>
        <dsp:cNvPr id="0" name=""/>
        <dsp:cNvSpPr/>
      </dsp:nvSpPr>
      <dsp:spPr>
        <a:xfrm>
          <a:off x="5266031" y="2231254"/>
          <a:ext cx="5744868" cy="2893466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Se propone reformar el Art. 313 con la finalidad de volver potestativos los aportes para las entidades asociativas: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 dirty="0"/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- La propuesta abre la posibilidad para la reducción de recursos de los entes asociativos, que ya es bajo.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- No permite el fortalecimiento de la asociatividad.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- Se debe evaluar el rol que cumplen estas entidades en el fortalecimiento de competencias.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- La CGE tiene en la actualidad la potestad de auditar.</a:t>
          </a:r>
        </a:p>
      </dsp:txBody>
      <dsp:txXfrm>
        <a:off x="5266031" y="2231254"/>
        <a:ext cx="5744868" cy="28934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986D72-D55B-4C85-B49F-FE5F1E3BDDFD}">
      <dsp:nvSpPr>
        <dsp:cNvPr id="0" name=""/>
        <dsp:cNvSpPr/>
      </dsp:nvSpPr>
      <dsp:spPr>
        <a:xfrm>
          <a:off x="846221" y="147434"/>
          <a:ext cx="2226486" cy="1457802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4000" b="-14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F3443A-5232-4FE2-A1DC-85A49070EC19}">
      <dsp:nvSpPr>
        <dsp:cNvPr id="0" name=""/>
        <dsp:cNvSpPr/>
      </dsp:nvSpPr>
      <dsp:spPr>
        <a:xfrm>
          <a:off x="0" y="1759620"/>
          <a:ext cx="4591249" cy="3594327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20904" tIns="120904" rIns="120904" bIns="0" numCol="1" spcCol="1270" anchor="t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/>
            <a:t>Art.</a:t>
          </a:r>
          <a:r>
            <a:rPr lang="es-ES" sz="1700" kern="1200" baseline="0"/>
            <a:t> 323 </a:t>
          </a:r>
          <a:r>
            <a:rPr lang="es-ES" sz="1700" kern="1200" baseline="0">
              <a:sym typeface="Wingdings" panose="05000000000000000000" pitchFamily="2" charset="2"/>
            </a:rPr>
            <a:t> plantea posibilidad de</a:t>
          </a:r>
          <a:r>
            <a:rPr lang="es-ES" sz="1700" kern="1200" baseline="0"/>
            <a:t> presentar impugnaciones a los actos normativos de los GAD.</a:t>
          </a:r>
        </a:p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baseline="0"/>
            <a:t>La impugnación es un derecho de cualquier ciudadano; ya se encuentra normado en el COA y COGEP</a:t>
          </a:r>
        </a:p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 baseline="0"/>
        </a:p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baseline="0"/>
            <a:t>Art. 350 a 353 </a:t>
          </a:r>
          <a:r>
            <a:rPr lang="es-ES" sz="1700" kern="1200" baseline="0">
              <a:sym typeface="Wingdings" panose="05000000000000000000" pitchFamily="2" charset="2"/>
            </a:rPr>
            <a:t> regula procedimiento coactivo exclusivo para GAD.</a:t>
          </a:r>
        </a:p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baseline="0">
              <a:sym typeface="Wingdings" panose="05000000000000000000" pitchFamily="2" charset="2"/>
            </a:rPr>
            <a:t>Se debe tener en cuenta que COA ya regula procedimiento coactivo.</a:t>
          </a:r>
        </a:p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baseline="0">
              <a:sym typeface="Wingdings" panose="05000000000000000000" pitchFamily="2" charset="2"/>
            </a:rPr>
            <a:t>¿tasas de interés de obligaciones no tributarias?</a:t>
          </a:r>
          <a:endParaRPr lang="es-ES" sz="1700" kern="1200" baseline="0"/>
        </a:p>
      </dsp:txBody>
      <dsp:txXfrm>
        <a:off x="0" y="1759620"/>
        <a:ext cx="4591249" cy="3594327"/>
      </dsp:txXfrm>
    </dsp:sp>
    <dsp:sp modelId="{D29B8D55-7DE0-4DD8-BFEA-F0947D6A18CB}">
      <dsp:nvSpPr>
        <dsp:cNvPr id="0" name=""/>
        <dsp:cNvSpPr/>
      </dsp:nvSpPr>
      <dsp:spPr>
        <a:xfrm>
          <a:off x="7247515" y="164359"/>
          <a:ext cx="1437930" cy="1675084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030CFB-B202-463A-BD70-90FA8F95D478}">
      <dsp:nvSpPr>
        <dsp:cNvPr id="0" name=""/>
        <dsp:cNvSpPr/>
      </dsp:nvSpPr>
      <dsp:spPr>
        <a:xfrm>
          <a:off x="5559233" y="2078537"/>
          <a:ext cx="4591249" cy="327541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20904" tIns="120904" rIns="120904" bIns="0" numCol="1" spcCol="1270" anchor="t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Art.</a:t>
          </a:r>
          <a:r>
            <a:rPr lang="es-ES" sz="1700" kern="1200" baseline="0" dirty="0"/>
            <a:t> 414 </a:t>
          </a:r>
          <a:r>
            <a:rPr lang="es-ES" sz="1700" kern="1200" baseline="0" dirty="0">
              <a:sym typeface="Wingdings" panose="05000000000000000000" pitchFamily="2" charset="2"/>
            </a:rPr>
            <a:t> plantea transferir a título gratuito a GADPR, inmuebles para su funcionamiento. Se debe considerar:</a:t>
          </a:r>
        </a:p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 baseline="0" dirty="0">
            <a:sym typeface="Wingdings" panose="05000000000000000000" pitchFamily="2" charset="2"/>
          </a:endParaRPr>
        </a:p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baseline="0" dirty="0">
              <a:sym typeface="Wingdings" panose="05000000000000000000" pitchFamily="2" charset="2"/>
            </a:rPr>
            <a:t>- La redacción presenta una obligación de transferencia.</a:t>
          </a:r>
        </a:p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baseline="0" dirty="0">
              <a:sym typeface="Wingdings" panose="05000000000000000000" pitchFamily="2" charset="2"/>
            </a:rPr>
            <a:t>- No es recomendable establecer una obligación de este tipo sin evaluar situación inmobiliaria de cada GADP.</a:t>
          </a:r>
        </a:p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baseline="0" dirty="0">
              <a:sym typeface="Wingdings" panose="05000000000000000000" pitchFamily="2" charset="2"/>
            </a:rPr>
            <a:t>- Debería existir un acuerdo o solicitud previa.</a:t>
          </a:r>
        </a:p>
      </dsp:txBody>
      <dsp:txXfrm>
        <a:off x="5559233" y="2078537"/>
        <a:ext cx="4591249" cy="32754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1A5489-3BEB-49E8-98CF-05742BF492D7}">
      <dsp:nvSpPr>
        <dsp:cNvPr id="0" name=""/>
        <dsp:cNvSpPr/>
      </dsp:nvSpPr>
      <dsp:spPr>
        <a:xfrm>
          <a:off x="1654939" y="428623"/>
          <a:ext cx="2445704" cy="1918605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6000" b="-16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F4417D-3EB1-4B76-9007-69C8AEC70C21}">
      <dsp:nvSpPr>
        <dsp:cNvPr id="0" name=""/>
        <dsp:cNvSpPr/>
      </dsp:nvSpPr>
      <dsp:spPr>
        <a:xfrm>
          <a:off x="726922" y="2719340"/>
          <a:ext cx="4592305" cy="2739284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Reforma al Art. 260 del COOTAD.- </a:t>
          </a:r>
        </a:p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Debe eliminarse la obligatoriedad la realización de la de suplementos de crédito, en el segundo semestre.</a:t>
          </a:r>
        </a:p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Con el fin de que se pueda hacerlos desde los primeros meses.</a:t>
          </a:r>
        </a:p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 dirty="0"/>
        </a:p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1600" kern="1200" dirty="0"/>
        </a:p>
      </dsp:txBody>
      <dsp:txXfrm>
        <a:off x="726922" y="2719340"/>
        <a:ext cx="4592305" cy="2739284"/>
      </dsp:txXfrm>
    </dsp:sp>
    <dsp:sp modelId="{CC30EFFB-06E2-403F-AFE2-6560C6DE5661}">
      <dsp:nvSpPr>
        <dsp:cNvPr id="0" name=""/>
        <dsp:cNvSpPr/>
      </dsp:nvSpPr>
      <dsp:spPr>
        <a:xfrm>
          <a:off x="6719227" y="415368"/>
          <a:ext cx="2771217" cy="2031692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2000" b="-22000"/>
          </a:stretch>
        </a:blip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C36E1B-5F21-44B4-9F21-736C729623C8}">
      <dsp:nvSpPr>
        <dsp:cNvPr id="0" name=""/>
        <dsp:cNvSpPr/>
      </dsp:nvSpPr>
      <dsp:spPr>
        <a:xfrm>
          <a:off x="5791239" y="2659573"/>
          <a:ext cx="4685742" cy="2799051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Debe aclararse la aplicación de los presupuestos prorrogados. </a:t>
          </a:r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La norma prohíbe prorrogar los presupuestos, mientras que el COPLAFIP lo permite cuando sea posesión de nuevas autoridades, esto trae confusión si se debe o no hacerlos participativamente</a:t>
          </a:r>
          <a:r>
            <a:rPr lang="es-ES" sz="1400" kern="1200" dirty="0"/>
            <a:t>.</a:t>
          </a:r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>
        <a:off x="5791239" y="2659573"/>
        <a:ext cx="4685742" cy="279905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1A5489-3BEB-49E8-98CF-05742BF492D7}">
      <dsp:nvSpPr>
        <dsp:cNvPr id="0" name=""/>
        <dsp:cNvSpPr/>
      </dsp:nvSpPr>
      <dsp:spPr>
        <a:xfrm>
          <a:off x="1438826" y="262447"/>
          <a:ext cx="2694268" cy="1713679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31000" b="-31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F4417D-3EB1-4B76-9007-69C8AEC70C21}">
      <dsp:nvSpPr>
        <dsp:cNvPr id="0" name=""/>
        <dsp:cNvSpPr/>
      </dsp:nvSpPr>
      <dsp:spPr>
        <a:xfrm>
          <a:off x="798122" y="2352189"/>
          <a:ext cx="4061241" cy="310643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Debe aclararse lo atinente a los presupuestos plurianuales, estos permiten  la ejecución de proyectos de mediano y largo plazo, una adecuada distribución de los recursos, se propone que sea por 4 años lapso en el cual se contemplan programas, proyectos y actividades. 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1600" kern="1200" dirty="0"/>
        </a:p>
      </dsp:txBody>
      <dsp:txXfrm>
        <a:off x="798122" y="2352189"/>
        <a:ext cx="4061241" cy="3106435"/>
      </dsp:txXfrm>
    </dsp:sp>
    <dsp:sp modelId="{E20C7910-4067-451C-AE44-3056AB7C7AC0}">
      <dsp:nvSpPr>
        <dsp:cNvPr id="0" name=""/>
        <dsp:cNvSpPr/>
      </dsp:nvSpPr>
      <dsp:spPr>
        <a:xfrm>
          <a:off x="6635830" y="284776"/>
          <a:ext cx="2600595" cy="1782420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1DC07D-7E75-42D6-ADBA-EBA5492D0CFE}">
      <dsp:nvSpPr>
        <dsp:cNvPr id="0" name=""/>
        <dsp:cNvSpPr/>
      </dsp:nvSpPr>
      <dsp:spPr>
        <a:xfrm>
          <a:off x="5301634" y="2423894"/>
          <a:ext cx="5073360" cy="2843624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Se propone reformar el Art. 272 del COOTAD respecto a la contabilidad y excedentes de las EP de los GAD, se pretende que el COPLAFIP y su Reglamento establecen el envío de información al ente rector de las finanzas públicas bajo contabilidad gubernamental</a:t>
          </a:r>
        </a:p>
      </dsp:txBody>
      <dsp:txXfrm>
        <a:off x="5301634" y="2423894"/>
        <a:ext cx="5073360" cy="28436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1A5489-3BEB-49E8-98CF-05742BF492D7}">
      <dsp:nvSpPr>
        <dsp:cNvPr id="0" name=""/>
        <dsp:cNvSpPr/>
      </dsp:nvSpPr>
      <dsp:spPr>
        <a:xfrm>
          <a:off x="3896966" y="191002"/>
          <a:ext cx="3242252" cy="1866695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20000" b="-20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F4417D-3EB1-4B76-9007-69C8AEC70C21}">
      <dsp:nvSpPr>
        <dsp:cNvPr id="0" name=""/>
        <dsp:cNvSpPr/>
      </dsp:nvSpPr>
      <dsp:spPr>
        <a:xfrm>
          <a:off x="1096859" y="2249407"/>
          <a:ext cx="9248517" cy="2904461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Las reformas son varias y topan temas de estructura, presupuesto, gestión, planificación, competencias y funciones de los GAD.</a:t>
          </a: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Se identifica que hay varias temas técnicos que abarca las reformas:</a:t>
          </a: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- Se propone conformar mesas técnicas para el análisis de los temas más complejos y sensibles.</a:t>
          </a: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 dirty="0"/>
        </a:p>
      </dsp:txBody>
      <dsp:txXfrm>
        <a:off x="1096859" y="2249407"/>
        <a:ext cx="9248517" cy="2904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44109" cy="46597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7351" y="2"/>
            <a:ext cx="3044109" cy="46597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767DA39C-89A8-4105-916F-A258935D15EC}" type="datetimeFigureOut">
              <a:rPr lang="es-EC" smtClean="0"/>
              <a:t>22/6/2022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5225"/>
            <a:ext cx="5584825" cy="3141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986" y="4479626"/>
            <a:ext cx="5619136" cy="366528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3127"/>
            <a:ext cx="3044109" cy="46597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7351" y="8843127"/>
            <a:ext cx="3044109" cy="46597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8BFA0138-A757-4A68-B4EC-5BF5CD7FCCA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2106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A0138-A757-4A68-B4EC-5BF5CD7FCCA1}" type="slidenum">
              <a:rPr lang="es-EC" smtClean="0"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9036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FA0138-A757-4A68-B4EC-5BF5CD7FCCA1}" type="slidenum">
              <a:rPr lang="es-EC" smtClean="0"/>
              <a:t>2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29413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6280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128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374900"/>
            <a:ext cx="10972800" cy="375126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2279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270000"/>
            <a:ext cx="2743200" cy="485617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70000"/>
            <a:ext cx="8026400" cy="485617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6438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493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36800"/>
            <a:ext cx="10972800" cy="378936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3923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8803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747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447926"/>
            <a:ext cx="5384800" cy="3678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447926"/>
            <a:ext cx="5384800" cy="3678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9554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4297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416174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047999"/>
            <a:ext cx="5386917" cy="307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240823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3047999"/>
            <a:ext cx="5389033" cy="30781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488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747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5042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8371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03325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203325"/>
            <a:ext cx="6815667" cy="49228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365376"/>
            <a:ext cx="4011084" cy="39909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6911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30299"/>
            <a:ext cx="7315200" cy="35972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8051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  <p:pic>
        <p:nvPicPr>
          <p:cNvPr id="7" name="Picture 6" descr="plantilla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45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Comunicación Política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/>
              <a:t>Guayaquil, 7 – 04-2016</a:t>
            </a:r>
          </a:p>
        </p:txBody>
      </p:sp>
      <p:pic>
        <p:nvPicPr>
          <p:cNvPr id="5" name="Picture 4" descr="plantilla-principa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576"/>
            <a:ext cx="12192000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058630" y="2523239"/>
            <a:ext cx="105237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latin typeface="Calibri" panose="020F0502020204030204" pitchFamily="34" charset="0"/>
                <a:cs typeface="Times New Roman" panose="02020603050405020304" pitchFamily="18" charset="0"/>
              </a:rPr>
              <a:t>OBSERVACIONES Y PROPUESTAS A LOS PROYECTOS DE LEY ORGÁNICA QUE REFORMAN EL COOTAD</a:t>
            </a:r>
            <a:endParaRPr lang="es-EC" sz="32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1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80654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26090" y="6577583"/>
            <a:ext cx="2844800" cy="365125"/>
          </a:xfrm>
        </p:spPr>
        <p:txBody>
          <a:bodyPr/>
          <a:lstStyle/>
          <a:p>
            <a:fld id="{BDE63F06-3C93-49E2-8547-149B7A371BF0}" type="slidenum">
              <a:rPr lang="es-EC" smtClean="0"/>
              <a:pPr/>
              <a:t>10</a:t>
            </a:fld>
            <a:endParaRPr lang="es-EC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93D037E-CA50-4E4A-BC66-838F5CEE30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1660941"/>
              </p:ext>
            </p:extLst>
          </p:nvPr>
        </p:nvGraphicFramePr>
        <p:xfrm>
          <a:off x="256573" y="1136111"/>
          <a:ext cx="10878152" cy="5353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ítulo 9">
            <a:extLst>
              <a:ext uri="{FF2B5EF4-FFF2-40B4-BE49-F238E27FC236}">
                <a16:creationId xmlns:a16="http://schemas.microsoft.com/office/drawing/2014/main" id="{450FCF3D-7CDB-47D7-876C-C4AE7B838398}"/>
              </a:ext>
            </a:extLst>
          </p:cNvPr>
          <p:cNvSpPr txBox="1">
            <a:spLocks/>
          </p:cNvSpPr>
          <p:nvPr/>
        </p:nvSpPr>
        <p:spPr>
          <a:xfrm>
            <a:off x="3871912" y="280417"/>
            <a:ext cx="7015163" cy="69262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CONCLUSIONES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3263755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26090" y="6577583"/>
            <a:ext cx="2844800" cy="365125"/>
          </a:xfrm>
        </p:spPr>
        <p:txBody>
          <a:bodyPr/>
          <a:lstStyle/>
          <a:p>
            <a:fld id="{BDE63F06-3C93-49E2-8547-149B7A371BF0}" type="slidenum">
              <a:rPr lang="es-EC" smtClean="0"/>
              <a:pPr/>
              <a:t>11</a:t>
            </a:fld>
            <a:endParaRPr lang="es-EC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93D037E-CA50-4E4A-BC66-838F5CEE30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0497634"/>
              </p:ext>
            </p:extLst>
          </p:nvPr>
        </p:nvGraphicFramePr>
        <p:xfrm>
          <a:off x="832015" y="1222280"/>
          <a:ext cx="10878152" cy="5353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6208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91E78F1B-451B-464C-870B-6C591B1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3332" y="286546"/>
            <a:ext cx="7579519" cy="56435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s-E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PLANIFICACIÓN</a:t>
            </a:r>
            <a:br>
              <a:rPr lang="es-EC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2</a:t>
            </a:fld>
            <a:endParaRPr lang="es-EC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81EEC532-6425-4955-B69B-084892BD83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4824271"/>
              </p:ext>
            </p:extLst>
          </p:nvPr>
        </p:nvGraphicFramePr>
        <p:xfrm>
          <a:off x="793353" y="1167615"/>
          <a:ext cx="10605294" cy="5371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12522BB7-8842-15CE-0CE2-8240E266C67A}"/>
              </a:ext>
            </a:extLst>
          </p:cNvPr>
          <p:cNvSpPr/>
          <p:nvPr/>
        </p:nvSpPr>
        <p:spPr>
          <a:xfrm>
            <a:off x="7280812" y="1147917"/>
            <a:ext cx="2960685" cy="2160112"/>
          </a:xfrm>
          <a:prstGeom prst="roundRect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>
              <a:fillRect t="-23000" b="-23000"/>
            </a:stretch>
          </a:blipFill>
          <a:ln>
            <a:solidFill>
              <a:schemeClr val="accent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116554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26090" y="6577583"/>
            <a:ext cx="2844800" cy="365125"/>
          </a:xfrm>
        </p:spPr>
        <p:txBody>
          <a:bodyPr/>
          <a:lstStyle/>
          <a:p>
            <a:fld id="{BDE63F06-3C93-49E2-8547-149B7A371BF0}" type="slidenum">
              <a:rPr lang="es-EC" smtClean="0"/>
              <a:pPr/>
              <a:t>3</a:t>
            </a:fld>
            <a:endParaRPr lang="es-EC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93D037E-CA50-4E4A-BC66-838F5CEE30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2687409"/>
              </p:ext>
            </p:extLst>
          </p:nvPr>
        </p:nvGraphicFramePr>
        <p:xfrm>
          <a:off x="374867" y="1179588"/>
          <a:ext cx="10878152" cy="5353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ítulo 9">
            <a:extLst>
              <a:ext uri="{FF2B5EF4-FFF2-40B4-BE49-F238E27FC236}">
                <a16:creationId xmlns:a16="http://schemas.microsoft.com/office/drawing/2014/main" id="{450FCF3D-7CDB-47D7-876C-C4AE7B838398}"/>
              </a:ext>
            </a:extLst>
          </p:cNvPr>
          <p:cNvSpPr txBox="1">
            <a:spLocks/>
          </p:cNvSpPr>
          <p:nvPr/>
        </p:nvSpPr>
        <p:spPr>
          <a:xfrm>
            <a:off x="3971925" y="430339"/>
            <a:ext cx="7698965" cy="5184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ATRIBUCIONES DE VICEPREFECTOS/AS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2713078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26090" y="6577583"/>
            <a:ext cx="2844800" cy="365125"/>
          </a:xfrm>
        </p:spPr>
        <p:txBody>
          <a:bodyPr/>
          <a:lstStyle/>
          <a:p>
            <a:fld id="{BDE63F06-3C93-49E2-8547-149B7A371BF0}" type="slidenum">
              <a:rPr lang="es-EC" smtClean="0"/>
              <a:pPr/>
              <a:t>4</a:t>
            </a:fld>
            <a:endParaRPr lang="es-EC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93D037E-CA50-4E4A-BC66-838F5CEE30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1973133"/>
              </p:ext>
            </p:extLst>
          </p:nvPr>
        </p:nvGraphicFramePr>
        <p:xfrm>
          <a:off x="374867" y="1179588"/>
          <a:ext cx="10878152" cy="5353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ítulo 9">
            <a:extLst>
              <a:ext uri="{FF2B5EF4-FFF2-40B4-BE49-F238E27FC236}">
                <a16:creationId xmlns:a16="http://schemas.microsoft.com/office/drawing/2014/main" id="{450FCF3D-7CDB-47D7-876C-C4AE7B838398}"/>
              </a:ext>
            </a:extLst>
          </p:cNvPr>
          <p:cNvSpPr txBox="1">
            <a:spLocks/>
          </p:cNvSpPr>
          <p:nvPr/>
        </p:nvSpPr>
        <p:spPr>
          <a:xfrm>
            <a:off x="4057650" y="324464"/>
            <a:ext cx="7129464" cy="8110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CONCURRENTES GOBIERNOS PARROQUIALES RURALES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3323603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26090" y="6577583"/>
            <a:ext cx="2844800" cy="365125"/>
          </a:xfrm>
        </p:spPr>
        <p:txBody>
          <a:bodyPr/>
          <a:lstStyle/>
          <a:p>
            <a:fld id="{BDE63F06-3C93-49E2-8547-149B7A371BF0}" type="slidenum">
              <a:rPr lang="es-EC" smtClean="0"/>
              <a:pPr/>
              <a:t>5</a:t>
            </a:fld>
            <a:endParaRPr lang="es-EC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93D037E-CA50-4E4A-BC66-838F5CEE30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0945050"/>
              </p:ext>
            </p:extLst>
          </p:nvPr>
        </p:nvGraphicFramePr>
        <p:xfrm>
          <a:off x="832015" y="1222280"/>
          <a:ext cx="10878152" cy="5353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ítulo 9">
            <a:extLst>
              <a:ext uri="{FF2B5EF4-FFF2-40B4-BE49-F238E27FC236}">
                <a16:creationId xmlns:a16="http://schemas.microsoft.com/office/drawing/2014/main" id="{6CB9FA7A-0313-4C7D-B188-D72DB315C597}"/>
              </a:ext>
            </a:extLst>
          </p:cNvPr>
          <p:cNvSpPr txBox="1">
            <a:spLocks/>
          </p:cNvSpPr>
          <p:nvPr/>
        </p:nvSpPr>
        <p:spPr>
          <a:xfrm>
            <a:off x="4086226" y="281772"/>
            <a:ext cx="7623942" cy="7755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 DE FOMENTO PRODUCTIVO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4212490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91E78F1B-451B-464C-870B-6C591B1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1380" y="281772"/>
            <a:ext cx="6775733" cy="64691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b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ASIGNACIONES PRESUPUESTARIAS</a:t>
            </a:r>
            <a:br>
              <a:rPr lang="es-EC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sz="36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6</a:t>
            </a:fld>
            <a:endParaRPr lang="es-EC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93D037E-CA50-4E4A-BC66-838F5CEE30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2361456"/>
              </p:ext>
            </p:extLst>
          </p:nvPr>
        </p:nvGraphicFramePr>
        <p:xfrm>
          <a:off x="571500" y="1117603"/>
          <a:ext cx="11010900" cy="5458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954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26090" y="6577583"/>
            <a:ext cx="2844800" cy="365125"/>
          </a:xfrm>
        </p:spPr>
        <p:txBody>
          <a:bodyPr/>
          <a:lstStyle/>
          <a:p>
            <a:fld id="{BDE63F06-3C93-49E2-8547-149B7A371BF0}" type="slidenum">
              <a:rPr lang="es-EC" smtClean="0"/>
              <a:pPr/>
              <a:t>7</a:t>
            </a:fld>
            <a:endParaRPr lang="es-EC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93D037E-CA50-4E4A-BC66-838F5CEE30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129775"/>
              </p:ext>
            </p:extLst>
          </p:nvPr>
        </p:nvGraphicFramePr>
        <p:xfrm>
          <a:off x="374867" y="1179588"/>
          <a:ext cx="10878152" cy="5353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ítulo 9">
            <a:extLst>
              <a:ext uri="{FF2B5EF4-FFF2-40B4-BE49-F238E27FC236}">
                <a16:creationId xmlns:a16="http://schemas.microsoft.com/office/drawing/2014/main" id="{450FCF3D-7CDB-47D7-876C-C4AE7B838398}"/>
              </a:ext>
            </a:extLst>
          </p:cNvPr>
          <p:cNvSpPr txBox="1">
            <a:spLocks/>
          </p:cNvSpPr>
          <p:nvPr/>
        </p:nvSpPr>
        <p:spPr>
          <a:xfrm>
            <a:off x="4057649" y="157163"/>
            <a:ext cx="7195370" cy="8286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s-E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REFORMAS A VARIOS ÁMBITOS DE GESTIÓN</a:t>
            </a:r>
            <a:br>
              <a:rPr lang="es-EC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sz="2800" dirty="0"/>
          </a:p>
        </p:txBody>
      </p:sp>
    </p:spTree>
    <p:extLst>
      <p:ext uri="{BB962C8B-B14F-4D97-AF65-F5344CB8AC3E}">
        <p14:creationId xmlns:p14="http://schemas.microsoft.com/office/powerpoint/2010/main" val="3939021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91E78F1B-451B-464C-870B-6C591B1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3349" y="161124"/>
            <a:ext cx="6972299" cy="8048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PROPUESTAS RELATIVAS A PRESUPUESTO</a:t>
            </a:r>
            <a:endParaRPr lang="es-EC" sz="2400" b="1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8</a:t>
            </a:fld>
            <a:endParaRPr lang="es-EC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93D037E-CA50-4E4A-BC66-838F5CEE30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5438649"/>
              </p:ext>
            </p:extLst>
          </p:nvPr>
        </p:nvGraphicFramePr>
        <p:xfrm>
          <a:off x="571500" y="699687"/>
          <a:ext cx="11010900" cy="5458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9871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91E78F1B-451B-464C-870B-6C591B1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3349" y="161124"/>
            <a:ext cx="6972299" cy="8048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PROPUESTAS RELATIVAS A PRESUPUESTO</a:t>
            </a:r>
            <a:endParaRPr lang="es-EC" sz="2400" b="1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9</a:t>
            </a:fld>
            <a:endParaRPr lang="es-EC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93D037E-CA50-4E4A-BC66-838F5CEE30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3314914"/>
              </p:ext>
            </p:extLst>
          </p:nvPr>
        </p:nvGraphicFramePr>
        <p:xfrm>
          <a:off x="571500" y="913210"/>
          <a:ext cx="11010900" cy="5458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34874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lantilla CONGOPE [solo lectura]" id="{35D79337-08EF-4E6D-A07D-B8583DD5A919}" vid="{DE210592-152F-4D3F-9A5E-CC05F0DB5E0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CONGOPE</Template>
  <TotalTime>29187</TotalTime>
  <Words>1001</Words>
  <Application>Microsoft Office PowerPoint</Application>
  <PresentationFormat>Panorámica</PresentationFormat>
  <Paragraphs>91</Paragraphs>
  <Slides>11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Tema de Office</vt:lpstr>
      <vt:lpstr>Comunicación Política</vt:lpstr>
      <vt:lpstr> PLANIFICACIÓN </vt:lpstr>
      <vt:lpstr>Presentación de PowerPoint</vt:lpstr>
      <vt:lpstr>Presentación de PowerPoint</vt:lpstr>
      <vt:lpstr>Presentación de PowerPoint</vt:lpstr>
      <vt:lpstr> ASIGNACIONES PRESUPUESTARIAS </vt:lpstr>
      <vt:lpstr>Presentación de PowerPoint</vt:lpstr>
      <vt:lpstr>PROPUESTAS RELATIVAS A PRESUPUESTO</vt:lpstr>
      <vt:lpstr>PROPUESTAS RELATIVAS A PRESUPUESTO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Comunicación Política</dc:title>
  <dc:creator>Marcela del Rocio Andino Ramos</dc:creator>
  <cp:lastModifiedBy>Jaime Salazar</cp:lastModifiedBy>
  <cp:revision>1428</cp:revision>
  <cp:lastPrinted>2021-10-14T19:21:37Z</cp:lastPrinted>
  <dcterms:created xsi:type="dcterms:W3CDTF">2017-07-20T22:35:52Z</dcterms:created>
  <dcterms:modified xsi:type="dcterms:W3CDTF">2022-06-22T15:01:29Z</dcterms:modified>
</cp:coreProperties>
</file>