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26"/>
  </p:notesMasterIdLst>
  <p:sldIdLst>
    <p:sldId id="256" r:id="rId4"/>
    <p:sldId id="257" r:id="rId5"/>
    <p:sldId id="258" r:id="rId6"/>
    <p:sldId id="259" r:id="rId7"/>
    <p:sldId id="261" r:id="rId8"/>
    <p:sldId id="262" r:id="rId9"/>
    <p:sldId id="267" r:id="rId10"/>
    <p:sldId id="282" r:id="rId11"/>
    <p:sldId id="276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80" r:id="rId21"/>
    <p:sldId id="277" r:id="rId22"/>
    <p:sldId id="283" r:id="rId23"/>
    <p:sldId id="284" r:id="rId24"/>
    <p:sldId id="285" r:id="rId2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e Patricio Larenas Loor" initials="RPLL" lastIdx="10" clrIdx="0">
    <p:extLst>
      <p:ext uri="{19B8F6BF-5375-455C-9EA6-DF929625EA0E}">
        <p15:presenceInfo xmlns:p15="http://schemas.microsoft.com/office/powerpoint/2012/main" userId="S-1-5-21-628746620-2784641887-477033388-11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9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s-EC" sz="1800" b="0" strike="noStrike" spc="-1">
                <a:solidFill>
                  <a:srgbClr val="000000"/>
                </a:solidFill>
                <a:latin typeface="Calibri"/>
              </a:rPr>
              <a:t>Pulse para desplazar la página</a:t>
            </a: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s-EC" sz="2000" b="0" strike="noStrike" spc="-1">
                <a:latin typeface="Arial"/>
              </a:rPr>
              <a:t>Pulse para editar el formato de las notas</a:t>
            </a:r>
          </a:p>
        </p:txBody>
      </p:sp>
      <p:sp>
        <p:nvSpPr>
          <p:cNvPr id="12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s-EC" sz="1400" b="0" strike="noStrike" spc="-1">
                <a:latin typeface="Times New Roman"/>
              </a:rPr>
              <a:t>&lt;cabecera&gt;</a:t>
            </a:r>
          </a:p>
        </p:txBody>
      </p:sp>
      <p:sp>
        <p:nvSpPr>
          <p:cNvPr id="12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s-EC" sz="1400" b="0" strike="noStrike" spc="-1">
                <a:latin typeface="Times New Roman"/>
              </a:rPr>
              <a:t>&lt;fecha/hora&gt;</a:t>
            </a:r>
          </a:p>
        </p:txBody>
      </p:sp>
      <p:sp>
        <p:nvSpPr>
          <p:cNvPr id="13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s-EC" sz="1400" b="0" strike="noStrike" spc="-1">
                <a:latin typeface="Times New Roman"/>
              </a:rPr>
              <a:t>&lt;pie de página&gt;</a:t>
            </a:r>
          </a:p>
        </p:txBody>
      </p:sp>
      <p:sp>
        <p:nvSpPr>
          <p:cNvPr id="13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311B6D9C-9A9B-45C0-964E-9248C5FFDDD4}" type="slidenum">
              <a:rPr lang="es-EC" sz="1400" b="0" strike="noStrike" spc="-1">
                <a:latin typeface="Times New Roman"/>
              </a:rPr>
              <a:t>‹Nº›</a:t>
            </a:fld>
            <a:endParaRPr lang="es-EC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45156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</p:spPr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160"/>
          </a:xfrm>
          <a:prstGeom prst="rect">
            <a:avLst/>
          </a:prstGeom>
        </p:spPr>
        <p:txBody>
          <a:bodyPr/>
          <a:lstStyle/>
          <a:p>
            <a:endParaRPr lang="es-EC" sz="2000" b="0" strike="noStrike" spc="-1">
              <a:latin typeface="Arial"/>
            </a:endParaRPr>
          </a:p>
        </p:txBody>
      </p:sp>
      <p:sp>
        <p:nvSpPr>
          <p:cNvPr id="232" name="TextShape 3"/>
          <p:cNvSpPr txBox="1"/>
          <p:nvPr/>
        </p:nvSpPr>
        <p:spPr>
          <a:xfrm>
            <a:off x="3849840" y="9429840"/>
            <a:ext cx="2945880" cy="4964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933BBE1-925A-4B10-BB36-2ED20179FB2D}" type="slidenum">
              <a:rPr lang="es-EC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 lang="es-EC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73159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</p:spPr>
      </p:sp>
      <p:sp>
        <p:nvSpPr>
          <p:cNvPr id="234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160"/>
          </a:xfrm>
          <a:prstGeom prst="rect">
            <a:avLst/>
          </a:prstGeom>
        </p:spPr>
        <p:txBody>
          <a:bodyPr/>
          <a:lstStyle/>
          <a:p>
            <a:pPr marL="216000" indent="-216000">
              <a:lnSpc>
                <a:spcPct val="100000"/>
              </a:lnSpc>
            </a:pPr>
            <a:r>
              <a:rPr lang="es-EC" sz="2000" b="0" strike="noStrike" spc="-1">
                <a:latin typeface="Arial"/>
              </a:rPr>
              <a:t>Limitaciones a superar con la Superintendencia: falta de información, limitaciones en los catastros, dificultades para marcar los límites urbanos y parar la especulación.</a:t>
            </a:r>
          </a:p>
          <a:p>
            <a:pPr marL="216000" indent="-216000">
              <a:lnSpc>
                <a:spcPct val="100000"/>
              </a:lnSpc>
            </a:pPr>
            <a:endParaRPr lang="es-EC" sz="2000" b="0" strike="noStrike" spc="-1">
              <a:latin typeface="Arial"/>
            </a:endParaRPr>
          </a:p>
        </p:txBody>
      </p:sp>
      <p:sp>
        <p:nvSpPr>
          <p:cNvPr id="235" name="TextShape 3"/>
          <p:cNvSpPr txBox="1"/>
          <p:nvPr/>
        </p:nvSpPr>
        <p:spPr>
          <a:xfrm>
            <a:off x="3849840" y="9429840"/>
            <a:ext cx="2945880" cy="4964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B1DD909B-2A0F-4B09-81F5-0061C16C4B12}" type="slidenum">
              <a:rPr lang="es-EC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12</a:t>
            </a:fld>
            <a:endParaRPr lang="es-EC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31829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160"/>
          </a:xfrm>
          <a:prstGeom prst="rect">
            <a:avLst/>
          </a:prstGeom>
        </p:spPr>
        <p:txBody>
          <a:bodyPr/>
          <a:lstStyle/>
          <a:p>
            <a:pPr marL="216000" indent="-216000">
              <a:lnSpc>
                <a:spcPct val="100000"/>
              </a:lnSpc>
            </a:pPr>
            <a:r>
              <a:rPr lang="es-EC" sz="2000" b="0" strike="noStrike" spc="-1">
                <a:latin typeface="Arial"/>
              </a:rPr>
              <a:t>Referencia a modificaciones en los artículos 5, 313 y ?? Del COOTAD.</a:t>
            </a:r>
          </a:p>
        </p:txBody>
      </p:sp>
      <p:sp>
        <p:nvSpPr>
          <p:cNvPr id="238" name="TextShape 3"/>
          <p:cNvSpPr txBox="1"/>
          <p:nvPr/>
        </p:nvSpPr>
        <p:spPr>
          <a:xfrm>
            <a:off x="3849840" y="9429840"/>
            <a:ext cx="2945880" cy="4964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A5634D08-91BF-4307-9B48-BF6326B61C64}" type="slidenum">
              <a:rPr lang="es-EC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15</a:t>
            </a:fld>
            <a:endParaRPr lang="es-EC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98435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TextShape 2"/>
          <p:cNvSpPr txBox="1"/>
          <p:nvPr/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es-EC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es-EC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TextShape 2"/>
          <p:cNvSpPr txBox="1"/>
          <p:nvPr/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es-EC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es-EC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es-EC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Shape 1"/>
          <p:cNvSpPr txBox="1"/>
          <p:nvPr/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es-EC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C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14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  <p:pic>
        <p:nvPicPr>
          <p:cNvPr id="8" name="Imagen 6"/>
          <p:cNvPicPr/>
          <p:nvPr/>
        </p:nvPicPr>
        <p:blipFill>
          <a:blip r:embed="rId15"/>
          <a:stretch/>
        </p:blipFill>
        <p:spPr>
          <a:xfrm>
            <a:off x="-360" y="-360"/>
            <a:ext cx="12192840" cy="6858360"/>
          </a:xfrm>
          <a:prstGeom prst="rect">
            <a:avLst/>
          </a:prstGeom>
          <a:ln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75840" y="2870280"/>
            <a:ext cx="723672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s-EC" sz="6000" b="0" strike="noStrike" spc="-1">
                <a:solidFill>
                  <a:srgbClr val="000000"/>
                </a:solidFill>
                <a:latin typeface="Calibri"/>
              </a:rPr>
              <a:t>Haga clic para modificar el estilo de título del patrón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/>
          </p:nvPr>
        </p:nvSpPr>
        <p:spPr>
          <a:xfrm>
            <a:off x="609480" y="6356520"/>
            <a:ext cx="2844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C68E22CE-1D35-42AE-A3B1-D3E9E41BE9AB}" type="datetime">
              <a:rPr lang="es-EC" sz="1200" b="0" strike="noStrike" spc="-1">
                <a:solidFill>
                  <a:srgbClr val="8B8B8B"/>
                </a:solidFill>
                <a:latin typeface="Calibri"/>
              </a:rPr>
              <a:t>14/11/2018</a:t>
            </a:fld>
            <a:endParaRPr lang="es-EC" sz="1200" b="0" strike="noStrike" spc="-1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/>
          </p:nvPr>
        </p:nvSpPr>
        <p:spPr>
          <a:xfrm>
            <a:off x="4165560" y="6356520"/>
            <a:ext cx="3860280" cy="364680"/>
          </a:xfrm>
          <a:prstGeom prst="rect">
            <a:avLst/>
          </a:prstGeom>
        </p:spPr>
        <p:txBody>
          <a:bodyPr anchor="ctr"/>
          <a:lstStyle/>
          <a:p>
            <a:endParaRPr lang="es-EC" sz="2400" b="0" strike="noStrike" spc="-1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/>
          </p:nvPr>
        </p:nvSpPr>
        <p:spPr>
          <a:xfrm>
            <a:off x="8737560" y="6356520"/>
            <a:ext cx="2844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CA884306-44FB-4F2C-A450-A47771DE4879}" type="slidenum">
              <a:rPr lang="es-EC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EC" sz="1200" b="0" strike="noStrike" spc="-1"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3200" b="0" strike="noStrike" spc="-1">
                <a:solidFill>
                  <a:srgbClr val="000000"/>
                </a:solidFill>
                <a:latin typeface="Calibri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C" sz="24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20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C" sz="20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6"/>
          <p:cNvPicPr/>
          <p:nvPr/>
        </p:nvPicPr>
        <p:blipFill>
          <a:blip r:embed="rId14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  <p:sp>
        <p:nvSpPr>
          <p:cNvPr id="44" name="PlaceHolder 1"/>
          <p:cNvSpPr>
            <a:spLocks noGrp="1"/>
          </p:cNvSpPr>
          <p:nvPr>
            <p:ph type="dt"/>
          </p:nvPr>
        </p:nvSpPr>
        <p:spPr>
          <a:xfrm>
            <a:off x="609480" y="6356520"/>
            <a:ext cx="2844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926BBC3E-B7E9-49D9-9726-65349B66F0C1}" type="datetime">
              <a:rPr lang="es-EC" sz="1200" b="0" strike="noStrike" spc="-1">
                <a:solidFill>
                  <a:srgbClr val="8B8B8B"/>
                </a:solidFill>
                <a:latin typeface="Calibri"/>
              </a:rPr>
              <a:t>14/11/2018</a:t>
            </a:fld>
            <a:endParaRPr lang="es-EC" sz="1200" b="0" strike="noStrike" spc="-1">
              <a:latin typeface="Times New Roman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ftr"/>
          </p:nvPr>
        </p:nvSpPr>
        <p:spPr>
          <a:xfrm>
            <a:off x="4165560" y="6356520"/>
            <a:ext cx="3860280" cy="364680"/>
          </a:xfrm>
          <a:prstGeom prst="rect">
            <a:avLst/>
          </a:prstGeom>
        </p:spPr>
        <p:txBody>
          <a:bodyPr anchor="ctr"/>
          <a:lstStyle/>
          <a:p>
            <a:endParaRPr lang="es-EC" sz="2400" b="0" strike="noStrike" spc="-1">
              <a:latin typeface="Times New Roman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sldNum"/>
          </p:nvPr>
        </p:nvSpPr>
        <p:spPr>
          <a:xfrm>
            <a:off x="8737560" y="6356520"/>
            <a:ext cx="2844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9A082661-BFC4-4A1E-8E85-CCAF81999BB3}" type="slidenum">
              <a:rPr lang="es-EC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EC" sz="1200" b="0" strike="noStrike" spc="-1">
              <a:latin typeface="Times New Roman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s-EC" sz="1800" b="0" strike="noStrike" spc="-1">
                <a:solidFill>
                  <a:srgbClr val="000000"/>
                </a:solidFill>
                <a:latin typeface="Calibri"/>
              </a:rPr>
              <a:t>Pulse para editar el formato del texto de título</a:t>
            </a: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3200" b="0" strike="noStrike" spc="-1">
                <a:solidFill>
                  <a:srgbClr val="000000"/>
                </a:solidFill>
                <a:latin typeface="Calibri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C" sz="24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20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C" sz="20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EC" sz="44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3200" b="0" strike="noStrike" spc="-1">
                <a:latin typeface="Arial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C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C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2000" b="0" strike="noStrike" spc="-1">
                <a:latin typeface="Arial"/>
              </a:rPr>
              <a:t>Séptimo nivel del esquema</a:t>
            </a:r>
          </a:p>
        </p:txBody>
      </p:sp>
      <p:sp>
        <p:nvSpPr>
          <p:cNvPr id="87" name="PlaceHolder 3"/>
          <p:cNvSpPr>
            <a:spLocks noGrp="1"/>
          </p:cNvSpPr>
          <p:nvPr>
            <p:ph type="dt"/>
          </p:nvPr>
        </p:nvSpPr>
        <p:spPr>
          <a:xfrm>
            <a:off x="609480" y="6247440"/>
            <a:ext cx="2840400" cy="4726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s-EC" sz="1400" b="0" strike="noStrike" spc="-1">
                <a:latin typeface="Times New Roman"/>
              </a:rPr>
              <a:t>&lt;fecha/hora&gt;</a:t>
            </a:r>
          </a:p>
        </p:txBody>
      </p:sp>
      <p:sp>
        <p:nvSpPr>
          <p:cNvPr id="88" name="PlaceHolder 4"/>
          <p:cNvSpPr>
            <a:spLocks noGrp="1"/>
          </p:cNvSpPr>
          <p:nvPr>
            <p:ph type="ftr"/>
          </p:nvPr>
        </p:nvSpPr>
        <p:spPr>
          <a:xfrm>
            <a:off x="4169520" y="6247440"/>
            <a:ext cx="3864240" cy="4726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s-EC" sz="1400" b="0" strike="noStrike" spc="-1">
                <a:latin typeface="Times New Roman"/>
              </a:rPr>
              <a:t>&lt;pie de página&gt;</a:t>
            </a:r>
          </a:p>
        </p:txBody>
      </p:sp>
      <p:sp>
        <p:nvSpPr>
          <p:cNvPr id="89" name="PlaceHolder 5"/>
          <p:cNvSpPr>
            <a:spLocks noGrp="1"/>
          </p:cNvSpPr>
          <p:nvPr>
            <p:ph type="sldNum"/>
          </p:nvPr>
        </p:nvSpPr>
        <p:spPr>
          <a:xfrm>
            <a:off x="8741520" y="6247440"/>
            <a:ext cx="2840400" cy="4726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D00F9353-5C78-431C-81B4-DB3195CD62BA}" type="slidenum">
              <a:rPr lang="es-EC" sz="1400" b="0" strike="noStrike" spc="-1">
                <a:latin typeface="Times New Roman"/>
              </a:rPr>
              <a:t>‹Nº›</a:t>
            </a:fld>
            <a:endParaRPr lang="es-EC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1718846" y="1928171"/>
            <a:ext cx="9336197" cy="1867974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es-EC" sz="6000" b="0" strike="noStrike" spc="-1" dirty="0">
                <a:solidFill>
                  <a:srgbClr val="000000"/>
                </a:solidFill>
                <a:latin typeface="Calibri"/>
              </a:rPr>
              <a:t>Aportes a la discusión de las reformas del COOTAD</a:t>
            </a:r>
          </a:p>
        </p:txBody>
      </p:sp>
      <p:sp>
        <p:nvSpPr>
          <p:cNvPr id="133" name="TextShape 2"/>
          <p:cNvSpPr txBox="1"/>
          <p:nvPr/>
        </p:nvSpPr>
        <p:spPr>
          <a:xfrm>
            <a:off x="6386945" y="4210560"/>
            <a:ext cx="5117215" cy="104688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Comisión de Descentralización</a:t>
            </a:r>
            <a:endParaRPr lang="es-EC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Asamblea Nacional</a:t>
            </a:r>
            <a:endParaRPr lang="es-EC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14 de Noviembre </a:t>
            </a: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de 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2018</a:t>
            </a:r>
            <a:endParaRPr lang="es-EC" sz="2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3695760" y="217440"/>
            <a:ext cx="7886520" cy="114264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EC" sz="3200" b="0" strike="noStrike" spc="-1">
                <a:solidFill>
                  <a:srgbClr val="000000"/>
                </a:solidFill>
                <a:latin typeface="Calibri"/>
              </a:rPr>
              <a:t>Fondo de Promoción Turística, obtenido de los pasajes aéreos</a:t>
            </a:r>
          </a:p>
        </p:txBody>
      </p:sp>
      <p:sp>
        <p:nvSpPr>
          <p:cNvPr id="173" name="TextShape 2"/>
          <p:cNvSpPr txBox="1"/>
          <p:nvPr/>
        </p:nvSpPr>
        <p:spPr>
          <a:xfrm>
            <a:off x="609480" y="2368440"/>
            <a:ext cx="538668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>
            <a:normAutofit fontScale="85000"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Los GAD provinciales desempeñan la competencia exclusiva de promoción turística y no reciben los fondos estatales destinados a este concepto.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Las asignaciones de los recursos son insuficientes para la cantidad de competencias reguladas a favor de los GAD provinciales. 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Faltan aportes estatales base para la promoción 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turística local. 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spc="-1" dirty="0" smtClean="0">
                <a:solidFill>
                  <a:srgbClr val="000000"/>
                </a:solidFill>
                <a:latin typeface="Calibri"/>
              </a:rPr>
              <a:t>El Ministerio de Turismo cobra desde el 2015 un adicional de 10 dólares por pasaje aéreo.</a:t>
            </a:r>
            <a:endParaRPr lang="es-EC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4" name="TextShape 3"/>
          <p:cNvSpPr txBox="1"/>
          <p:nvPr/>
        </p:nvSpPr>
        <p:spPr>
          <a:xfrm>
            <a:off x="6193440" y="2368440"/>
            <a:ext cx="538884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Asignar a los GAD provinciales los valores recaudados por concepto de promoción turística generado de los pasajes 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aéreos, </a:t>
            </a: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identificados a través de las herramientas del ente rector de turismo (Cuenta Satélite de Turismo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).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spc="-1" dirty="0" smtClean="0">
                <a:solidFill>
                  <a:srgbClr val="000000"/>
                </a:solidFill>
                <a:latin typeface="Calibri"/>
              </a:rPr>
              <a:t>Establecer un mecanismo de distribución para todas las provincias.</a:t>
            </a:r>
            <a:endParaRPr lang="es-EC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5" name="TextShape 4"/>
          <p:cNvSpPr txBox="1"/>
          <p:nvPr/>
        </p:nvSpPr>
        <p:spPr>
          <a:xfrm>
            <a:off x="609480" y="1552680"/>
            <a:ext cx="5386680" cy="639360"/>
          </a:xfrm>
          <a:prstGeom prst="rect">
            <a:avLst/>
          </a:prstGeom>
          <a:solidFill>
            <a:srgbClr val="E6E0EC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Situación problemática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6" name="TextShape 5"/>
          <p:cNvSpPr txBox="1"/>
          <p:nvPr/>
        </p:nvSpPr>
        <p:spPr>
          <a:xfrm>
            <a:off x="6193440" y="1544760"/>
            <a:ext cx="5388840" cy="63936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Propuestas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1122218" y="2444749"/>
            <a:ext cx="10058400" cy="1704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lIns="0" tIns="0" rIns="0" bIns="0" anchor="ctr"/>
          <a:lstStyle/>
          <a:p>
            <a:pPr algn="ctr"/>
            <a:r>
              <a:rPr lang="es-EC" sz="6000" b="0" strike="noStrike" spc="-1" dirty="0" smtClean="0">
                <a:latin typeface="Arial"/>
              </a:rPr>
              <a:t>2. Ordenamiento </a:t>
            </a:r>
            <a:r>
              <a:rPr lang="es-EC" sz="6000" b="0" strike="noStrike" spc="-1" dirty="0">
                <a:latin typeface="Arial"/>
              </a:rPr>
              <a:t>territorial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3695760" y="217440"/>
            <a:ext cx="7886520" cy="114264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="ctr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es-EC" sz="4400" b="0" strike="noStrike" spc="-1" dirty="0">
                <a:solidFill>
                  <a:srgbClr val="000000"/>
                </a:solidFill>
                <a:latin typeface="Calibri"/>
              </a:rPr>
              <a:t>La derogatoria de la </a:t>
            </a:r>
            <a:r>
              <a:rPr lang="es-EC" sz="4400" b="0" strike="noStrike" spc="-1" dirty="0" smtClean="0">
                <a:solidFill>
                  <a:srgbClr val="000000"/>
                </a:solidFill>
                <a:latin typeface="Calibri"/>
              </a:rPr>
              <a:t>LOOGTUS </a:t>
            </a:r>
            <a:r>
              <a:rPr lang="es-EC" sz="4400" b="0" strike="noStrike" spc="-1" dirty="0">
                <a:solidFill>
                  <a:srgbClr val="000000"/>
                </a:solidFill>
                <a:latin typeface="Calibri"/>
              </a:rPr>
              <a:t>afecta al ordenamiento territorial</a:t>
            </a:r>
          </a:p>
        </p:txBody>
      </p:sp>
      <p:sp>
        <p:nvSpPr>
          <p:cNvPr id="184" name="TextShape 2"/>
          <p:cNvSpPr txBox="1"/>
          <p:nvPr/>
        </p:nvSpPr>
        <p:spPr>
          <a:xfrm>
            <a:off x="609480" y="1552680"/>
            <a:ext cx="5386680" cy="639360"/>
          </a:xfrm>
          <a:prstGeom prst="rect">
            <a:avLst/>
          </a:prstGeom>
          <a:solidFill>
            <a:srgbClr val="E6E0EC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Situación problemática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5" name="TextShape 3"/>
          <p:cNvSpPr txBox="1"/>
          <p:nvPr/>
        </p:nvSpPr>
        <p:spPr>
          <a:xfrm>
            <a:off x="609480" y="4077322"/>
            <a:ext cx="5386680" cy="2371598"/>
          </a:xfrm>
          <a:prstGeom prst="rect">
            <a:avLst/>
          </a:prstGeom>
          <a:noFill/>
          <a:ln>
            <a:solidFill>
              <a:srgbClr val="1F497D"/>
            </a:solidFill>
          </a:ln>
        </p:spPr>
        <p:txBody>
          <a:bodyPr>
            <a:normAutofit fontScale="92500"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La </a:t>
            </a: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Superintendencia es un instrumento necesario para superar limitaciones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1" strike="noStrike" spc="-1" dirty="0">
                <a:solidFill>
                  <a:srgbClr val="000000"/>
                </a:solidFill>
                <a:latin typeface="Calibri"/>
              </a:rPr>
              <a:t>No es suficiente, por que no consideró</a:t>
            </a: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s-EC" sz="2000" b="0" strike="noStrike" spc="-1" dirty="0">
                <a:solidFill>
                  <a:srgbClr val="000000"/>
                </a:solidFill>
                <a:latin typeface="Calibri"/>
              </a:rPr>
              <a:t>El funcionamiento del sistema rural-urbano</a:t>
            </a: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s-EC" sz="2000" b="0" strike="noStrike" spc="-1" dirty="0">
                <a:solidFill>
                  <a:srgbClr val="000000"/>
                </a:solidFill>
                <a:latin typeface="Calibri"/>
              </a:rPr>
              <a:t>El rol de los gobiernos provinciales y parroquiales en el ordenamiento (solo 3 menciones en más de 100 artículos)</a:t>
            </a:r>
          </a:p>
        </p:txBody>
      </p:sp>
      <p:sp>
        <p:nvSpPr>
          <p:cNvPr id="186" name="TextShape 4"/>
          <p:cNvSpPr txBox="1"/>
          <p:nvPr/>
        </p:nvSpPr>
        <p:spPr>
          <a:xfrm>
            <a:off x="6193440" y="1544760"/>
            <a:ext cx="5388840" cy="63936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Propuesta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7" name="TextShape 5"/>
          <p:cNvSpPr txBox="1"/>
          <p:nvPr/>
        </p:nvSpPr>
        <p:spPr>
          <a:xfrm>
            <a:off x="6193440" y="2368440"/>
            <a:ext cx="5388840" cy="4244400"/>
          </a:xfrm>
          <a:prstGeom prst="rect">
            <a:avLst/>
          </a:prstGeom>
          <a:noFill/>
          <a:ln>
            <a:solidFill>
              <a:srgbClr val="1F497D"/>
            </a:solidFill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Recuperar en el COOTAD los artículos que se derogaron en la LOOGTUS.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Aclarar la especificidad del ordenamiento territorial provincial y parroquial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Poner límites claros a la facultad sancionatoria de la Superintendencia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spc="-1" dirty="0" smtClean="0">
                <a:solidFill>
                  <a:srgbClr val="000000"/>
                </a:solidFill>
                <a:latin typeface="Calibri"/>
              </a:rPr>
              <a:t>Establecer “un solo plan provincial”</a:t>
            </a:r>
            <a:endParaRPr lang="es-EC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09480" y="2392560"/>
            <a:ext cx="5386681" cy="14842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840" indent="-285480"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s-EC" sz="2000" b="0" strike="noStrike" spc="-1" dirty="0" smtClean="0">
                <a:solidFill>
                  <a:srgbClr val="000000"/>
                </a:solidFill>
                <a:latin typeface="Calibri"/>
              </a:rPr>
              <a:t>La expansión urbana desordenada</a:t>
            </a:r>
          </a:p>
          <a:p>
            <a:pPr marL="285840" indent="-285480"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s-EC" sz="2000" b="0" strike="noStrike" spc="-1" dirty="0" smtClean="0">
                <a:solidFill>
                  <a:srgbClr val="000000"/>
                </a:solidFill>
                <a:latin typeface="Calibri"/>
              </a:rPr>
              <a:t>La especulación y el cambio de uso de suelos</a:t>
            </a:r>
          </a:p>
          <a:p>
            <a:pPr marL="285840" indent="-285480"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s-EC" sz="2000" b="0" strike="noStrike" spc="-1" dirty="0" smtClean="0">
                <a:solidFill>
                  <a:srgbClr val="000000"/>
                </a:solidFill>
                <a:latin typeface="Calibri"/>
              </a:rPr>
              <a:t>La falta de coordinación en la planificación territorial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3695760" y="217440"/>
            <a:ext cx="7886520" cy="114264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="ctr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es-EC" sz="4400" b="0" strike="noStrike" spc="-1">
                <a:solidFill>
                  <a:srgbClr val="000000"/>
                </a:solidFill>
                <a:latin typeface="Calibri"/>
              </a:rPr>
              <a:t>El uso de suelo debe ser definido por cada nivel de gobierno</a:t>
            </a:r>
          </a:p>
        </p:txBody>
      </p:sp>
      <p:sp>
        <p:nvSpPr>
          <p:cNvPr id="189" name="TextShape 2"/>
          <p:cNvSpPr txBox="1"/>
          <p:nvPr/>
        </p:nvSpPr>
        <p:spPr>
          <a:xfrm>
            <a:off x="609480" y="2368440"/>
            <a:ext cx="5386680" cy="3757320"/>
          </a:xfrm>
          <a:prstGeom prst="rect">
            <a:avLst/>
          </a:prstGeom>
          <a:noFill/>
          <a:ln>
            <a:solidFill>
              <a:srgbClr val="6666FF"/>
            </a:solidFill>
          </a:ln>
        </p:spPr>
        <p:txBody>
          <a:bodyPr>
            <a:normAutofit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Si bien es competencia de los municipios, se debe coordinar con las funciones de ordenamiento territorial de los otros niveles </a:t>
            </a:r>
            <a:r>
              <a:rPr lang="es-EC" sz="2400" b="0" strike="noStrike" spc="-1" dirty="0" err="1">
                <a:solidFill>
                  <a:srgbClr val="000000"/>
                </a:solidFill>
                <a:latin typeface="Calibri"/>
              </a:rPr>
              <a:t>niveles</a:t>
            </a: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 de gobierno. 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Los modelos económico, ambiental, de 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infraestructura y conectividad</a:t>
            </a: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, definidos por las 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provincias, </a:t>
            </a: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deben considerarse en la definición de usos de suelo municipal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.</a:t>
            </a:r>
          </a:p>
          <a:p>
            <a:pPr marL="800280" lvl="1" indent="-342720"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1400" spc="-1" dirty="0" smtClean="0">
                <a:solidFill>
                  <a:srgbClr val="000000"/>
                </a:solidFill>
                <a:latin typeface="Calibri"/>
              </a:rPr>
              <a:t>Ref. Art. 11 LOOGTUS, art. 44 </a:t>
            </a:r>
            <a:r>
              <a:rPr lang="es-EC" sz="1400" spc="-1" dirty="0" err="1" smtClean="0">
                <a:solidFill>
                  <a:srgbClr val="000000"/>
                </a:solidFill>
                <a:latin typeface="Calibri"/>
              </a:rPr>
              <a:t>CoPlaFip</a:t>
            </a:r>
            <a:endParaRPr lang="es-EC" sz="1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0" name="TextShape 3"/>
          <p:cNvSpPr txBox="1"/>
          <p:nvPr/>
        </p:nvSpPr>
        <p:spPr>
          <a:xfrm>
            <a:off x="6193440" y="2368440"/>
            <a:ext cx="5388840" cy="3757320"/>
          </a:xfrm>
          <a:prstGeom prst="rect">
            <a:avLst/>
          </a:prstGeom>
          <a:noFill/>
          <a:ln>
            <a:solidFill>
              <a:srgbClr val="6666FF"/>
            </a:solidFill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Los municipios establecerán el régimen de uso del suelo considerando los modelos 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territoriales provinciales</a:t>
            </a: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, y la estrategia territorial nacional.</a:t>
            </a:r>
          </a:p>
        </p:txBody>
      </p:sp>
      <p:sp>
        <p:nvSpPr>
          <p:cNvPr id="191" name="TextShape 4"/>
          <p:cNvSpPr txBox="1"/>
          <p:nvPr/>
        </p:nvSpPr>
        <p:spPr>
          <a:xfrm>
            <a:off x="609480" y="1552680"/>
            <a:ext cx="5386680" cy="639360"/>
          </a:xfrm>
          <a:prstGeom prst="rect">
            <a:avLst/>
          </a:prstGeom>
          <a:solidFill>
            <a:srgbClr val="E6E0EC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Situación problemática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2" name="TextShape 5"/>
          <p:cNvSpPr txBox="1"/>
          <p:nvPr/>
        </p:nvSpPr>
        <p:spPr>
          <a:xfrm>
            <a:off x="6193440" y="1544760"/>
            <a:ext cx="5388840" cy="63936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Propuestas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789708" y="2416680"/>
            <a:ext cx="10141527" cy="1704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lIns="0" tIns="0" rIns="0" bIns="0" anchor="ctr"/>
          <a:lstStyle/>
          <a:p>
            <a:pPr algn="ctr"/>
            <a:r>
              <a:rPr lang="es-EC" sz="6000" b="0" strike="noStrike" spc="-1" dirty="0" smtClean="0">
                <a:latin typeface="Arial"/>
              </a:rPr>
              <a:t>3. Temáticas </a:t>
            </a:r>
            <a:r>
              <a:rPr lang="es-EC" sz="6000" b="0" strike="noStrike" spc="-1" dirty="0">
                <a:latin typeface="Arial"/>
              </a:rPr>
              <a:t>administrativas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 txBox="1"/>
          <p:nvPr/>
        </p:nvSpPr>
        <p:spPr>
          <a:xfrm>
            <a:off x="3695760" y="217440"/>
            <a:ext cx="7886520" cy="114264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="ctr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es-EC" sz="4400" b="0" strike="noStrike" spc="-1">
                <a:solidFill>
                  <a:srgbClr val="000000"/>
                </a:solidFill>
                <a:latin typeface="Calibri"/>
              </a:rPr>
              <a:t>Es necesario “blindar” la autonomía administrativa de los GAD</a:t>
            </a:r>
          </a:p>
        </p:txBody>
      </p:sp>
      <p:sp>
        <p:nvSpPr>
          <p:cNvPr id="195" name="TextShape 2"/>
          <p:cNvSpPr txBox="1"/>
          <p:nvPr/>
        </p:nvSpPr>
        <p:spPr>
          <a:xfrm>
            <a:off x="609480" y="1552680"/>
            <a:ext cx="5386680" cy="639360"/>
          </a:xfrm>
          <a:prstGeom prst="rect">
            <a:avLst/>
          </a:prstGeom>
          <a:solidFill>
            <a:srgbClr val="E6E0EC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Situación problemática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" name="TextShape 3"/>
          <p:cNvSpPr txBox="1"/>
          <p:nvPr/>
        </p:nvSpPr>
        <p:spPr>
          <a:xfrm>
            <a:off x="609480" y="2368440"/>
            <a:ext cx="5386680" cy="4276440"/>
          </a:xfrm>
          <a:prstGeom prst="rect">
            <a:avLst/>
          </a:prstGeom>
          <a:noFill/>
          <a:ln>
            <a:solidFill>
              <a:srgbClr val="1F497D"/>
            </a:solidFill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El reglamento a la ley de LOSEP amplía las facultades del Ministerio de Relaciones Laborales, respecto al funcionamiento de los sistemas de talento humano en los </a:t>
            </a:r>
            <a:r>
              <a:rPr lang="es-EC" sz="2400" b="0" strike="noStrike" spc="-1" dirty="0" err="1">
                <a:solidFill>
                  <a:srgbClr val="000000"/>
                </a:solidFill>
                <a:latin typeface="Calibri"/>
              </a:rPr>
              <a:t>GADs</a:t>
            </a: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, entre otros temas respecto a:</a:t>
            </a: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s-EC" sz="2000" b="0" strike="noStrike" spc="-1" dirty="0">
                <a:solidFill>
                  <a:srgbClr val="000000"/>
                </a:solidFill>
                <a:latin typeface="Calibri"/>
              </a:rPr>
              <a:t>Los sistemas de selección de personal</a:t>
            </a: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s-EC" sz="2000" b="0" strike="noStrike" spc="-1" dirty="0">
                <a:solidFill>
                  <a:srgbClr val="000000"/>
                </a:solidFill>
                <a:latin typeface="Calibri"/>
              </a:rPr>
              <a:t>La definición de carrera y grupos ocupacionales.</a:t>
            </a: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s-EC" sz="2000" b="0" strike="noStrike" spc="-1" dirty="0">
                <a:solidFill>
                  <a:srgbClr val="000000"/>
                </a:solidFill>
                <a:latin typeface="Calibri"/>
              </a:rPr>
              <a:t>Las escalas remunerativas.</a:t>
            </a: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s-EC" sz="2000" b="0" strike="noStrike" spc="-1" dirty="0">
                <a:solidFill>
                  <a:srgbClr val="000000"/>
                </a:solidFill>
                <a:latin typeface="Calibri"/>
              </a:rPr>
              <a:t>La información del sistema.</a:t>
            </a:r>
          </a:p>
          <a:p>
            <a:endParaRPr lang="es-EC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7" name="TextShape 4"/>
          <p:cNvSpPr txBox="1"/>
          <p:nvPr/>
        </p:nvSpPr>
        <p:spPr>
          <a:xfrm>
            <a:off x="6193440" y="1544760"/>
            <a:ext cx="5388840" cy="63936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Propuesta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8" name="TextShape 5"/>
          <p:cNvSpPr txBox="1"/>
          <p:nvPr/>
        </p:nvSpPr>
        <p:spPr>
          <a:xfrm>
            <a:off x="6193440" y="2368440"/>
            <a:ext cx="5388840" cy="4276440"/>
          </a:xfrm>
          <a:prstGeom prst="rect">
            <a:avLst/>
          </a:prstGeom>
          <a:noFill/>
          <a:ln>
            <a:solidFill>
              <a:srgbClr val="1F497D"/>
            </a:solidFill>
          </a:ln>
        </p:spPr>
        <p:txBody>
          <a:bodyPr>
            <a:normAutofit fontScale="92500"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Reforzar en el artículo 5 del COOTAD la autonomía administrativa de los GAD, señalando la capacidad de las entidades que integran el régimen autónomo descentralizado para definir esas 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temáticas </a:t>
            </a:r>
            <a:r>
              <a:rPr lang="es-EC" sz="1900" b="0" strike="noStrike" spc="-1" dirty="0" smtClean="0">
                <a:solidFill>
                  <a:srgbClr val="000000"/>
                </a:solidFill>
                <a:latin typeface="Calibri"/>
              </a:rPr>
              <a:t>(limitando los efectos del art. 3 de la LOSEP).</a:t>
            </a:r>
            <a:endParaRPr lang="es-EC" sz="19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Establecer que las asociaciones de los gobiernos autónomos integran el “régimen autónomo descentralizado”.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Promover un sistema de información propio de los GAD para el talento 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humano </a:t>
            </a:r>
            <a:r>
              <a:rPr lang="es-EC" sz="1700" b="0" strike="noStrike" spc="-1" dirty="0" smtClean="0">
                <a:solidFill>
                  <a:srgbClr val="000000"/>
                </a:solidFill>
                <a:latin typeface="Calibri"/>
              </a:rPr>
              <a:t>en conjunto con el Ministerio de Trabajo</a:t>
            </a:r>
            <a:endParaRPr lang="es-EC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3695760" y="217440"/>
            <a:ext cx="7886520" cy="115056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="ctr">
            <a:normAutofit fontScale="92500"/>
          </a:bodyPr>
          <a:lstStyle/>
          <a:p>
            <a:pPr algn="ctr">
              <a:lnSpc>
                <a:spcPct val="100000"/>
              </a:lnSpc>
            </a:pPr>
            <a:r>
              <a:rPr lang="es-EC" sz="3600" b="0" strike="noStrike" spc="-1">
                <a:solidFill>
                  <a:srgbClr val="000000"/>
                </a:solidFill>
                <a:latin typeface="Calibri"/>
              </a:rPr>
              <a:t>La estructura de las asociaciones de GADs es un tema de autonomía administrativa </a:t>
            </a:r>
          </a:p>
        </p:txBody>
      </p:sp>
      <p:sp>
        <p:nvSpPr>
          <p:cNvPr id="200" name="TextShape 2"/>
          <p:cNvSpPr txBox="1"/>
          <p:nvPr/>
        </p:nvSpPr>
        <p:spPr>
          <a:xfrm>
            <a:off x="609480" y="2368439"/>
            <a:ext cx="5386680" cy="3757321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Se 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establece </a:t>
            </a: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en el proyecto 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la organización interna </a:t>
            </a: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de las entidades asociativas. </a:t>
            </a:r>
            <a:endParaRPr lang="es-EC" sz="24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800460" lvl="1" indent="-342900">
              <a:spcBef>
                <a:spcPts val="479"/>
              </a:spcBef>
              <a:buClr>
                <a:srgbClr val="000000"/>
              </a:buClr>
              <a:buFont typeface="Wingdings" panose="05000000000000000000" pitchFamily="2" charset="2"/>
              <a:buChar char="ü"/>
            </a:pPr>
            <a:r>
              <a:rPr lang="es-EC" sz="2000" b="0" strike="noStrike" spc="-1" dirty="0" smtClean="0">
                <a:solidFill>
                  <a:srgbClr val="000000"/>
                </a:solidFill>
                <a:latin typeface="Calibri"/>
              </a:rPr>
              <a:t>Esto </a:t>
            </a:r>
            <a:r>
              <a:rPr lang="es-EC" sz="2000" b="0" strike="noStrike" spc="-1" dirty="0">
                <a:solidFill>
                  <a:srgbClr val="000000"/>
                </a:solidFill>
                <a:latin typeface="Calibri"/>
              </a:rPr>
              <a:t>debe responder a las realidades institucionales y coyunturas políticas. </a:t>
            </a:r>
            <a:endParaRPr lang="es-EC" sz="20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800460" lvl="1" indent="-342900">
              <a:spcBef>
                <a:spcPts val="479"/>
              </a:spcBef>
              <a:buClr>
                <a:srgbClr val="000000"/>
              </a:buClr>
              <a:buFont typeface="Wingdings" panose="05000000000000000000" pitchFamily="2" charset="2"/>
              <a:buChar char="ü"/>
            </a:pPr>
            <a:r>
              <a:rPr lang="es-EC" sz="2000" b="0" strike="noStrike" spc="-1" dirty="0" smtClean="0">
                <a:solidFill>
                  <a:srgbClr val="000000"/>
                </a:solidFill>
                <a:latin typeface="Calibri"/>
              </a:rPr>
              <a:t>Sería </a:t>
            </a:r>
            <a:r>
              <a:rPr lang="es-EC" sz="2000" b="0" strike="noStrike" spc="-1" dirty="0">
                <a:solidFill>
                  <a:srgbClr val="000000"/>
                </a:solidFill>
                <a:latin typeface="Calibri"/>
              </a:rPr>
              <a:t>un error regular mediante ley, cuando los Estatutos y su aplicación se realiza con transparencia.</a:t>
            </a:r>
          </a:p>
        </p:txBody>
      </p:sp>
      <p:sp>
        <p:nvSpPr>
          <p:cNvPr id="201" name="TextShape 3"/>
          <p:cNvSpPr txBox="1"/>
          <p:nvPr/>
        </p:nvSpPr>
        <p:spPr>
          <a:xfrm>
            <a:off x="6193440" y="2368440"/>
            <a:ext cx="538884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Eliminar la propuesta que modifica el artículo 315 del 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COOTAD, en tanto establece una estructura obligatoria para las asociaciones de </a:t>
            </a:r>
            <a:r>
              <a:rPr lang="es-EC" sz="2400" b="0" strike="noStrike" spc="-1" dirty="0" err="1" smtClean="0">
                <a:solidFill>
                  <a:srgbClr val="000000"/>
                </a:solidFill>
                <a:latin typeface="Calibri"/>
              </a:rPr>
              <a:t>GADs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.</a:t>
            </a:r>
          </a:p>
        </p:txBody>
      </p:sp>
      <p:sp>
        <p:nvSpPr>
          <p:cNvPr id="202" name="TextShape 4"/>
          <p:cNvSpPr txBox="1"/>
          <p:nvPr/>
        </p:nvSpPr>
        <p:spPr>
          <a:xfrm>
            <a:off x="609480" y="1552680"/>
            <a:ext cx="5386680" cy="639360"/>
          </a:xfrm>
          <a:prstGeom prst="rect">
            <a:avLst/>
          </a:prstGeom>
          <a:solidFill>
            <a:srgbClr val="E6E0EC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Situación problemática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3" name="TextShape 5"/>
          <p:cNvSpPr txBox="1"/>
          <p:nvPr/>
        </p:nvSpPr>
        <p:spPr>
          <a:xfrm>
            <a:off x="6193440" y="1544760"/>
            <a:ext cx="5388840" cy="63936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Propuesta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1399310" y="2798619"/>
            <a:ext cx="9407236" cy="11914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lIns="0" tIns="0" rIns="0" bIns="0" anchor="ctr"/>
          <a:lstStyle/>
          <a:p>
            <a:pPr algn="ctr"/>
            <a:r>
              <a:rPr lang="es-EC" sz="6000" b="0" strike="noStrike" spc="-1" dirty="0" smtClean="0">
                <a:latin typeface="Arial"/>
              </a:rPr>
              <a:t>4. Otras temáticas</a:t>
            </a:r>
            <a:endParaRPr lang="es-EC" sz="60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3695760" y="217440"/>
            <a:ext cx="7886520" cy="114264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="ctr"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es-EC" sz="3600" spc="-1" dirty="0" smtClean="0">
                <a:solidFill>
                  <a:srgbClr val="000000"/>
                </a:solidFill>
                <a:latin typeface="Calibri"/>
              </a:rPr>
              <a:t>Ampliar la competencia de Cooperación Internacional</a:t>
            </a:r>
            <a:endParaRPr lang="es-EC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8" name="TextShape 2"/>
          <p:cNvSpPr txBox="1"/>
          <p:nvPr/>
        </p:nvSpPr>
        <p:spPr>
          <a:xfrm>
            <a:off x="609480" y="2368440"/>
            <a:ext cx="538668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/>
              <a:t>Autonomía de los GAP afectada ante el rol del gobierno central que propende a mantener dependencia para el ejercicio de la CI. </a:t>
            </a:r>
            <a:endParaRPr lang="es-EC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 smtClean="0"/>
              <a:t>Afectada </a:t>
            </a:r>
            <a:r>
              <a:rPr lang="es-EC" sz="2400" dirty="0"/>
              <a:t>además, ante la representación de la voz  de los territorios en diferentes espacios por actores ajenos a los GAD  (entre ellos, cooperantes internacionales y gobierno central)</a:t>
            </a:r>
            <a:endParaRPr lang="es-EC" sz="2400" b="1" dirty="0">
              <a:latin typeface="Arial Narrow" pitchFamily="34" charset="0"/>
            </a:endParaRPr>
          </a:p>
        </p:txBody>
      </p:sp>
      <p:sp>
        <p:nvSpPr>
          <p:cNvPr id="179" name="TextShape 3"/>
          <p:cNvSpPr txBox="1"/>
          <p:nvPr/>
        </p:nvSpPr>
        <p:spPr>
          <a:xfrm>
            <a:off x="6193440" y="2368440"/>
            <a:ext cx="538884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sz="2400" dirty="0" smtClean="0"/>
              <a:t>Establecer un mecanismo obligatorio de participación de los </a:t>
            </a:r>
            <a:r>
              <a:rPr lang="es-EC" sz="2400" dirty="0" err="1" smtClean="0"/>
              <a:t>GADs</a:t>
            </a:r>
            <a:r>
              <a:rPr lang="es-EC" sz="2400" dirty="0" smtClean="0"/>
              <a:t> en la negociación de la cooperación bilateral o multilateral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sz="2400" dirty="0" smtClean="0"/>
              <a:t>Facilitar a los </a:t>
            </a:r>
            <a:r>
              <a:rPr lang="es-EC" sz="2400" dirty="0" err="1" smtClean="0"/>
              <a:t>GADs</a:t>
            </a:r>
            <a:r>
              <a:rPr lang="es-EC" sz="2400" dirty="0" smtClean="0"/>
              <a:t> mecanismos de firma independiente en cooperación horizontal (con gobiernos locales u otros países). </a:t>
            </a:r>
            <a:endParaRPr lang="es-EC" sz="2400" dirty="0">
              <a:latin typeface="Arial Narrow" pitchFamily="34" charset="0"/>
            </a:endParaRPr>
          </a:p>
          <a:p>
            <a:pPr lvl="1"/>
            <a:endParaRPr lang="es-EC" sz="1500" dirty="0">
              <a:latin typeface="Arial Narrow" pitchFamily="34" charset="0"/>
            </a:endParaRPr>
          </a:p>
        </p:txBody>
      </p:sp>
      <p:sp>
        <p:nvSpPr>
          <p:cNvPr id="180" name="TextShape 4"/>
          <p:cNvSpPr txBox="1"/>
          <p:nvPr/>
        </p:nvSpPr>
        <p:spPr>
          <a:xfrm>
            <a:off x="609480" y="1552680"/>
            <a:ext cx="5386680" cy="639360"/>
          </a:xfrm>
          <a:prstGeom prst="rect">
            <a:avLst/>
          </a:prstGeom>
          <a:solidFill>
            <a:srgbClr val="E6E0EC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Situación problemática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TextShape 5"/>
          <p:cNvSpPr txBox="1"/>
          <p:nvPr/>
        </p:nvSpPr>
        <p:spPr>
          <a:xfrm>
            <a:off x="6193440" y="1544760"/>
            <a:ext cx="5388840" cy="63936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Propuestas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695105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3695760" y="217440"/>
            <a:ext cx="7886520" cy="114264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="ctr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es-EC" sz="4400" b="0" strike="noStrike" spc="-1">
                <a:solidFill>
                  <a:srgbClr val="000000"/>
                </a:solidFill>
                <a:latin typeface="Calibri"/>
              </a:rPr>
              <a:t>Las competencias de los gobiernos regionales deben ser asumidas</a:t>
            </a:r>
          </a:p>
        </p:txBody>
      </p:sp>
      <p:sp>
        <p:nvSpPr>
          <p:cNvPr id="216" name="TextShape 2"/>
          <p:cNvSpPr txBox="1"/>
          <p:nvPr/>
        </p:nvSpPr>
        <p:spPr>
          <a:xfrm>
            <a:off x="609480" y="2368440"/>
            <a:ext cx="538668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200" b="0" strike="noStrike" spc="-1">
                <a:solidFill>
                  <a:srgbClr val="000000"/>
                </a:solidFill>
                <a:latin typeface="Calibri"/>
              </a:rPr>
              <a:t>Algunas competencias del nivel regional no se han implementado adecuadamente en los territorios, limitando el acceso a derechos, en especial: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C" sz="2200" b="0" strike="noStrike" spc="-1">
                <a:solidFill>
                  <a:srgbClr val="000000"/>
                </a:solidFill>
                <a:latin typeface="Calibri"/>
              </a:rPr>
              <a:t>Seguridad y soberanía alimentaria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C" sz="2200" b="0" strike="noStrike" spc="-1">
                <a:solidFill>
                  <a:srgbClr val="000000"/>
                </a:solidFill>
                <a:latin typeface="Calibri"/>
              </a:rPr>
              <a:t>Transporte y tránsito regional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C" sz="2200" b="0" strike="noStrike" spc="-1">
                <a:solidFill>
                  <a:srgbClr val="000000"/>
                </a:solidFill>
                <a:latin typeface="Calibri"/>
              </a:rPr>
              <a:t>Gestión de cuencas.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C" sz="2200" b="0" strike="noStrike" spc="-1">
                <a:solidFill>
                  <a:srgbClr val="000000"/>
                </a:solidFill>
                <a:latin typeface="Calibri"/>
              </a:rPr>
              <a:t>Personería jurídica</a:t>
            </a:r>
          </a:p>
        </p:txBody>
      </p:sp>
      <p:sp>
        <p:nvSpPr>
          <p:cNvPr id="217" name="TextShape 3"/>
          <p:cNvSpPr txBox="1"/>
          <p:nvPr/>
        </p:nvSpPr>
        <p:spPr>
          <a:xfrm>
            <a:off x="6193440" y="2368440"/>
            <a:ext cx="538884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Las competencias de los gobiernos regionales podrán ser asumidas por los gobiernos provinciales mediante los incentivos que deberá fomentar el gobierno 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central.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Transferir los recursos que se preveían para este nivel de gobierno hacia los gobiernos provinciales.</a:t>
            </a:r>
            <a:endParaRPr lang="es-EC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8" name="TextShape 4"/>
          <p:cNvSpPr txBox="1"/>
          <p:nvPr/>
        </p:nvSpPr>
        <p:spPr>
          <a:xfrm>
            <a:off x="609480" y="1552680"/>
            <a:ext cx="5386680" cy="639360"/>
          </a:xfrm>
          <a:prstGeom prst="rect">
            <a:avLst/>
          </a:prstGeom>
          <a:solidFill>
            <a:srgbClr val="E6E0EC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Situación problemática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9" name="TextShape 5"/>
          <p:cNvSpPr txBox="1"/>
          <p:nvPr/>
        </p:nvSpPr>
        <p:spPr>
          <a:xfrm>
            <a:off x="6193440" y="1544760"/>
            <a:ext cx="5388840" cy="63936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Propuestas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958037" y="2771279"/>
            <a:ext cx="10152000" cy="3172321"/>
          </a:xfrm>
          <a:prstGeom prst="rect">
            <a:avLst/>
          </a:prstGeom>
          <a:noFill/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lIns="0" tIns="0" rIns="0" bIns="0" anchor="ctr"/>
          <a:lstStyle/>
          <a:p>
            <a:pPr marL="742950" indent="-742950">
              <a:buClr>
                <a:srgbClr val="000000"/>
              </a:buClr>
              <a:buSzPct val="45000"/>
              <a:buFont typeface="+mj-lt"/>
              <a:buAutoNum type="arabicPeriod"/>
            </a:pPr>
            <a:r>
              <a:rPr lang="es-EC" sz="4400" b="0" strike="noStrike" spc="-1" dirty="0">
                <a:latin typeface="Arial"/>
              </a:rPr>
              <a:t>Autonomía fiscal de los </a:t>
            </a:r>
            <a:r>
              <a:rPr lang="es-EC" sz="4400" b="0" strike="noStrike" spc="-1" dirty="0" err="1">
                <a:latin typeface="Arial"/>
              </a:rPr>
              <a:t>GADs</a:t>
            </a:r>
            <a:endParaRPr lang="es-EC" sz="4400" b="0" strike="noStrike" spc="-1" dirty="0">
              <a:latin typeface="Arial"/>
            </a:endParaRPr>
          </a:p>
          <a:p>
            <a:pPr marL="742950" indent="-742950">
              <a:buClr>
                <a:srgbClr val="000000"/>
              </a:buClr>
              <a:buSzPct val="45000"/>
              <a:buFont typeface="+mj-lt"/>
              <a:buAutoNum type="arabicPeriod"/>
            </a:pPr>
            <a:r>
              <a:rPr lang="es-EC" sz="4400" b="0" strike="noStrike" spc="-1" dirty="0">
                <a:latin typeface="Arial"/>
              </a:rPr>
              <a:t>Ordenamiento territorial</a:t>
            </a:r>
          </a:p>
          <a:p>
            <a:pPr marL="742950" indent="-742950">
              <a:buClr>
                <a:srgbClr val="000000"/>
              </a:buClr>
              <a:buSzPct val="45000"/>
              <a:buFont typeface="+mj-lt"/>
              <a:buAutoNum type="arabicPeriod"/>
            </a:pPr>
            <a:r>
              <a:rPr lang="es-EC" sz="4400" b="0" strike="noStrike" spc="-1" dirty="0">
                <a:latin typeface="Arial"/>
              </a:rPr>
              <a:t>Temáticas administrativas</a:t>
            </a:r>
          </a:p>
          <a:p>
            <a:pPr marL="742950" indent="-742950">
              <a:buClr>
                <a:srgbClr val="000000"/>
              </a:buClr>
              <a:buSzPct val="45000"/>
              <a:buFont typeface="+mj-lt"/>
              <a:buAutoNum type="arabicPeriod"/>
            </a:pPr>
            <a:r>
              <a:rPr lang="es-EC" sz="4400" b="0" strike="noStrike" spc="-1" dirty="0">
                <a:latin typeface="Arial"/>
              </a:rPr>
              <a:t>Otros temas de la reforma</a:t>
            </a:r>
          </a:p>
        </p:txBody>
      </p:sp>
      <p:sp>
        <p:nvSpPr>
          <p:cNvPr id="135" name="TextShape 2"/>
          <p:cNvSpPr txBox="1"/>
          <p:nvPr/>
        </p:nvSpPr>
        <p:spPr>
          <a:xfrm>
            <a:off x="958036" y="1159462"/>
            <a:ext cx="10152000" cy="97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lIns="0" tIns="0" rIns="0" bIns="0" anchor="ctr"/>
          <a:lstStyle/>
          <a:p>
            <a:pPr>
              <a:buClr>
                <a:srgbClr val="000000"/>
              </a:buClr>
              <a:buSzPct val="45000"/>
            </a:pPr>
            <a:r>
              <a:rPr lang="es-EC" sz="4400" b="0" strike="noStrike" spc="-1" dirty="0">
                <a:latin typeface="Arial"/>
              </a:rPr>
              <a:t>Temario de observaciones y propuestas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3695760" y="217440"/>
            <a:ext cx="7886520" cy="114264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="ctr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es-EC" sz="4400" b="0" strike="noStrike" spc="-1" dirty="0" smtClean="0">
                <a:solidFill>
                  <a:srgbClr val="000000"/>
                </a:solidFill>
                <a:latin typeface="Calibri"/>
              </a:rPr>
              <a:t>Espectáculos culturales y efemérides</a:t>
            </a:r>
            <a:endParaRPr lang="es-EC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6" name="TextShape 2"/>
          <p:cNvSpPr txBox="1"/>
          <p:nvPr/>
        </p:nvSpPr>
        <p:spPr>
          <a:xfrm>
            <a:off x="609480" y="2368440"/>
            <a:ext cx="538668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200" b="0" strike="noStrike" spc="-1" dirty="0" smtClean="0">
                <a:solidFill>
                  <a:srgbClr val="000000"/>
                </a:solidFill>
                <a:latin typeface="Calibri"/>
              </a:rPr>
              <a:t>El art. 249 menciona la posibilidad de utilizar presupuesto para los espectáculos culturales y efemérides, </a:t>
            </a:r>
            <a:r>
              <a:rPr lang="es-EC" sz="2200" b="0" strike="noStrike" spc="-1" dirty="0" err="1" smtClean="0">
                <a:solidFill>
                  <a:srgbClr val="000000"/>
                </a:solidFill>
                <a:latin typeface="Calibri"/>
              </a:rPr>
              <a:t>asì</a:t>
            </a:r>
            <a:r>
              <a:rPr lang="es-EC" sz="2200" b="0" strike="noStrike" spc="-1" dirty="0" smtClean="0">
                <a:solidFill>
                  <a:srgbClr val="000000"/>
                </a:solidFill>
                <a:latin typeface="Calibri"/>
              </a:rPr>
              <a:t> como un porcentaje orientado </a:t>
            </a:r>
            <a:r>
              <a:rPr lang="es-EC" sz="2200" b="0" strike="noStrike" spc="-1" dirty="0" err="1" smtClean="0">
                <a:solidFill>
                  <a:srgbClr val="000000"/>
                </a:solidFill>
                <a:latin typeface="Calibri"/>
              </a:rPr>
              <a:t>acompras</a:t>
            </a:r>
            <a:r>
              <a:rPr lang="es-EC" sz="22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s-EC" sz="2200" b="0" strike="noStrike" spc="-1" dirty="0" err="1" smtClean="0">
                <a:solidFill>
                  <a:srgbClr val="000000"/>
                </a:solidFill>
                <a:latin typeface="Calibri"/>
              </a:rPr>
              <a:t>pùblicas</a:t>
            </a:r>
            <a:r>
              <a:rPr lang="es-EC" sz="2200" b="0" strike="noStrike" spc="-1" dirty="0" smtClean="0">
                <a:solidFill>
                  <a:srgbClr val="000000"/>
                </a:solidFill>
                <a:latin typeface="Calibri"/>
              </a:rPr>
              <a:t> de empresas de la economía social y solidaria.</a:t>
            </a:r>
            <a:endParaRPr lang="es-EC" sz="2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7" name="TextShape 3"/>
          <p:cNvSpPr txBox="1"/>
          <p:nvPr/>
        </p:nvSpPr>
        <p:spPr>
          <a:xfrm>
            <a:off x="6193440" y="2368440"/>
            <a:ext cx="538884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Reformular, para que sea dentro del 10% (no superando el 0,5% de ese diez por ciento).</a:t>
            </a:r>
            <a:endParaRPr lang="es-EC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8" name="TextShape 4"/>
          <p:cNvSpPr txBox="1"/>
          <p:nvPr/>
        </p:nvSpPr>
        <p:spPr>
          <a:xfrm>
            <a:off x="609480" y="1552680"/>
            <a:ext cx="5386680" cy="639360"/>
          </a:xfrm>
          <a:prstGeom prst="rect">
            <a:avLst/>
          </a:prstGeom>
          <a:solidFill>
            <a:srgbClr val="E6E0EC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Situación problemática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9" name="TextShape 5"/>
          <p:cNvSpPr txBox="1"/>
          <p:nvPr/>
        </p:nvSpPr>
        <p:spPr>
          <a:xfrm>
            <a:off x="6193440" y="1544760"/>
            <a:ext cx="5388840" cy="63936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Propuestas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341588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3695760" y="217440"/>
            <a:ext cx="7886520" cy="114264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EC" sz="4400" spc="-1" dirty="0" smtClean="0">
                <a:solidFill>
                  <a:srgbClr val="000000"/>
                </a:solidFill>
                <a:latin typeface="Calibri"/>
              </a:rPr>
              <a:t>Fórmula de equidad</a:t>
            </a:r>
            <a:endParaRPr lang="es-EC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6" name="TextShape 2"/>
          <p:cNvSpPr txBox="1"/>
          <p:nvPr/>
        </p:nvSpPr>
        <p:spPr>
          <a:xfrm>
            <a:off x="609480" y="2368440"/>
            <a:ext cx="538668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200" b="0" strike="noStrike" spc="-1" dirty="0" smtClean="0">
                <a:solidFill>
                  <a:srgbClr val="000000"/>
                </a:solidFill>
                <a:latin typeface="Calibri"/>
              </a:rPr>
              <a:t>La fórmula de distribución no considera la magnitud de las competencias de cada nivel de gobierno. </a:t>
            </a:r>
            <a:endParaRPr lang="es-EC" sz="2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7" name="TextShape 3"/>
          <p:cNvSpPr txBox="1"/>
          <p:nvPr/>
        </p:nvSpPr>
        <p:spPr>
          <a:xfrm>
            <a:off x="6193440" y="2368440"/>
            <a:ext cx="538884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/>
          <a:lstStyle/>
          <a:p>
            <a:pPr marL="3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</a:pP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Incluir: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spc="-1" dirty="0" smtClean="0">
                <a:solidFill>
                  <a:srgbClr val="000000"/>
                </a:solidFill>
                <a:latin typeface="Calibri"/>
              </a:rPr>
              <a:t>En el caso de los </a:t>
            </a:r>
            <a:r>
              <a:rPr lang="es-EC" sz="2400" spc="-1" dirty="0" err="1" smtClean="0">
                <a:solidFill>
                  <a:srgbClr val="000000"/>
                </a:solidFill>
                <a:latin typeface="Calibri"/>
              </a:rPr>
              <a:t>GADs</a:t>
            </a:r>
            <a:r>
              <a:rPr lang="es-EC" sz="2400" spc="-1" dirty="0" smtClean="0">
                <a:solidFill>
                  <a:srgbClr val="000000"/>
                </a:solidFill>
                <a:latin typeface="Calibri"/>
              </a:rPr>
              <a:t> provinciales, a más de los 7 criterios constitucionales presentes en la fórmula, se incluirá un criterio más que asigne recursos en función del número de kilómetros de vías rurales que posee cada provincia.</a:t>
            </a:r>
            <a:endParaRPr lang="es-EC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8" name="TextShape 4"/>
          <p:cNvSpPr txBox="1"/>
          <p:nvPr/>
        </p:nvSpPr>
        <p:spPr>
          <a:xfrm>
            <a:off x="609480" y="1552680"/>
            <a:ext cx="5386680" cy="639360"/>
          </a:xfrm>
          <a:prstGeom prst="rect">
            <a:avLst/>
          </a:prstGeom>
          <a:solidFill>
            <a:srgbClr val="E6E0EC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Situación problemática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9" name="TextShape 5"/>
          <p:cNvSpPr txBox="1"/>
          <p:nvPr/>
        </p:nvSpPr>
        <p:spPr>
          <a:xfrm>
            <a:off x="6193440" y="1544760"/>
            <a:ext cx="5388840" cy="63936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Propuestas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27627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3695760" y="217440"/>
            <a:ext cx="7886520" cy="114264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EC" sz="4400" spc="-1" dirty="0" smtClean="0">
                <a:solidFill>
                  <a:srgbClr val="000000"/>
                </a:solidFill>
                <a:latin typeface="Calibri"/>
              </a:rPr>
              <a:t>Vialidad de áreas urbanas</a:t>
            </a:r>
            <a:endParaRPr lang="es-EC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6" name="TextShape 2"/>
          <p:cNvSpPr txBox="1"/>
          <p:nvPr/>
        </p:nvSpPr>
        <p:spPr>
          <a:xfrm>
            <a:off x="609480" y="2368440"/>
            <a:ext cx="538668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200" b="0" strike="noStrike" spc="-1" dirty="0" smtClean="0">
                <a:solidFill>
                  <a:srgbClr val="000000"/>
                </a:solidFill>
                <a:latin typeface="Calibri"/>
              </a:rPr>
              <a:t>No queda claro el ámbito de competencia</a:t>
            </a:r>
            <a:endParaRPr lang="es-EC" sz="2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7" name="TextShape 3"/>
          <p:cNvSpPr txBox="1"/>
          <p:nvPr/>
        </p:nvSpPr>
        <p:spPr>
          <a:xfrm>
            <a:off x="6193440" y="2368440"/>
            <a:ext cx="538884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/>
          <a:lstStyle/>
          <a:p>
            <a:pPr marL="3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</a:pPr>
            <a:r>
              <a:rPr lang="es-EC" sz="2000" spc="-1" dirty="0" smtClean="0">
                <a:solidFill>
                  <a:srgbClr val="000000"/>
                </a:solidFill>
                <a:latin typeface="Calibri"/>
              </a:rPr>
              <a:t>Al gobierno autónomo descentralizado municipal le corresponden las facultades de planificar, construir y mantener el conjunto de vías que conforman la zona urbana del Cantón, la cabecera cantonal, la cabecera parroquial rural, y aquellas vías que se encuentren dentro de las parroquias urbanas de su jurisdicción.</a:t>
            </a:r>
          </a:p>
          <a:p>
            <a:pPr marL="3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</a:pPr>
            <a:r>
              <a:rPr lang="es-EC" sz="2000" spc="-1" dirty="0" smtClean="0">
                <a:solidFill>
                  <a:srgbClr val="000000"/>
                </a:solidFill>
                <a:latin typeface="Calibri"/>
              </a:rPr>
              <a:t>En el caso de las cabeceras de las parroquias rurales, la ejecución de esa competencia se coordinará con los gobiernos parroquiales rurales. </a:t>
            </a:r>
            <a:endParaRPr lang="es-EC" sz="2000" b="0" strike="noStrike" spc="-1" dirty="0" smtClean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8" name="TextShape 4"/>
          <p:cNvSpPr txBox="1"/>
          <p:nvPr/>
        </p:nvSpPr>
        <p:spPr>
          <a:xfrm>
            <a:off x="609480" y="1552680"/>
            <a:ext cx="5386680" cy="639360"/>
          </a:xfrm>
          <a:prstGeom prst="rect">
            <a:avLst/>
          </a:prstGeom>
          <a:solidFill>
            <a:srgbClr val="E6E0EC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Situación problemática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9" name="TextShape 5"/>
          <p:cNvSpPr txBox="1"/>
          <p:nvPr/>
        </p:nvSpPr>
        <p:spPr>
          <a:xfrm>
            <a:off x="6193440" y="1544760"/>
            <a:ext cx="5388840" cy="63936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Propuestas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977950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1080654" y="1741418"/>
            <a:ext cx="9684327" cy="26504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lIns="0" tIns="0" rIns="0" bIns="0" anchor="ctr"/>
          <a:lstStyle/>
          <a:p>
            <a:pPr algn="ctr"/>
            <a:r>
              <a:rPr lang="es-EC" sz="6000" b="0" strike="noStrike" spc="-1" dirty="0" smtClean="0">
                <a:latin typeface="Arial"/>
              </a:rPr>
              <a:t>1. Autonomía </a:t>
            </a:r>
            <a:r>
              <a:rPr lang="es-EC" sz="6000" b="0" strike="noStrike" spc="-1" dirty="0">
                <a:latin typeface="Arial"/>
              </a:rPr>
              <a:t>fiscal de los </a:t>
            </a:r>
            <a:r>
              <a:rPr lang="es-EC" sz="6000" b="0" strike="noStrike" spc="-1" dirty="0" err="1">
                <a:latin typeface="Arial"/>
              </a:rPr>
              <a:t>GADs</a:t>
            </a:r>
            <a:endParaRPr lang="es-EC" sz="60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3695760" y="217440"/>
            <a:ext cx="7886520" cy="114264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="ctr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es-EC" sz="4400" b="0" strike="noStrike" spc="-1" dirty="0">
                <a:solidFill>
                  <a:srgbClr val="000000"/>
                </a:solidFill>
                <a:latin typeface="Calibri"/>
              </a:rPr>
              <a:t>Retardar </a:t>
            </a:r>
            <a:r>
              <a:rPr lang="es-EC" sz="4400" b="0" strike="noStrike" spc="-1" dirty="0" smtClean="0">
                <a:solidFill>
                  <a:srgbClr val="000000"/>
                </a:solidFill>
                <a:latin typeface="Calibri"/>
              </a:rPr>
              <a:t>asignaciones </a:t>
            </a:r>
            <a:r>
              <a:rPr lang="es-EC" sz="4400" b="0" strike="noStrike" spc="-1" dirty="0">
                <a:solidFill>
                  <a:srgbClr val="000000"/>
                </a:solidFill>
                <a:latin typeface="Calibri"/>
              </a:rPr>
              <a:t>es una violación a la autonomía</a:t>
            </a:r>
          </a:p>
        </p:txBody>
      </p:sp>
      <p:sp>
        <p:nvSpPr>
          <p:cNvPr id="138" name="TextShape 2"/>
          <p:cNvSpPr txBox="1"/>
          <p:nvPr/>
        </p:nvSpPr>
        <p:spPr>
          <a:xfrm>
            <a:off x="609480" y="2368440"/>
            <a:ext cx="538668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>
            <a:normAutofit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Ha habido retardos injustificados a las asignaciones de los GAD que les corresponden por ley.</a:t>
            </a:r>
          </a:p>
          <a:p>
            <a:pPr marL="800460" lvl="1" indent="-342900">
              <a:spcBef>
                <a:spcPts val="479"/>
              </a:spcBef>
              <a:buClr>
                <a:srgbClr val="000000"/>
              </a:buClr>
              <a:buFont typeface="Wingdings" panose="05000000000000000000" pitchFamily="2" charset="2"/>
              <a:buChar char="ü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Principalmente, las transferencias por IVA, y la inversión de riego.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Esos retrasos perjudican integralmente la gestión de los GAD.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No se estableció un programa para planificar oportunamente ante la falta de liquidez del Estado</a:t>
            </a:r>
          </a:p>
        </p:txBody>
      </p:sp>
      <p:sp>
        <p:nvSpPr>
          <p:cNvPr id="139" name="TextShape 3"/>
          <p:cNvSpPr txBox="1"/>
          <p:nvPr/>
        </p:nvSpPr>
        <p:spPr>
          <a:xfrm>
            <a:off x="6193440" y="2368440"/>
            <a:ext cx="538884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Incorporar en el literal 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e) </a:t>
            </a: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del artículo 6 que el 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retraso en </a:t>
            </a: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las asignaciones se considere una violación de la autonomía. </a:t>
            </a:r>
            <a:endParaRPr lang="es-EC" sz="24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spc="-1" dirty="0" smtClean="0">
                <a:solidFill>
                  <a:srgbClr val="000000"/>
                </a:solidFill>
                <a:latin typeface="Calibri"/>
              </a:rPr>
              <a:t>Estos retrasos deben generar intereses y podrán ser compensados con deudas tributarias o en el </a:t>
            </a:r>
            <a:r>
              <a:rPr lang="es-EC" sz="2400" spc="-1" dirty="0" err="1" smtClean="0">
                <a:solidFill>
                  <a:srgbClr val="000000"/>
                </a:solidFill>
                <a:latin typeface="Calibri"/>
              </a:rPr>
              <a:t>BdE</a:t>
            </a:r>
            <a:r>
              <a:rPr lang="es-EC" sz="2400" spc="-1" dirty="0" smtClean="0">
                <a:solidFill>
                  <a:srgbClr val="000000"/>
                </a:solidFill>
                <a:latin typeface="Calibri"/>
              </a:rPr>
              <a:t>, de manera inmediata a pedido del GAD, con el aval del </a:t>
            </a:r>
            <a:r>
              <a:rPr lang="es-EC" sz="2400" spc="-1" dirty="0" err="1" smtClean="0">
                <a:solidFill>
                  <a:srgbClr val="000000"/>
                </a:solidFill>
                <a:latin typeface="Calibri"/>
              </a:rPr>
              <a:t>Miisterio</a:t>
            </a:r>
            <a:r>
              <a:rPr lang="es-EC" sz="2400" spc="-1" dirty="0" smtClean="0">
                <a:solidFill>
                  <a:srgbClr val="000000"/>
                </a:solidFill>
                <a:latin typeface="Calibri"/>
              </a:rPr>
              <a:t> de Finanzas.</a:t>
            </a:r>
            <a:endParaRPr lang="es-EC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TextShape 4"/>
          <p:cNvSpPr txBox="1"/>
          <p:nvPr/>
        </p:nvSpPr>
        <p:spPr>
          <a:xfrm>
            <a:off x="609480" y="1552680"/>
            <a:ext cx="5386680" cy="639360"/>
          </a:xfrm>
          <a:prstGeom prst="rect">
            <a:avLst/>
          </a:prstGeom>
          <a:solidFill>
            <a:srgbClr val="E6E0EC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Situación problemática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TextShape 5"/>
          <p:cNvSpPr txBox="1"/>
          <p:nvPr/>
        </p:nvSpPr>
        <p:spPr>
          <a:xfrm>
            <a:off x="6193440" y="1544760"/>
            <a:ext cx="5388840" cy="63936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Propuestas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3695760" y="217440"/>
            <a:ext cx="7886520" cy="114264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="ctr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es-EC" sz="4400" b="0" strike="noStrike" spc="-1">
                <a:solidFill>
                  <a:srgbClr val="000000"/>
                </a:solidFill>
                <a:latin typeface="Calibri"/>
              </a:rPr>
              <a:t>El esquema de transferencia del IVA ha limitado la liquidez de los GAD</a:t>
            </a:r>
          </a:p>
        </p:txBody>
      </p:sp>
      <p:sp>
        <p:nvSpPr>
          <p:cNvPr id="148" name="TextShape 2"/>
          <p:cNvSpPr txBox="1"/>
          <p:nvPr/>
        </p:nvSpPr>
        <p:spPr>
          <a:xfrm>
            <a:off x="609480" y="1552680"/>
            <a:ext cx="5386680" cy="639360"/>
          </a:xfrm>
          <a:prstGeom prst="rect">
            <a:avLst/>
          </a:prstGeom>
          <a:solidFill>
            <a:srgbClr val="E6E0EC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Situación problemática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TextShape 3"/>
          <p:cNvSpPr txBox="1"/>
          <p:nvPr/>
        </p:nvSpPr>
        <p:spPr>
          <a:xfrm>
            <a:off x="609480" y="2368440"/>
            <a:ext cx="5386680" cy="4276440"/>
          </a:xfrm>
          <a:prstGeom prst="rect">
            <a:avLst/>
          </a:prstGeom>
          <a:noFill/>
          <a:ln>
            <a:solidFill>
              <a:srgbClr val="1F497D"/>
            </a:solidFill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>
                <a:solidFill>
                  <a:srgbClr val="000000"/>
                </a:solidFill>
                <a:latin typeface="Calibri"/>
              </a:rPr>
              <a:t>Se establece la devolución a los GAD del dinero retenido del IVA, luego de informe del SRI, por parte del Ministerio de Finanzas.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>
                <a:solidFill>
                  <a:srgbClr val="000000"/>
                </a:solidFill>
                <a:latin typeface="Calibri"/>
              </a:rPr>
              <a:t>Este mecanismo ha incrementado el monto adeudado por el Gobierno Central a los GADs.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TextShape 4"/>
          <p:cNvSpPr txBox="1"/>
          <p:nvPr/>
        </p:nvSpPr>
        <p:spPr>
          <a:xfrm>
            <a:off x="6193440" y="1544760"/>
            <a:ext cx="5388840" cy="63936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Propuestas (alternativas)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TextShape 5"/>
          <p:cNvSpPr txBox="1"/>
          <p:nvPr/>
        </p:nvSpPr>
        <p:spPr>
          <a:xfrm>
            <a:off x="6193440" y="2368440"/>
            <a:ext cx="5388840" cy="4276440"/>
          </a:xfrm>
          <a:prstGeom prst="rect">
            <a:avLst/>
          </a:prstGeom>
          <a:noFill/>
          <a:ln>
            <a:solidFill>
              <a:srgbClr val="1F497D"/>
            </a:solidFill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Establecer para los GAD (y universidades, que tienen el mismo problema), 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el IVA </a:t>
            </a: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cero; 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o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Establecer </a:t>
            </a: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un mecanismo de información que no implique transferencia de 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recursos.</a:t>
            </a:r>
            <a:endParaRPr lang="es-EC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3695760" y="217440"/>
            <a:ext cx="7886520" cy="114264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="ctr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es-EC" sz="4400" b="0" strike="noStrike" spc="-1">
                <a:solidFill>
                  <a:srgbClr val="000000"/>
                </a:solidFill>
                <a:latin typeface="Calibri"/>
              </a:rPr>
              <a:t>Aumentar ingreso por concepto de Alcabalas a GAD provinciales</a:t>
            </a:r>
          </a:p>
        </p:txBody>
      </p:sp>
      <p:sp>
        <p:nvSpPr>
          <p:cNvPr id="153" name="TextShape 2"/>
          <p:cNvSpPr txBox="1"/>
          <p:nvPr/>
        </p:nvSpPr>
        <p:spPr>
          <a:xfrm>
            <a:off x="609480" y="2368440"/>
            <a:ext cx="538668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El ingreso que perciben los GAD provinciales es mínimo comparado con el aporte de los gobiernos provinciales para la generación de este impuesto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.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spc="-1" dirty="0" smtClean="0">
                <a:solidFill>
                  <a:srgbClr val="000000"/>
                </a:solidFill>
                <a:latin typeface="Calibri"/>
              </a:rPr>
              <a:t>Por ejemplo, en el año 2016,  en 13 </a:t>
            </a:r>
            <a:r>
              <a:rPr lang="es-EC" sz="2400" spc="-1" dirty="0" err="1" smtClean="0">
                <a:solidFill>
                  <a:srgbClr val="000000"/>
                </a:solidFill>
                <a:latin typeface="Calibri"/>
              </a:rPr>
              <a:t>Gads</a:t>
            </a:r>
            <a:r>
              <a:rPr lang="es-EC" sz="2400" spc="-1" dirty="0" smtClean="0">
                <a:solidFill>
                  <a:srgbClr val="000000"/>
                </a:solidFill>
                <a:latin typeface="Calibri"/>
              </a:rPr>
              <a:t> provinciales, este impuesto sumó menos de cinco mil dólares. En 9, el monto fue de entre cinco a veinticinco mil dólares.</a:t>
            </a:r>
            <a:endParaRPr lang="es-EC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TextShape 3"/>
          <p:cNvSpPr txBox="1"/>
          <p:nvPr/>
        </p:nvSpPr>
        <p:spPr>
          <a:xfrm>
            <a:off x="6193440" y="2368440"/>
            <a:ext cx="5388840" cy="3757320"/>
          </a:xfrm>
          <a:prstGeom prst="rect">
            <a:avLst/>
          </a:prstGeom>
          <a:noFill/>
          <a:ln>
            <a:solidFill>
              <a:srgbClr val="6666FF"/>
            </a:solidFill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Incrementar el beneficio 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establecido </a:t>
            </a: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en el artículo 180 del 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COOTAD, del 0,001% al 0,005%.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endParaRPr lang="es-EC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TextShape 4"/>
          <p:cNvSpPr txBox="1"/>
          <p:nvPr/>
        </p:nvSpPr>
        <p:spPr>
          <a:xfrm>
            <a:off x="609480" y="1552680"/>
            <a:ext cx="5386680" cy="639360"/>
          </a:xfrm>
          <a:prstGeom prst="rect">
            <a:avLst/>
          </a:prstGeom>
          <a:solidFill>
            <a:srgbClr val="E6E0EC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Situación problemática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TextShape 5"/>
          <p:cNvSpPr txBox="1"/>
          <p:nvPr/>
        </p:nvSpPr>
        <p:spPr>
          <a:xfrm>
            <a:off x="6193440" y="1544760"/>
            <a:ext cx="5388840" cy="63936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Propuestas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3695760" y="217440"/>
            <a:ext cx="7886520" cy="114264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EC" sz="3600" b="0" strike="noStrike" spc="-1">
                <a:solidFill>
                  <a:srgbClr val="000000"/>
                </a:solidFill>
                <a:latin typeface="Calibri"/>
              </a:rPr>
              <a:t>Plan de fomento de inversiones</a:t>
            </a:r>
          </a:p>
        </p:txBody>
      </p:sp>
      <p:sp>
        <p:nvSpPr>
          <p:cNvPr id="178" name="TextShape 2"/>
          <p:cNvSpPr txBox="1"/>
          <p:nvPr/>
        </p:nvSpPr>
        <p:spPr>
          <a:xfrm>
            <a:off x="609480" y="2368440"/>
            <a:ext cx="538668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Es necesario fomentar la inversión pública a nivel territorial a cargo de los GAD.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Se debe incentivar la gobernanza multinivel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Se requiere fomentar actividades de </a:t>
            </a:r>
            <a:r>
              <a:rPr lang="es-EC" sz="2400" b="0" strike="noStrike" spc="-1" dirty="0" err="1">
                <a:solidFill>
                  <a:srgbClr val="000000"/>
                </a:solidFill>
                <a:latin typeface="Calibri"/>
              </a:rPr>
              <a:t>mancomunamiento</a:t>
            </a: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 y </a:t>
            </a:r>
            <a:r>
              <a:rPr lang="es-EC" sz="2400" b="0" strike="noStrike" spc="-1" dirty="0" err="1">
                <a:solidFill>
                  <a:srgbClr val="000000"/>
                </a:solidFill>
                <a:latin typeface="Calibri"/>
              </a:rPr>
              <a:t>asociatividad</a:t>
            </a: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.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spc="-1" dirty="0" smtClean="0">
                <a:solidFill>
                  <a:srgbClr val="000000"/>
                </a:solidFill>
                <a:latin typeface="Calibri"/>
              </a:rPr>
              <a:t>Actualmente se limita la posibilidad de delegación al sector privado</a:t>
            </a:r>
            <a:endParaRPr lang="es-EC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TextShape 3"/>
          <p:cNvSpPr txBox="1"/>
          <p:nvPr/>
        </p:nvSpPr>
        <p:spPr>
          <a:xfrm>
            <a:off x="6193440" y="2368440"/>
            <a:ext cx="538884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i="1" strike="noStrike" spc="-1" dirty="0" smtClean="0">
                <a:solidFill>
                  <a:srgbClr val="000000"/>
                </a:solidFill>
                <a:latin typeface="Calibri"/>
              </a:rPr>
              <a:t>Modificar el art. 283 del COOTAD, para permitir la aplicación de APP para la infraestructura local, con inversiones privadas.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i="1" spc="-1" dirty="0" smtClean="0">
                <a:solidFill>
                  <a:srgbClr val="000000"/>
                </a:solidFill>
                <a:latin typeface="Calibri"/>
              </a:rPr>
              <a:t>Establecer un mecanismo para asumir </a:t>
            </a:r>
            <a:r>
              <a:rPr lang="es-EC" sz="2400" i="1" spc="-1" dirty="0" err="1" smtClean="0">
                <a:solidFill>
                  <a:srgbClr val="000000"/>
                </a:solidFill>
                <a:latin typeface="Calibri"/>
              </a:rPr>
              <a:t>co</a:t>
            </a:r>
            <a:r>
              <a:rPr lang="es-EC" sz="2400" i="1" spc="-1" dirty="0" smtClean="0">
                <a:solidFill>
                  <a:srgbClr val="000000"/>
                </a:solidFill>
                <a:latin typeface="Calibri"/>
              </a:rPr>
              <a:t> responsabilidad del gobierno central en los riesgos de la APP local, en el caso de infraestructuras vinculadas a necesidades básicas. </a:t>
            </a:r>
            <a:endParaRPr lang="es-EC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0" name="TextShape 4"/>
          <p:cNvSpPr txBox="1"/>
          <p:nvPr/>
        </p:nvSpPr>
        <p:spPr>
          <a:xfrm>
            <a:off x="609480" y="1552680"/>
            <a:ext cx="5386680" cy="639360"/>
          </a:xfrm>
          <a:prstGeom prst="rect">
            <a:avLst/>
          </a:prstGeom>
          <a:solidFill>
            <a:srgbClr val="E6E0EC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Situación problemática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TextShape 5"/>
          <p:cNvSpPr txBox="1"/>
          <p:nvPr/>
        </p:nvSpPr>
        <p:spPr>
          <a:xfrm>
            <a:off x="6193440" y="1544760"/>
            <a:ext cx="5388840" cy="63936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Propuestas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3695760" y="217440"/>
            <a:ext cx="7886520" cy="114264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="ctr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es-EC" sz="4400" spc="-1" dirty="0" smtClean="0">
                <a:solidFill>
                  <a:srgbClr val="000000"/>
                </a:solidFill>
                <a:latin typeface="Calibri"/>
              </a:rPr>
              <a:t>Presupuestos prorrogados van contra norma expresa del COOTAD</a:t>
            </a:r>
            <a:endParaRPr lang="es-EC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6" name="TextShape 2"/>
          <p:cNvSpPr txBox="1"/>
          <p:nvPr/>
        </p:nvSpPr>
        <p:spPr>
          <a:xfrm>
            <a:off x="609480" y="2368440"/>
            <a:ext cx="538668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200" b="0" strike="noStrike" spc="-1" dirty="0" smtClean="0">
                <a:solidFill>
                  <a:srgbClr val="000000"/>
                </a:solidFill>
                <a:latin typeface="Calibri"/>
              </a:rPr>
              <a:t>El art. 216 del COOTAD establece que no habrá presupuestos prorrogados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200" spc="-1" dirty="0" smtClean="0">
                <a:solidFill>
                  <a:srgbClr val="000000"/>
                </a:solidFill>
                <a:latin typeface="Calibri"/>
              </a:rPr>
              <a:t>El art. 107 de </a:t>
            </a:r>
            <a:r>
              <a:rPr lang="es-EC" sz="2200" spc="-1" dirty="0" err="1" smtClean="0">
                <a:solidFill>
                  <a:srgbClr val="000000"/>
                </a:solidFill>
                <a:latin typeface="Calibri"/>
              </a:rPr>
              <a:t>CoPlaFiP</a:t>
            </a:r>
            <a:r>
              <a:rPr lang="es-EC" sz="2200" spc="-1" dirty="0" smtClean="0">
                <a:solidFill>
                  <a:srgbClr val="000000"/>
                </a:solidFill>
                <a:latin typeface="Calibri"/>
              </a:rPr>
              <a:t> establece que hay presupuesto prorrogado en el año que asume el presidente de la república.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200" b="0" strike="noStrike" spc="-1" dirty="0" smtClean="0">
                <a:solidFill>
                  <a:srgbClr val="000000"/>
                </a:solidFill>
                <a:latin typeface="Calibri"/>
              </a:rPr>
              <a:t>Por norma del acuerdo ministerial FIN 2013, y del reglamento de </a:t>
            </a:r>
            <a:r>
              <a:rPr lang="es-EC" sz="2200" b="0" strike="noStrike" spc="-1" dirty="0" err="1" smtClean="0">
                <a:solidFill>
                  <a:srgbClr val="000000"/>
                </a:solidFill>
                <a:latin typeface="Calibri"/>
              </a:rPr>
              <a:t>CoPlaFip</a:t>
            </a:r>
            <a:r>
              <a:rPr lang="es-EC" sz="2200" b="0" strike="noStrike" spc="-1" dirty="0" smtClean="0">
                <a:solidFill>
                  <a:srgbClr val="000000"/>
                </a:solidFill>
                <a:latin typeface="Calibri"/>
              </a:rPr>
              <a:t> (art. 83) se obliga a </a:t>
            </a:r>
            <a:r>
              <a:rPr lang="es-EC" sz="2200" b="0" strike="noStrike" spc="-1" dirty="0" err="1" smtClean="0">
                <a:solidFill>
                  <a:srgbClr val="000000"/>
                </a:solidFill>
                <a:latin typeface="Calibri"/>
              </a:rPr>
              <a:t>GADs</a:t>
            </a:r>
            <a:r>
              <a:rPr lang="es-EC" sz="2200" b="0" strike="noStrike" spc="-1" dirty="0" smtClean="0">
                <a:solidFill>
                  <a:srgbClr val="000000"/>
                </a:solidFill>
                <a:latin typeface="Calibri"/>
              </a:rPr>
              <a:t> a presupuesto prorrogado en año de cambio de autoridades, contra norma expresa</a:t>
            </a:r>
            <a:endParaRPr lang="es-EC" sz="2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7" name="TextShape 3"/>
          <p:cNvSpPr txBox="1"/>
          <p:nvPr/>
        </p:nvSpPr>
        <p:spPr>
          <a:xfrm>
            <a:off x="6193440" y="2368440"/>
            <a:ext cx="538884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Fortalecer lo expresado en el art. 216, “no podrá mantenerse ni prorrogarse </a:t>
            </a:r>
            <a:r>
              <a:rPr lang="es-EC" sz="2400" spc="-1" dirty="0" smtClean="0">
                <a:solidFill>
                  <a:srgbClr val="000000"/>
                </a:solidFill>
                <a:latin typeface="Calibri"/>
              </a:rPr>
              <a:t>la vigencia del año anterior”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 smtClean="0">
                <a:solidFill>
                  <a:srgbClr val="000000"/>
                </a:solidFill>
                <a:latin typeface="Calibri"/>
              </a:rPr>
              <a:t>Establecer alguna limitación a la programación del gasto en el primer semestre del año de cambio de autoridades (por ejemplo, no más del 40% del gasto de inversión).</a:t>
            </a:r>
            <a:endParaRPr lang="es-EC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8" name="TextShape 4"/>
          <p:cNvSpPr txBox="1"/>
          <p:nvPr/>
        </p:nvSpPr>
        <p:spPr>
          <a:xfrm>
            <a:off x="609480" y="1552680"/>
            <a:ext cx="5386680" cy="639360"/>
          </a:xfrm>
          <a:prstGeom prst="rect">
            <a:avLst/>
          </a:prstGeom>
          <a:solidFill>
            <a:srgbClr val="E6E0EC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Situación problemática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9" name="TextShape 5"/>
          <p:cNvSpPr txBox="1"/>
          <p:nvPr/>
        </p:nvSpPr>
        <p:spPr>
          <a:xfrm>
            <a:off x="6193440" y="1544760"/>
            <a:ext cx="5388840" cy="63936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Propuestas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545618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extShape 1"/>
          <p:cNvSpPr txBox="1"/>
          <p:nvPr/>
        </p:nvSpPr>
        <p:spPr>
          <a:xfrm>
            <a:off x="3695760" y="217440"/>
            <a:ext cx="7886520" cy="114264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="ctr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es-EC" sz="4400" b="0" strike="noStrike" spc="-1">
                <a:solidFill>
                  <a:srgbClr val="000000"/>
                </a:solidFill>
                <a:latin typeface="Calibri"/>
              </a:rPr>
              <a:t>Modificación del Ciclo Presupuestario</a:t>
            </a:r>
          </a:p>
        </p:txBody>
      </p:sp>
      <p:sp>
        <p:nvSpPr>
          <p:cNvPr id="211" name="TextShape 2"/>
          <p:cNvSpPr txBox="1"/>
          <p:nvPr/>
        </p:nvSpPr>
        <p:spPr>
          <a:xfrm>
            <a:off x="609480" y="2368440"/>
            <a:ext cx="538668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>
            <a:normAutofit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En proyecto de reforma establece que el legislativo tiene 30 días para aprobar a la propuesta del ejecutivo</a:t>
            </a:r>
          </a:p>
          <a:p>
            <a:pPr marL="800460" lvl="1" indent="-342900">
              <a:spcBef>
                <a:spcPts val="479"/>
              </a:spcBef>
              <a:buClr>
                <a:srgbClr val="000000"/>
              </a:buClr>
              <a:buFont typeface="Wingdings" panose="05000000000000000000" pitchFamily="2" charset="2"/>
              <a:buChar char="ü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Las reformas al art. 244 y 245 mantienen las fechas de ciclo presupuestario, el 31 de octubre para entregar la propuesta y el 10 de diciembre para la resolución.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 dirty="0">
                <a:solidFill>
                  <a:srgbClr val="000000"/>
                </a:solidFill>
                <a:latin typeface="Calibri"/>
              </a:rPr>
              <a:t>Se presenta ambigüedad en la propuesta.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s-EC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2" name="TextShape 3"/>
          <p:cNvSpPr txBox="1"/>
          <p:nvPr/>
        </p:nvSpPr>
        <p:spPr>
          <a:xfrm>
            <a:off x="6193440" y="2368440"/>
            <a:ext cx="5388840" cy="375732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C" sz="2400" b="0" strike="noStrike" spc="-1">
                <a:solidFill>
                  <a:srgbClr val="000000"/>
                </a:solidFill>
                <a:latin typeface="Calibri"/>
              </a:rPr>
              <a:t>No modificar el ciclo presupuestario. </a:t>
            </a:r>
          </a:p>
        </p:txBody>
      </p:sp>
      <p:sp>
        <p:nvSpPr>
          <p:cNvPr id="213" name="TextShape 4"/>
          <p:cNvSpPr txBox="1"/>
          <p:nvPr/>
        </p:nvSpPr>
        <p:spPr>
          <a:xfrm>
            <a:off x="609480" y="1552680"/>
            <a:ext cx="5386680" cy="639360"/>
          </a:xfrm>
          <a:prstGeom prst="rect">
            <a:avLst/>
          </a:prstGeom>
          <a:solidFill>
            <a:srgbClr val="E6E0EC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Situación problemática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4" name="TextShape 5"/>
          <p:cNvSpPr txBox="1"/>
          <p:nvPr/>
        </p:nvSpPr>
        <p:spPr>
          <a:xfrm>
            <a:off x="6193440" y="1544760"/>
            <a:ext cx="5388840" cy="63936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s-EC" sz="2400" b="1" strike="noStrike" spc="-1">
                <a:solidFill>
                  <a:srgbClr val="000000"/>
                </a:solidFill>
                <a:latin typeface="Calibri"/>
              </a:rPr>
              <a:t>Propuesta</a:t>
            </a:r>
            <a:endParaRPr lang="es-EC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CONGOPE</Template>
  <TotalTime>944</TotalTime>
  <Words>1680</Words>
  <Application>Microsoft Office PowerPoint</Application>
  <PresentationFormat>Panorámica</PresentationFormat>
  <Paragraphs>146</Paragraphs>
  <Slides>22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22</vt:i4>
      </vt:variant>
    </vt:vector>
  </HeadingPairs>
  <TitlesOfParts>
    <vt:vector size="32" baseType="lpstr">
      <vt:lpstr>Arial</vt:lpstr>
      <vt:lpstr>Arial Narrow</vt:lpstr>
      <vt:lpstr>Calibri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Comunicación Política</dc:title>
  <dc:subject/>
  <dc:creator>Marcela del Rocio Andino Ramos</dc:creator>
  <dc:description/>
  <cp:lastModifiedBy>Rene Patricio Larenas Loor</cp:lastModifiedBy>
  <cp:revision>59</cp:revision>
  <cp:lastPrinted>2016-04-06T20:27:27Z</cp:lastPrinted>
  <dcterms:created xsi:type="dcterms:W3CDTF">2017-07-20T22:35:52Z</dcterms:created>
  <dcterms:modified xsi:type="dcterms:W3CDTF">2018-11-14T19:44:46Z</dcterms:modified>
  <dc:language>es-EC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3</vt:i4>
  </property>
  <property fmtid="{D5CDD505-2E9C-101B-9397-08002B2CF9AE}" pid="8" name="PresentationFormat">
    <vt:lpwstr>Panorámica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19</vt:i4>
  </property>
</Properties>
</file>