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1" r:id="rId4"/>
    <p:sldId id="260" r:id="rId5"/>
    <p:sldId id="266" r:id="rId6"/>
    <p:sldId id="267" r:id="rId7"/>
    <p:sldId id="268" r:id="rId8"/>
    <p:sldId id="263" r:id="rId9"/>
    <p:sldId id="265" r:id="rId10"/>
    <p:sldId id="264" r:id="rId1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és Zambrano Espinoza" initials="AZE" lastIdx="7" clrIdx="0">
    <p:extLst>
      <p:ext uri="{19B8F6BF-5375-455C-9EA6-DF929625EA0E}">
        <p15:presenceInfo xmlns:p15="http://schemas.microsoft.com/office/powerpoint/2012/main" userId="529e59dedb8493c5" providerId="Windows Live"/>
      </p:ext>
    </p:extLst>
  </p:cmAuthor>
  <p:cmAuthor id="2" name="Veronica Paulina Ayala Tufino" initials="VPAT" lastIdx="6" clrIdx="1">
    <p:extLst>
      <p:ext uri="{19B8F6BF-5375-455C-9EA6-DF929625EA0E}">
        <p15:presenceInfo xmlns:p15="http://schemas.microsoft.com/office/powerpoint/2012/main" userId="S-1-5-21-628746620-2784641887-477033388-1310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Estilo claro 2 - Acento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09" autoAdjust="0"/>
    <p:restoredTop sz="94660"/>
  </p:normalViewPr>
  <p:slideViewPr>
    <p:cSldViewPr snapToGrid="0">
      <p:cViewPr varScale="1">
        <p:scale>
          <a:sx n="71" d="100"/>
          <a:sy n="71" d="100"/>
        </p:scale>
        <p:origin x="68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62717472-2C35-4DFE-A943-E6094412AF5C}" type="datetimeFigureOut">
              <a:rPr lang="es-ES" smtClean="0"/>
              <a:t>11/02/2020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A5FA540-ED63-4F4A-AB1E-6E8D48CB2727}" type="slidenum">
              <a:rPr lang="es-ES" smtClean="0"/>
              <a:t>‹Nº›</a:t>
            </a:fld>
            <a:endParaRPr lang="es-ES"/>
          </a:p>
        </p:txBody>
      </p:sp>
    </p:spTree>
    <p:extLst>
      <p:ext uri="{BB962C8B-B14F-4D97-AF65-F5344CB8AC3E}">
        <p14:creationId xmlns:p14="http://schemas.microsoft.com/office/powerpoint/2010/main" val="2515512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62717472-2C35-4DFE-A943-E6094412AF5C}" type="datetimeFigureOut">
              <a:rPr lang="es-ES" smtClean="0"/>
              <a:t>11/02/2020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A5FA540-ED63-4F4A-AB1E-6E8D48CB2727}" type="slidenum">
              <a:rPr lang="es-ES" smtClean="0"/>
              <a:t>‹Nº›</a:t>
            </a:fld>
            <a:endParaRPr lang="es-ES"/>
          </a:p>
        </p:txBody>
      </p:sp>
    </p:spTree>
    <p:extLst>
      <p:ext uri="{BB962C8B-B14F-4D97-AF65-F5344CB8AC3E}">
        <p14:creationId xmlns:p14="http://schemas.microsoft.com/office/powerpoint/2010/main" val="638489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62717472-2C35-4DFE-A943-E6094412AF5C}" type="datetimeFigureOut">
              <a:rPr lang="es-ES" smtClean="0"/>
              <a:t>11/02/2020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A5FA540-ED63-4F4A-AB1E-6E8D48CB2727}" type="slidenum">
              <a:rPr lang="es-ES" smtClean="0"/>
              <a:t>‹Nº›</a:t>
            </a:fld>
            <a:endParaRPr lang="es-ES"/>
          </a:p>
        </p:txBody>
      </p:sp>
    </p:spTree>
    <p:extLst>
      <p:ext uri="{BB962C8B-B14F-4D97-AF65-F5344CB8AC3E}">
        <p14:creationId xmlns:p14="http://schemas.microsoft.com/office/powerpoint/2010/main" val="22913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62717472-2C35-4DFE-A943-E6094412AF5C}" type="datetimeFigureOut">
              <a:rPr lang="es-ES" smtClean="0"/>
              <a:t>11/02/2020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A5FA540-ED63-4F4A-AB1E-6E8D48CB2727}" type="slidenum">
              <a:rPr lang="es-ES" smtClean="0"/>
              <a:t>‹Nº›</a:t>
            </a:fld>
            <a:endParaRPr lang="es-ES"/>
          </a:p>
        </p:txBody>
      </p:sp>
    </p:spTree>
    <p:extLst>
      <p:ext uri="{BB962C8B-B14F-4D97-AF65-F5344CB8AC3E}">
        <p14:creationId xmlns:p14="http://schemas.microsoft.com/office/powerpoint/2010/main" val="4170915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62717472-2C35-4DFE-A943-E6094412AF5C}" type="datetimeFigureOut">
              <a:rPr lang="es-ES" smtClean="0"/>
              <a:t>11/02/2020</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A5FA540-ED63-4F4A-AB1E-6E8D48CB2727}" type="slidenum">
              <a:rPr lang="es-ES" smtClean="0"/>
              <a:t>‹Nº›</a:t>
            </a:fld>
            <a:endParaRPr lang="es-ES"/>
          </a:p>
        </p:txBody>
      </p:sp>
    </p:spTree>
    <p:extLst>
      <p:ext uri="{BB962C8B-B14F-4D97-AF65-F5344CB8AC3E}">
        <p14:creationId xmlns:p14="http://schemas.microsoft.com/office/powerpoint/2010/main" val="157709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62717472-2C35-4DFE-A943-E6094412AF5C}" type="datetimeFigureOut">
              <a:rPr lang="es-ES" smtClean="0"/>
              <a:t>11/02/2020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FA5FA540-ED63-4F4A-AB1E-6E8D48CB2727}" type="slidenum">
              <a:rPr lang="es-ES" smtClean="0"/>
              <a:t>‹Nº›</a:t>
            </a:fld>
            <a:endParaRPr lang="es-ES"/>
          </a:p>
        </p:txBody>
      </p:sp>
    </p:spTree>
    <p:extLst>
      <p:ext uri="{BB962C8B-B14F-4D97-AF65-F5344CB8AC3E}">
        <p14:creationId xmlns:p14="http://schemas.microsoft.com/office/powerpoint/2010/main" val="140222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62717472-2C35-4DFE-A943-E6094412AF5C}" type="datetimeFigureOut">
              <a:rPr lang="es-ES" smtClean="0"/>
              <a:t>11/02/2020</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FA5FA540-ED63-4F4A-AB1E-6E8D48CB2727}" type="slidenum">
              <a:rPr lang="es-ES" smtClean="0"/>
              <a:t>‹Nº›</a:t>
            </a:fld>
            <a:endParaRPr lang="es-ES"/>
          </a:p>
        </p:txBody>
      </p:sp>
    </p:spTree>
    <p:extLst>
      <p:ext uri="{BB962C8B-B14F-4D97-AF65-F5344CB8AC3E}">
        <p14:creationId xmlns:p14="http://schemas.microsoft.com/office/powerpoint/2010/main" val="4249641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62717472-2C35-4DFE-A943-E6094412AF5C}" type="datetimeFigureOut">
              <a:rPr lang="es-ES" smtClean="0"/>
              <a:t>11/02/2020</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FA5FA540-ED63-4F4A-AB1E-6E8D48CB2727}" type="slidenum">
              <a:rPr lang="es-ES" smtClean="0"/>
              <a:t>‹Nº›</a:t>
            </a:fld>
            <a:endParaRPr lang="es-ES"/>
          </a:p>
        </p:txBody>
      </p:sp>
    </p:spTree>
    <p:extLst>
      <p:ext uri="{BB962C8B-B14F-4D97-AF65-F5344CB8AC3E}">
        <p14:creationId xmlns:p14="http://schemas.microsoft.com/office/powerpoint/2010/main" val="625918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2717472-2C35-4DFE-A943-E6094412AF5C}" type="datetimeFigureOut">
              <a:rPr lang="es-ES" smtClean="0"/>
              <a:t>11/02/2020</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FA5FA540-ED63-4F4A-AB1E-6E8D48CB2727}" type="slidenum">
              <a:rPr lang="es-ES" smtClean="0"/>
              <a:t>‹Nº›</a:t>
            </a:fld>
            <a:endParaRPr lang="es-ES"/>
          </a:p>
        </p:txBody>
      </p:sp>
    </p:spTree>
    <p:extLst>
      <p:ext uri="{BB962C8B-B14F-4D97-AF65-F5344CB8AC3E}">
        <p14:creationId xmlns:p14="http://schemas.microsoft.com/office/powerpoint/2010/main" val="809068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2717472-2C35-4DFE-A943-E6094412AF5C}" type="datetimeFigureOut">
              <a:rPr lang="es-ES" smtClean="0"/>
              <a:t>11/02/2020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FA5FA540-ED63-4F4A-AB1E-6E8D48CB2727}" type="slidenum">
              <a:rPr lang="es-ES" smtClean="0"/>
              <a:t>‹Nº›</a:t>
            </a:fld>
            <a:endParaRPr lang="es-ES"/>
          </a:p>
        </p:txBody>
      </p:sp>
    </p:spTree>
    <p:extLst>
      <p:ext uri="{BB962C8B-B14F-4D97-AF65-F5344CB8AC3E}">
        <p14:creationId xmlns:p14="http://schemas.microsoft.com/office/powerpoint/2010/main" val="2400994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2717472-2C35-4DFE-A943-E6094412AF5C}" type="datetimeFigureOut">
              <a:rPr lang="es-ES" smtClean="0"/>
              <a:t>11/02/2020</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FA5FA540-ED63-4F4A-AB1E-6E8D48CB2727}" type="slidenum">
              <a:rPr lang="es-ES" smtClean="0"/>
              <a:t>‹Nº›</a:t>
            </a:fld>
            <a:endParaRPr lang="es-ES"/>
          </a:p>
        </p:txBody>
      </p:sp>
    </p:spTree>
    <p:extLst>
      <p:ext uri="{BB962C8B-B14F-4D97-AF65-F5344CB8AC3E}">
        <p14:creationId xmlns:p14="http://schemas.microsoft.com/office/powerpoint/2010/main" val="2353267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717472-2C35-4DFE-A943-E6094412AF5C}" type="datetimeFigureOut">
              <a:rPr lang="es-ES" smtClean="0"/>
              <a:t>11/02/2020</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5FA540-ED63-4F4A-AB1E-6E8D48CB2727}" type="slidenum">
              <a:rPr lang="es-ES" smtClean="0"/>
              <a:t>‹Nº›</a:t>
            </a:fld>
            <a:endParaRPr lang="es-ES"/>
          </a:p>
        </p:txBody>
      </p:sp>
    </p:spTree>
    <p:extLst>
      <p:ext uri="{BB962C8B-B14F-4D97-AF65-F5344CB8AC3E}">
        <p14:creationId xmlns:p14="http://schemas.microsoft.com/office/powerpoint/2010/main" val="619370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b="1" dirty="0" smtClean="0"/>
              <a:t>Argumentos y Propuestas</a:t>
            </a:r>
            <a:endParaRPr lang="es-ES" b="1" dirty="0"/>
          </a:p>
        </p:txBody>
      </p:sp>
      <p:sp>
        <p:nvSpPr>
          <p:cNvPr id="4" name="Subtítulo 3"/>
          <p:cNvSpPr>
            <a:spLocks noGrp="1"/>
          </p:cNvSpPr>
          <p:nvPr>
            <p:ph type="subTitle" idx="1"/>
          </p:nvPr>
        </p:nvSpPr>
        <p:spPr/>
        <p:txBody>
          <a:bodyPr/>
          <a:lstStyle/>
          <a:p>
            <a:r>
              <a:rPr lang="es-ES" b="1" dirty="0" smtClean="0"/>
              <a:t>A la Ley Reformatoria a la LOC para regular el </a:t>
            </a:r>
            <a:br>
              <a:rPr lang="es-ES" b="1" dirty="0" smtClean="0"/>
            </a:br>
            <a:r>
              <a:rPr lang="es-ES" b="1" dirty="0" smtClean="0"/>
              <a:t>exceso de publicidad y propaganda del sector público</a:t>
            </a:r>
            <a:endParaRPr lang="es-EC" b="1" dirty="0"/>
          </a:p>
        </p:txBody>
      </p:sp>
      <p:cxnSp>
        <p:nvCxnSpPr>
          <p:cNvPr id="6" name="Conector recto 5"/>
          <p:cNvCxnSpPr/>
          <p:nvPr/>
        </p:nvCxnSpPr>
        <p:spPr>
          <a:xfrm flipV="1">
            <a:off x="2593041" y="3483069"/>
            <a:ext cx="7005918" cy="26894"/>
          </a:xfrm>
          <a:prstGeom prst="line">
            <a:avLst/>
          </a:prstGeom>
          <a:ln w="7620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9929" y="317033"/>
            <a:ext cx="3834310" cy="1108355"/>
          </a:xfrm>
          <a:prstGeom prst="rect">
            <a:avLst/>
          </a:prstGeom>
        </p:spPr>
      </p:pic>
    </p:spTree>
    <p:extLst>
      <p:ext uri="{BB962C8B-B14F-4D97-AF65-F5344CB8AC3E}">
        <p14:creationId xmlns:p14="http://schemas.microsoft.com/office/powerpoint/2010/main" val="4030624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623638346"/>
              </p:ext>
            </p:extLst>
          </p:nvPr>
        </p:nvGraphicFramePr>
        <p:xfrm>
          <a:off x="516445" y="1017394"/>
          <a:ext cx="11012558" cy="3598764"/>
        </p:xfrm>
        <a:graphic>
          <a:graphicData uri="http://schemas.openxmlformats.org/drawingml/2006/table">
            <a:tbl>
              <a:tblPr firstRow="1" bandRow="1">
                <a:tableStyleId>{17292A2E-F333-43FB-9621-5CBBE7FDCDCB}</a:tableStyleId>
              </a:tblPr>
              <a:tblGrid>
                <a:gridCol w="5343111"/>
                <a:gridCol w="5669447"/>
              </a:tblGrid>
              <a:tr h="489804">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C" dirty="0" smtClean="0"/>
                        <a:t>CONSIDERACIÓN</a:t>
                      </a:r>
                      <a:r>
                        <a:rPr lang="es-EC" baseline="0" dirty="0" smtClean="0"/>
                        <a:t> FINAL</a:t>
                      </a:r>
                      <a:endParaRPr lang="es-EC" dirty="0"/>
                    </a:p>
                  </a:txBody>
                  <a:tcPr anchor="ctr">
                    <a:solidFill>
                      <a:schemeClr val="accent6"/>
                    </a:solidFill>
                  </a:tcPr>
                </a:tc>
                <a:tc hMerge="1">
                  <a:txBody>
                    <a:bodyPr/>
                    <a:lstStyle/>
                    <a:p>
                      <a:endParaRPr lang="es-EC" dirty="0"/>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EC"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s-EC" dirty="0" smtClean="0"/>
                        <a:t>Respecto</a:t>
                      </a:r>
                      <a:r>
                        <a:rPr lang="es-EC" baseline="0" dirty="0" smtClean="0"/>
                        <a:t> al “Lenguaje no discriminatorio” utilizado en el proyecto de ley cabe hacer notar que en la exposición de motivos, se habla de que </a:t>
                      </a:r>
                      <a:r>
                        <a:rPr lang="es-EC" b="1" baseline="0" dirty="0" smtClean="0"/>
                        <a:t>ha existido un nivel de despilfarro, incluso en ciertos gobiernos autónomos descentralizados (GAD) que destinan cuantiosos recursos públicos en publicidad y propaganda cuando muchos no tienen ingresos ni para satisfacer las necesidades básicas y prioritarias de la población. </a:t>
                      </a:r>
                      <a:endParaRPr lang="es-EC"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s-EC" dirty="0"/>
                    </a:p>
                  </a:txBody>
                  <a:tcPr anchor="ctr"/>
                </a:tc>
                <a:tc>
                  <a:txBody>
                    <a:bodyPr/>
                    <a:lstStyle/>
                    <a:p>
                      <a:r>
                        <a:rPr lang="es-EC" dirty="0" smtClean="0"/>
                        <a:t>Si</a:t>
                      </a:r>
                      <a:r>
                        <a:rPr lang="es-EC" baseline="0" dirty="0" smtClean="0"/>
                        <a:t> bien, efectivamente no se puede catalogar esta afirmación como una discriminación, no parece apropiado hacer tal señalamiento a los GAD.  </a:t>
                      </a:r>
                      <a:endParaRPr lang="es-EC" dirty="0"/>
                    </a:p>
                  </a:txBody>
                  <a:tcPr anchor="ctr"/>
                </a:tc>
              </a:tr>
            </a:tbl>
          </a:graphicData>
        </a:graphic>
      </p:graphicFrame>
    </p:spTree>
    <p:extLst>
      <p:ext uri="{BB962C8B-B14F-4D97-AF65-F5344CB8AC3E}">
        <p14:creationId xmlns:p14="http://schemas.microsoft.com/office/powerpoint/2010/main" val="18876068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4094002005"/>
              </p:ext>
            </p:extLst>
          </p:nvPr>
        </p:nvGraphicFramePr>
        <p:xfrm>
          <a:off x="543339" y="371936"/>
          <a:ext cx="11012558" cy="5898787"/>
        </p:xfrm>
        <a:graphic>
          <a:graphicData uri="http://schemas.openxmlformats.org/drawingml/2006/table">
            <a:tbl>
              <a:tblPr firstRow="1" bandRow="1">
                <a:tableStyleId>{17292A2E-F333-43FB-9621-5CBBE7FDCDCB}</a:tableStyleId>
              </a:tblPr>
              <a:tblGrid>
                <a:gridCol w="5343111"/>
                <a:gridCol w="5669447"/>
              </a:tblGrid>
              <a:tr h="503827">
                <a:tc>
                  <a:txBody>
                    <a:bodyPr/>
                    <a:lstStyle/>
                    <a:p>
                      <a:pPr algn="ctr"/>
                      <a:r>
                        <a:rPr lang="es-EC" dirty="0" smtClean="0"/>
                        <a:t>PROYECTO</a:t>
                      </a:r>
                      <a:r>
                        <a:rPr lang="es-EC" baseline="0" dirty="0" smtClean="0"/>
                        <a:t> DE REFORMA A LA LOC</a:t>
                      </a:r>
                      <a:endParaRPr lang="es-EC" dirty="0"/>
                    </a:p>
                  </a:txBody>
                  <a:tcPr anchor="ctr"/>
                </a:tc>
                <a:tc>
                  <a:txBody>
                    <a:bodyPr/>
                    <a:lstStyle/>
                    <a:p>
                      <a:pPr algn="ctr"/>
                      <a:r>
                        <a:rPr lang="es-EC" dirty="0" smtClean="0"/>
                        <a:t>ARGUMENTOS</a:t>
                      </a:r>
                      <a:endParaRPr lang="es-EC" dirty="0"/>
                    </a:p>
                  </a:txBody>
                  <a:tcPr anchor="ctr"/>
                </a:tc>
              </a:tr>
              <a:tr h="8686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C" dirty="0" smtClean="0"/>
                        <a:t>Regular, controlar y prohibir el uso de esos fondos para fines políticos y/o electorales, promoción de imagen, voz, nombre de servidores públicos.</a:t>
                      </a:r>
                      <a:endParaRPr lang="es-EC" dirty="0"/>
                    </a:p>
                  </a:txBody>
                  <a:tcPr anchor="ctr"/>
                </a:tc>
                <a:tc>
                  <a:txBody>
                    <a:bodyPr/>
                    <a:lstStyle/>
                    <a:p>
                      <a:r>
                        <a:rPr lang="es-EC" dirty="0" smtClean="0"/>
                        <a:t>De acuerdo</a:t>
                      </a:r>
                      <a:endParaRPr lang="es-EC" dirty="0"/>
                    </a:p>
                  </a:txBody>
                  <a:tcPr anchor="ctr"/>
                </a:tc>
              </a:tr>
              <a:tr h="8686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C" dirty="0" smtClean="0"/>
                        <a:t>La propaganda y publicidad estatal debe referirse exclusivamente al objeto institucional, ejecución de obras y proyectos, generación de bienes y servicios públicos, catástrofes naturales y eventos de conmoción interna. </a:t>
                      </a:r>
                      <a:endParaRPr lang="es-EC"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C" dirty="0" smtClean="0"/>
                        <a:t>De acuerdo, pero debería considerarse que en el caso de los GAD Provinciales podría</a:t>
                      </a:r>
                      <a:r>
                        <a:rPr lang="es-EC" baseline="0" dirty="0" smtClean="0"/>
                        <a:t> difundirse publicidad de productos de los territorios, en el marco del fomento productivo, incentivo al comercio, difusión de buenas prácticas, turismo, etc., es decir información que  </a:t>
                      </a:r>
                      <a:r>
                        <a:rPr lang="es-ES" sz="1800" dirty="0" smtClean="0"/>
                        <a:t>promueve la participación mediante difusión y promoción de los</a:t>
                      </a:r>
                      <a:r>
                        <a:rPr lang="es-EC" baseline="0" dirty="0" smtClean="0"/>
                        <a:t> bienes o servicios públicos que proveen las prefecturas, </a:t>
                      </a:r>
                      <a:r>
                        <a:rPr lang="es-EC" strike="noStrike" baseline="0" dirty="0" smtClean="0"/>
                        <a:t>por lo tanto, </a:t>
                      </a:r>
                      <a:r>
                        <a:rPr lang="es-EC" u="none" strike="noStrike" baseline="0" dirty="0" smtClean="0"/>
                        <a:t>en caso de que el proyecto se aprobara, </a:t>
                      </a:r>
                      <a:r>
                        <a:rPr lang="es-ES" u="none" strike="noStrike" baseline="0" dirty="0" smtClean="0"/>
                        <a:t>el techo de gasto debería ser únicamente </a:t>
                      </a:r>
                      <a:r>
                        <a:rPr lang="es-ES" u="none" strike="noStrike" dirty="0" smtClean="0"/>
                        <a:t>para la propaganda.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trike="noStrik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s-EC" baseline="0" dirty="0" smtClean="0"/>
                        <a:t>La reforma debería </a:t>
                      </a:r>
                      <a:r>
                        <a:rPr lang="es-ES" baseline="0" dirty="0" smtClean="0"/>
                        <a:t>incluir </a:t>
                      </a:r>
                      <a:r>
                        <a:rPr lang="es-ES" dirty="0" smtClean="0"/>
                        <a:t>definiciones claras de lo</a:t>
                      </a:r>
                      <a:r>
                        <a:rPr lang="es-ES" baseline="0" dirty="0" smtClean="0"/>
                        <a:t> que será considerado </a:t>
                      </a:r>
                      <a:r>
                        <a:rPr lang="es-ES" dirty="0" smtClean="0"/>
                        <a:t>propaganda y lo que será</a:t>
                      </a:r>
                      <a:r>
                        <a:rPr lang="es-ES" baseline="0" dirty="0" smtClean="0"/>
                        <a:t> calificado como</a:t>
                      </a:r>
                      <a:r>
                        <a:rPr lang="es-ES" dirty="0" smtClean="0"/>
                        <a:t> publicidad.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s-EC" dirty="0"/>
                    </a:p>
                  </a:txBody>
                  <a:tcPr anchor="ctr"/>
                </a:tc>
              </a:tr>
            </a:tbl>
          </a:graphicData>
        </a:graphic>
      </p:graphicFrame>
    </p:spTree>
    <p:extLst>
      <p:ext uri="{BB962C8B-B14F-4D97-AF65-F5344CB8AC3E}">
        <p14:creationId xmlns:p14="http://schemas.microsoft.com/office/powerpoint/2010/main" val="14251171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2213818312"/>
              </p:ext>
            </p:extLst>
          </p:nvPr>
        </p:nvGraphicFramePr>
        <p:xfrm>
          <a:off x="543339" y="371936"/>
          <a:ext cx="11012558" cy="4984387"/>
        </p:xfrm>
        <a:graphic>
          <a:graphicData uri="http://schemas.openxmlformats.org/drawingml/2006/table">
            <a:tbl>
              <a:tblPr firstRow="1" bandRow="1">
                <a:tableStyleId>{17292A2E-F333-43FB-9621-5CBBE7FDCDCB}</a:tableStyleId>
              </a:tblPr>
              <a:tblGrid>
                <a:gridCol w="5343111"/>
                <a:gridCol w="5669447"/>
              </a:tblGrid>
              <a:tr h="503827">
                <a:tc>
                  <a:txBody>
                    <a:bodyPr/>
                    <a:lstStyle/>
                    <a:p>
                      <a:pPr algn="ctr"/>
                      <a:r>
                        <a:rPr lang="es-EC" dirty="0" smtClean="0"/>
                        <a:t>PROYECTO</a:t>
                      </a:r>
                      <a:r>
                        <a:rPr lang="es-EC" baseline="0" dirty="0" smtClean="0"/>
                        <a:t> DE REFORMA A LA LOC</a:t>
                      </a:r>
                      <a:endParaRPr lang="es-EC" dirty="0"/>
                    </a:p>
                  </a:txBody>
                  <a:tcPr anchor="ctr"/>
                </a:tc>
                <a:tc>
                  <a:txBody>
                    <a:bodyPr/>
                    <a:lstStyle/>
                    <a:p>
                      <a:pPr algn="ctr"/>
                      <a:r>
                        <a:rPr lang="es-EC" dirty="0" smtClean="0"/>
                        <a:t>ARGUMENTOS</a:t>
                      </a:r>
                      <a:endParaRPr lang="es-EC" dirty="0"/>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C" dirty="0" smtClean="0"/>
                        <a:t>MONTO MÁXIMO:</a:t>
                      </a:r>
                      <a:r>
                        <a:rPr lang="es-EC" baseline="0" dirty="0" smtClean="0"/>
                        <a:t> </a:t>
                      </a:r>
                      <a:r>
                        <a:rPr lang="es-EC" dirty="0" smtClean="0"/>
                        <a:t>Definir un techo de gasto en publicidad y propaganda estatal de acuerdo al presupuesto asignado a cada institución del sector público que no supere el 0,2% del monto total de los presupuestos anuales asignados a cada entidad estatal, empresas públicas y autónomas.</a:t>
                      </a:r>
                      <a:endParaRPr lang="es-EC" dirty="0"/>
                    </a:p>
                  </a:txBody>
                  <a:tcPr anchor="ctr"/>
                </a:tc>
                <a:tc>
                  <a:txBody>
                    <a:bodyPr/>
                    <a:lstStyle/>
                    <a:p>
                      <a:r>
                        <a:rPr lang="es-EC" dirty="0" smtClean="0"/>
                        <a:t>Definir un techo de</a:t>
                      </a:r>
                      <a:r>
                        <a:rPr lang="es-EC" baseline="0" dirty="0" smtClean="0"/>
                        <a:t> gasto podría atentar contra la autonomía de los GAD.  </a:t>
                      </a:r>
                    </a:p>
                    <a:p>
                      <a:endParaRPr lang="es-EC" sz="1800" baseline="0" dirty="0" smtClean="0"/>
                    </a:p>
                    <a:p>
                      <a:r>
                        <a:rPr lang="es-ES" sz="1800" dirty="0" smtClean="0"/>
                        <a:t>Al proponer un límite a la publicidad se estaría interfiriendo en la autonomía financiera que gozan los gobiernos autónomos en el marco de su autonomía política (formas de desarrollo acordes a la historia, cultura y características del territorio)</a:t>
                      </a:r>
                    </a:p>
                    <a:p>
                      <a:endParaRPr lang="es-EC" baseline="0" dirty="0" smtClean="0"/>
                    </a:p>
                    <a:p>
                      <a:endParaRPr lang="es-EC" baseline="0" dirty="0" smtClean="0"/>
                    </a:p>
                    <a:p>
                      <a:r>
                        <a:rPr lang="es-EC" baseline="0" dirty="0" smtClean="0"/>
                        <a:t>En caso de que esta medida fuera impuesta a las cinco funciones del Estado, es necesario definir ese techo tras un análisis técnico que fundamente porqué el 0,2% y no el 0,3% o 0,1, o 0,5 del </a:t>
                      </a:r>
                      <a:r>
                        <a:rPr lang="es-EC" dirty="0" smtClean="0"/>
                        <a:t>presupuesto anual de</a:t>
                      </a:r>
                      <a:r>
                        <a:rPr lang="es-EC" baseline="0" dirty="0" smtClean="0"/>
                        <a:t> cada </a:t>
                      </a:r>
                      <a:r>
                        <a:rPr lang="es-EC" dirty="0" smtClean="0"/>
                        <a:t>entidad estatal,</a:t>
                      </a:r>
                      <a:r>
                        <a:rPr lang="es-EC" baseline="0" dirty="0" smtClean="0"/>
                        <a:t> </a:t>
                      </a:r>
                      <a:r>
                        <a:rPr lang="es-EC" baseline="0" dirty="0" smtClean="0">
                          <a:solidFill>
                            <a:schemeClr val="tx1"/>
                          </a:solidFill>
                        </a:rPr>
                        <a:t>así como los efectos negativos de un posible exceso o falta de publicidad que se pretende prevenir.</a:t>
                      </a:r>
                    </a:p>
                  </a:txBody>
                  <a:tcPr anchor="ctr"/>
                </a:tc>
              </a:tr>
            </a:tbl>
          </a:graphicData>
        </a:graphic>
      </p:graphicFrame>
    </p:spTree>
    <p:extLst>
      <p:ext uri="{BB962C8B-B14F-4D97-AF65-F5344CB8AC3E}">
        <p14:creationId xmlns:p14="http://schemas.microsoft.com/office/powerpoint/2010/main" val="37728338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2851868888"/>
              </p:ext>
            </p:extLst>
          </p:nvPr>
        </p:nvGraphicFramePr>
        <p:xfrm>
          <a:off x="502998" y="606377"/>
          <a:ext cx="11012558" cy="3388360"/>
        </p:xfrm>
        <a:graphic>
          <a:graphicData uri="http://schemas.openxmlformats.org/drawingml/2006/table">
            <a:tbl>
              <a:tblPr firstRow="1" bandRow="1">
                <a:tableStyleId>{17292A2E-F333-43FB-9621-5CBBE7FDCDCB}</a:tableStyleId>
              </a:tblPr>
              <a:tblGrid>
                <a:gridCol w="5343111"/>
                <a:gridCol w="5669447"/>
              </a:tblGrid>
              <a:tr h="428683">
                <a:tc>
                  <a:txBody>
                    <a:bodyPr/>
                    <a:lstStyle/>
                    <a:p>
                      <a:pPr algn="ctr"/>
                      <a:r>
                        <a:rPr lang="es-EC" dirty="0" smtClean="0"/>
                        <a:t>PROYECTO</a:t>
                      </a:r>
                      <a:r>
                        <a:rPr lang="es-EC" baseline="0" dirty="0" smtClean="0"/>
                        <a:t> DE REFORMA A LA LOC</a:t>
                      </a:r>
                      <a:endParaRPr lang="es-EC" dirty="0"/>
                    </a:p>
                  </a:txBody>
                  <a:tcPr anchor="ctr"/>
                </a:tc>
                <a:tc>
                  <a:txBody>
                    <a:bodyPr/>
                    <a:lstStyle/>
                    <a:p>
                      <a:pPr algn="ctr"/>
                      <a:r>
                        <a:rPr lang="es-EC" dirty="0" smtClean="0"/>
                        <a:t>ARGUMENTOS</a:t>
                      </a:r>
                      <a:endParaRPr lang="es-EC" dirty="0"/>
                    </a:p>
                  </a:txBody>
                  <a:tcPr anchor="ctr"/>
                </a:tc>
              </a:tr>
              <a:tr h="29596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C" dirty="0" smtClean="0"/>
                        <a:t>El Código de la Democracia regula la publicidad estatal exclusivamente en época electoral.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C"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s-EC" dirty="0" smtClean="0"/>
                        <a:t>La Contraloría General del Estado realizará</a:t>
                      </a:r>
                      <a:r>
                        <a:rPr lang="es-EC" baseline="0" dirty="0" smtClean="0"/>
                        <a:t> un seguimiento y control del gasto en publicidad y propaganda del sector público</a:t>
                      </a:r>
                      <a:endParaRPr lang="es-EC"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s-EC" dirty="0"/>
                    </a:p>
                  </a:txBody>
                  <a:tcPr anchor="ctr"/>
                </a:tc>
                <a:tc>
                  <a:txBody>
                    <a:bodyPr/>
                    <a:lstStyle/>
                    <a:p>
                      <a:r>
                        <a:rPr lang="es-EC" dirty="0" smtClean="0"/>
                        <a:t>La </a:t>
                      </a:r>
                      <a:r>
                        <a:rPr lang="es-EC" baseline="0" dirty="0" smtClean="0"/>
                        <a:t>Contraloría General del Estado en coordinación con la Defensoría del Pueblo, podría abrir un área que se ocupe de monitorear y evaluar la </a:t>
                      </a:r>
                      <a:r>
                        <a:rPr lang="es-EC" dirty="0" smtClean="0"/>
                        <a:t>publicidad estatal  durante los 365 días del año a fin de </a:t>
                      </a:r>
                      <a:r>
                        <a:rPr lang="es-EC" baseline="0" dirty="0" smtClean="0"/>
                        <a:t>sancionar a las entidades que incumplan la ley y se analice </a:t>
                      </a:r>
                      <a:r>
                        <a:rPr lang="es-EC" u="none" baseline="0" dirty="0" smtClean="0"/>
                        <a:t>la calidad de la información que emiten las instituciones públicas en función del  derecho ciudadano a ser debidamente informados sobre la gestión de sus mandatarios, así como para ejercer plenamente la libertad de expresión.</a:t>
                      </a:r>
                      <a:endParaRPr lang="es-EC" u="none" dirty="0"/>
                    </a:p>
                  </a:txBody>
                  <a:tcPr anchor="ctr"/>
                </a:tc>
              </a:tr>
            </a:tbl>
          </a:graphicData>
        </a:graphic>
      </p:graphicFrame>
    </p:spTree>
    <p:extLst>
      <p:ext uri="{BB962C8B-B14F-4D97-AF65-F5344CB8AC3E}">
        <p14:creationId xmlns:p14="http://schemas.microsoft.com/office/powerpoint/2010/main" val="38364352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588692947"/>
              </p:ext>
            </p:extLst>
          </p:nvPr>
        </p:nvGraphicFramePr>
        <p:xfrm>
          <a:off x="134471" y="67236"/>
          <a:ext cx="11846858" cy="3346756"/>
        </p:xfrm>
        <a:graphic>
          <a:graphicData uri="http://schemas.openxmlformats.org/drawingml/2006/table">
            <a:tbl>
              <a:tblPr firstRow="1" bandRow="1">
                <a:tableStyleId>{17292A2E-F333-43FB-9621-5CBBE7FDCDCB}</a:tableStyleId>
              </a:tblPr>
              <a:tblGrid>
                <a:gridCol w="11846858"/>
              </a:tblGrid>
              <a:tr h="51211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C" sz="2000" dirty="0" smtClean="0"/>
                        <a:t>PROPUESTA </a:t>
                      </a:r>
                      <a:endParaRPr lang="es-EC" sz="2000" dirty="0"/>
                    </a:p>
                  </a:txBody>
                  <a:tcPr anchor="ctr">
                    <a:solidFill>
                      <a:schemeClr val="accent6"/>
                    </a:solidFill>
                  </a:tcPr>
                </a:tc>
              </a:tr>
              <a:tr h="4776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C" sz="1800" dirty="0" smtClean="0"/>
                        <a:t>El derecho</a:t>
                      </a:r>
                      <a:r>
                        <a:rPr lang="es-EC" sz="1800" baseline="0" dirty="0" smtClean="0"/>
                        <a:t> ciudadano a ser debidamente informado sobre la gestión que cumplen las entidades públicas, unido a la obligación de las entidades del Estado a rendir cuentas y transparentar la información, podría ser la base para que en la presente propuesta de reforma a la LOC se plantee que: </a:t>
                      </a:r>
                      <a:endParaRPr lang="es-EC" sz="18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s-EC" sz="100" dirty="0"/>
                    </a:p>
                  </a:txBody>
                  <a:tcPr anchor="ctr">
                    <a:solidFill>
                      <a:schemeClr val="accent6">
                        <a:lumMod val="20000"/>
                        <a:lumOff val="80000"/>
                      </a:schemeClr>
                    </a:solidFill>
                  </a:tcPr>
                </a:tc>
              </a:tr>
              <a:tr h="370840">
                <a:tc>
                  <a:txBody>
                    <a:bodyPr/>
                    <a:lstStyle/>
                    <a:p>
                      <a:endParaRPr lang="es-EC" sz="1700" dirty="0" smtClean="0"/>
                    </a:p>
                    <a:p>
                      <a:pPr marL="285750" indent="-285750">
                        <a:buFont typeface="Wingdings" panose="05000000000000000000" pitchFamily="2" charset="2"/>
                        <a:buChar char="v"/>
                      </a:pPr>
                      <a:r>
                        <a:rPr lang="es-EC" sz="1700" dirty="0" smtClean="0"/>
                        <a:t>Todas</a:t>
                      </a:r>
                      <a:r>
                        <a:rPr lang="es-EC" sz="1700" baseline="0" dirty="0" smtClean="0"/>
                        <a:t> las entidades estatales deberán emitir un informe semestral y al final de su gestión a través de todos los medios de comunicación privados, públicos y comunitarios de manera GRATUITA. Se incluirá la información relacionada con catástrofes naturales, eventos de conmoción interna. En el caso de los medios privados sería un accionar que responda a la filosofía de responsabilidad social de toda empresa. </a:t>
                      </a:r>
                      <a:r>
                        <a:rPr lang="es-EC" sz="1700" baseline="0" dirty="0" smtClean="0"/>
                        <a:t>Este </a:t>
                      </a:r>
                      <a:r>
                        <a:rPr lang="es-EC" sz="1700" baseline="0" dirty="0" smtClean="0"/>
                        <a:t>tipo de información </a:t>
                      </a:r>
                      <a:r>
                        <a:rPr lang="es-EC" sz="1700" baseline="0" dirty="0" smtClean="0"/>
                        <a:t>(relacionada a la gestión) debería </a:t>
                      </a:r>
                      <a:r>
                        <a:rPr lang="es-EC" sz="1700" baseline="0" dirty="0" smtClean="0"/>
                        <a:t>ser catalogada dentro de lo que se conoce como “propaganda”. </a:t>
                      </a:r>
                    </a:p>
                    <a:p>
                      <a:pPr marL="285750" indent="-285750">
                        <a:buFont typeface="Wingdings" panose="05000000000000000000" pitchFamily="2" charset="2"/>
                        <a:buChar char="v"/>
                      </a:pPr>
                      <a:endParaRPr lang="es-EC" sz="1700" baseline="0" dirty="0" smtClean="0"/>
                    </a:p>
                  </a:txBody>
                  <a:tcPr anchor="ctr"/>
                </a:tc>
              </a:tr>
            </a:tbl>
          </a:graphicData>
        </a:graphic>
      </p:graphicFrame>
      <p:pic>
        <p:nvPicPr>
          <p:cNvPr id="2" name="Imagen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8640" y="4001135"/>
            <a:ext cx="2042160" cy="1531620"/>
          </a:xfrm>
          <a:prstGeom prst="rect">
            <a:avLst/>
          </a:prstGeom>
        </p:spPr>
      </p:pic>
      <p:sp>
        <p:nvSpPr>
          <p:cNvPr id="6" name="Flecha derecha 5"/>
          <p:cNvSpPr/>
          <p:nvPr/>
        </p:nvSpPr>
        <p:spPr>
          <a:xfrm>
            <a:off x="2802789" y="4766945"/>
            <a:ext cx="640080" cy="3467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8" name="Flecha derecha 7"/>
          <p:cNvSpPr/>
          <p:nvPr/>
        </p:nvSpPr>
        <p:spPr>
          <a:xfrm>
            <a:off x="4886859" y="4766945"/>
            <a:ext cx="640080" cy="3467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pic>
        <p:nvPicPr>
          <p:cNvPr id="9" name="Imagen 8"/>
          <p:cNvPicPr>
            <a:picLocks noChangeAspect="1"/>
          </p:cNvPicPr>
          <p:nvPr/>
        </p:nvPicPr>
        <p:blipFill rotWithShape="1">
          <a:blip r:embed="rId3" cstate="print">
            <a:extLst>
              <a:ext uri="{28A0092B-C50C-407E-A947-70E740481C1C}">
                <a14:useLocalDpi xmlns:a14="http://schemas.microsoft.com/office/drawing/2010/main" val="0"/>
              </a:ext>
            </a:extLst>
          </a:blip>
          <a:srcRect t="18976"/>
          <a:stretch/>
        </p:blipFill>
        <p:spPr>
          <a:xfrm>
            <a:off x="9338185" y="4147876"/>
            <a:ext cx="2110989" cy="1505277"/>
          </a:xfrm>
          <a:prstGeom prst="rect">
            <a:avLst/>
          </a:prstGeom>
        </p:spPr>
      </p:pic>
      <p:pic>
        <p:nvPicPr>
          <p:cNvPr id="10" name="Imagen 9"/>
          <p:cNvPicPr>
            <a:picLocks noChangeAspect="1"/>
          </p:cNvPicPr>
          <p:nvPr/>
        </p:nvPicPr>
        <p:blipFill rotWithShape="1">
          <a:blip r:embed="rId4" cstate="print">
            <a:extLst>
              <a:ext uri="{28A0092B-C50C-407E-A947-70E740481C1C}">
                <a14:useLocalDpi xmlns:a14="http://schemas.microsoft.com/office/drawing/2010/main" val="0"/>
              </a:ext>
            </a:extLst>
          </a:blip>
          <a:srcRect l="10271" r="12390"/>
          <a:stretch/>
        </p:blipFill>
        <p:spPr>
          <a:xfrm>
            <a:off x="5852160" y="4147876"/>
            <a:ext cx="2270760" cy="1384879"/>
          </a:xfrm>
          <a:prstGeom prst="rect">
            <a:avLst/>
          </a:prstGeom>
        </p:spPr>
      </p:pic>
      <p:sp>
        <p:nvSpPr>
          <p:cNvPr id="11" name="Flecha derecha 10"/>
          <p:cNvSpPr/>
          <p:nvPr/>
        </p:nvSpPr>
        <p:spPr>
          <a:xfrm>
            <a:off x="8417661" y="4766945"/>
            <a:ext cx="640080" cy="3467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4" name="Rectángulo 13"/>
          <p:cNvSpPr/>
          <p:nvPr/>
        </p:nvSpPr>
        <p:spPr>
          <a:xfrm>
            <a:off x="1752600" y="5653153"/>
            <a:ext cx="8641080" cy="923330"/>
          </a:xfrm>
          <a:prstGeom prst="rect">
            <a:avLst/>
          </a:prstGeom>
        </p:spPr>
        <p:txBody>
          <a:bodyPr wrap="square">
            <a:spAutoFit/>
          </a:bodyPr>
          <a:lstStyle/>
          <a:p>
            <a:pPr algn="ctr"/>
            <a:r>
              <a:rPr lang="es-EC" b="1" dirty="0" smtClean="0"/>
              <a:t>Un </a:t>
            </a:r>
            <a:r>
              <a:rPr lang="es-EC" b="1" dirty="0"/>
              <a:t>informe semestral y al final de </a:t>
            </a:r>
            <a:r>
              <a:rPr lang="es-EC" b="1" dirty="0" smtClean="0"/>
              <a:t>la gestión </a:t>
            </a:r>
            <a:r>
              <a:rPr lang="es-EC" b="1" dirty="0"/>
              <a:t>a través de todos los medios de comunicación privados, públicos y comunitarios de manera </a:t>
            </a:r>
            <a:r>
              <a:rPr lang="es-EC" sz="2000" b="1" dirty="0" smtClean="0"/>
              <a:t>GRATUITA</a:t>
            </a:r>
            <a:endParaRPr lang="es-EC" b="1" dirty="0" smtClean="0"/>
          </a:p>
          <a:p>
            <a:pPr algn="ctr"/>
            <a:r>
              <a:rPr lang="es-EC" sz="1600" dirty="0" smtClean="0"/>
              <a:t>Se </a:t>
            </a:r>
            <a:r>
              <a:rPr lang="es-EC" sz="1600" dirty="0"/>
              <a:t>incluirá la información relacionada con catástrofes naturales, eventos de conmoción interna.</a:t>
            </a:r>
            <a:endParaRPr lang="es-EC" sz="1600" b="1" dirty="0"/>
          </a:p>
        </p:txBody>
      </p:sp>
      <p:pic>
        <p:nvPicPr>
          <p:cNvPr id="15" name="Imagen 14"/>
          <p:cNvPicPr>
            <a:picLocks noChangeAspect="1"/>
          </p:cNvPicPr>
          <p:nvPr/>
        </p:nvPicPr>
        <p:blipFill rotWithShape="1">
          <a:blip r:embed="rId5" cstate="print">
            <a:extLst>
              <a:ext uri="{28A0092B-C50C-407E-A947-70E740481C1C}">
                <a14:useLocalDpi xmlns:a14="http://schemas.microsoft.com/office/drawing/2010/main" val="0"/>
              </a:ext>
            </a:extLst>
          </a:blip>
          <a:srcRect l="50894"/>
          <a:stretch/>
        </p:blipFill>
        <p:spPr>
          <a:xfrm>
            <a:off x="3564197" y="4543897"/>
            <a:ext cx="1068764" cy="1078556"/>
          </a:xfrm>
          <a:prstGeom prst="rect">
            <a:avLst/>
          </a:prstGeom>
        </p:spPr>
      </p:pic>
      <p:sp>
        <p:nvSpPr>
          <p:cNvPr id="16" name="Rectángulo 15"/>
          <p:cNvSpPr/>
          <p:nvPr/>
        </p:nvSpPr>
        <p:spPr>
          <a:xfrm>
            <a:off x="3190964" y="3778935"/>
            <a:ext cx="1892510" cy="830997"/>
          </a:xfrm>
          <a:prstGeom prst="rect">
            <a:avLst/>
          </a:prstGeom>
          <a:solidFill>
            <a:schemeClr val="accent2"/>
          </a:solidFill>
        </p:spPr>
        <p:txBody>
          <a:bodyPr wrap="square">
            <a:spAutoFit/>
          </a:bodyPr>
          <a:lstStyle/>
          <a:p>
            <a:pPr algn="ctr"/>
            <a:r>
              <a:rPr lang="es-EC" sz="1600" dirty="0" smtClean="0">
                <a:solidFill>
                  <a:schemeClr val="bg1"/>
                </a:solidFill>
                <a:latin typeface="Aharoni" panose="02010803020104030203" pitchFamily="2" charset="-79"/>
                <a:cs typeface="Aharoni" panose="02010803020104030203" pitchFamily="2" charset="-79"/>
              </a:rPr>
              <a:t>Información relacionada con la gestión</a:t>
            </a:r>
            <a:endParaRPr lang="es-EC" sz="1600" dirty="0">
              <a:solidFill>
                <a:schemeClr val="bg1"/>
              </a:solidFill>
              <a:latin typeface="Aharoni" panose="02010803020104030203" pitchFamily="2" charset="-79"/>
              <a:cs typeface="Aharoni" panose="02010803020104030203" pitchFamily="2" charset="-79"/>
            </a:endParaRPr>
          </a:p>
        </p:txBody>
      </p:sp>
      <p:sp>
        <p:nvSpPr>
          <p:cNvPr id="17" name="Rectángulo 16"/>
          <p:cNvSpPr/>
          <p:nvPr/>
        </p:nvSpPr>
        <p:spPr>
          <a:xfrm>
            <a:off x="5852160" y="3213581"/>
            <a:ext cx="2270760" cy="830997"/>
          </a:xfrm>
          <a:prstGeom prst="rect">
            <a:avLst/>
          </a:prstGeom>
          <a:solidFill>
            <a:schemeClr val="accent2"/>
          </a:solidFill>
        </p:spPr>
        <p:txBody>
          <a:bodyPr wrap="square">
            <a:spAutoFit/>
          </a:bodyPr>
          <a:lstStyle/>
          <a:p>
            <a:pPr algn="ctr"/>
            <a:r>
              <a:rPr lang="es-EC" sz="1600" dirty="0" smtClean="0">
                <a:solidFill>
                  <a:schemeClr val="bg1"/>
                </a:solidFill>
                <a:latin typeface="Aharoni" panose="02010803020104030203" pitchFamily="2" charset="-79"/>
                <a:cs typeface="Aharoni" panose="02010803020104030203" pitchFamily="2" charset="-79"/>
              </a:rPr>
              <a:t>Medios privados, públicos y comunitarios </a:t>
            </a:r>
          </a:p>
        </p:txBody>
      </p:sp>
      <p:sp>
        <p:nvSpPr>
          <p:cNvPr id="18" name="Rectángulo 17"/>
          <p:cNvSpPr/>
          <p:nvPr/>
        </p:nvSpPr>
        <p:spPr>
          <a:xfrm>
            <a:off x="9338185" y="3699604"/>
            <a:ext cx="2110989" cy="338554"/>
          </a:xfrm>
          <a:prstGeom prst="rect">
            <a:avLst/>
          </a:prstGeom>
          <a:solidFill>
            <a:schemeClr val="accent2"/>
          </a:solidFill>
        </p:spPr>
        <p:txBody>
          <a:bodyPr wrap="square">
            <a:spAutoFit/>
          </a:bodyPr>
          <a:lstStyle/>
          <a:p>
            <a:pPr algn="ctr"/>
            <a:r>
              <a:rPr lang="es-EC" sz="1600" dirty="0" smtClean="0">
                <a:solidFill>
                  <a:schemeClr val="bg1"/>
                </a:solidFill>
                <a:latin typeface="Aharoni" panose="02010803020104030203" pitchFamily="2" charset="-79"/>
                <a:cs typeface="Aharoni" panose="02010803020104030203" pitchFamily="2" charset="-79"/>
              </a:rPr>
              <a:t>Ciudadanía</a:t>
            </a:r>
          </a:p>
        </p:txBody>
      </p:sp>
      <p:sp>
        <p:nvSpPr>
          <p:cNvPr id="19" name="Rectángulo 18"/>
          <p:cNvSpPr/>
          <p:nvPr/>
        </p:nvSpPr>
        <p:spPr>
          <a:xfrm>
            <a:off x="548641" y="3559284"/>
            <a:ext cx="2042160" cy="338554"/>
          </a:xfrm>
          <a:prstGeom prst="rect">
            <a:avLst/>
          </a:prstGeom>
          <a:solidFill>
            <a:schemeClr val="accent2"/>
          </a:solidFill>
        </p:spPr>
        <p:txBody>
          <a:bodyPr wrap="square">
            <a:spAutoFit/>
          </a:bodyPr>
          <a:lstStyle/>
          <a:p>
            <a:pPr algn="ctr"/>
            <a:r>
              <a:rPr lang="es-EC" sz="1600" dirty="0" smtClean="0">
                <a:solidFill>
                  <a:schemeClr val="bg1"/>
                </a:solidFill>
                <a:latin typeface="Aharoni" panose="02010803020104030203" pitchFamily="2" charset="-79"/>
                <a:cs typeface="Aharoni" panose="02010803020104030203" pitchFamily="2" charset="-79"/>
              </a:rPr>
              <a:t>Entidades Públicas</a:t>
            </a:r>
          </a:p>
        </p:txBody>
      </p:sp>
    </p:spTree>
    <p:extLst>
      <p:ext uri="{BB962C8B-B14F-4D97-AF65-F5344CB8AC3E}">
        <p14:creationId xmlns:p14="http://schemas.microsoft.com/office/powerpoint/2010/main" val="35127537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3553863169"/>
              </p:ext>
            </p:extLst>
          </p:nvPr>
        </p:nvGraphicFramePr>
        <p:xfrm>
          <a:off x="134471" y="67236"/>
          <a:ext cx="11846858" cy="2569516"/>
        </p:xfrm>
        <a:graphic>
          <a:graphicData uri="http://schemas.openxmlformats.org/drawingml/2006/table">
            <a:tbl>
              <a:tblPr firstRow="1" bandRow="1">
                <a:tableStyleId>{17292A2E-F333-43FB-9621-5CBBE7FDCDCB}</a:tableStyleId>
              </a:tblPr>
              <a:tblGrid>
                <a:gridCol w="11846858"/>
              </a:tblGrid>
              <a:tr h="51211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C" sz="2000" dirty="0" smtClean="0"/>
                        <a:t>PROPUESTA </a:t>
                      </a:r>
                      <a:endParaRPr lang="es-EC" sz="2000" dirty="0"/>
                    </a:p>
                  </a:txBody>
                  <a:tcPr anchor="ctr">
                    <a:solidFill>
                      <a:schemeClr val="accent6"/>
                    </a:solidFill>
                  </a:tcPr>
                </a:tc>
              </a:tr>
              <a:tr h="4776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C" sz="1800" dirty="0" smtClean="0"/>
                        <a:t>El derecho</a:t>
                      </a:r>
                      <a:r>
                        <a:rPr lang="es-EC" sz="1800" baseline="0" dirty="0" smtClean="0"/>
                        <a:t> ciudadano a ser debidamente informado sobre la gestión que cumplen las entidades públicas, unido a la obligación de las entidades del Estado a rendir cuentas y transparentar la información, podría ser la base para que en la presente propuesta de reforma a la LOC se plantee que: </a:t>
                      </a:r>
                      <a:endParaRPr lang="es-EC" sz="18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s-EC" sz="100" dirty="0"/>
                    </a:p>
                  </a:txBody>
                  <a:tcPr anchor="ctr">
                    <a:solidFill>
                      <a:schemeClr val="accent6">
                        <a:lumMod val="20000"/>
                        <a:lumOff val="80000"/>
                      </a:schemeClr>
                    </a:solidFill>
                  </a:tcPr>
                </a:tc>
              </a:tr>
              <a:tr h="370840">
                <a:tc>
                  <a:txBody>
                    <a:bodyPr/>
                    <a:lstStyle/>
                    <a:p>
                      <a:endParaRPr lang="es-EC" sz="1700" dirty="0" smtClean="0"/>
                    </a:p>
                    <a:p>
                      <a:pPr marL="285750" indent="-285750">
                        <a:buFont typeface="Wingdings" panose="05000000000000000000" pitchFamily="2" charset="2"/>
                        <a:buChar char="v"/>
                      </a:pPr>
                      <a:r>
                        <a:rPr lang="es-EC" sz="1700" baseline="0" dirty="0" smtClean="0"/>
                        <a:t>Por </a:t>
                      </a:r>
                      <a:r>
                        <a:rPr lang="es-EC" sz="1700" baseline="0" dirty="0" smtClean="0"/>
                        <a:t>otro lado, toda la información referente a bienes, servicios públicos, promoción turística, comercial, etcétera deberá ser catalogada como “publicidad” y las </a:t>
                      </a:r>
                      <a:r>
                        <a:rPr lang="es-EC" sz="1700" b="1" baseline="0" dirty="0" smtClean="0"/>
                        <a:t>entidades del Estado deberán pautar un 30% del monto establecido para ello en los medios comunitarios</a:t>
                      </a:r>
                      <a:r>
                        <a:rPr lang="es-EC" sz="1700" baseline="0" dirty="0" smtClean="0"/>
                        <a:t> de su circunscripción y zonas de influencia</a:t>
                      </a:r>
                      <a:r>
                        <a:rPr lang="es-EC" sz="1700" baseline="0" dirty="0" smtClean="0"/>
                        <a:t>.</a:t>
                      </a:r>
                      <a:endParaRPr lang="es-EC" sz="1700" baseline="0" dirty="0" smtClean="0"/>
                    </a:p>
                  </a:txBody>
                  <a:tcPr anchor="ctr"/>
                </a:tc>
              </a:tr>
            </a:tbl>
          </a:graphicData>
        </a:graphic>
      </p:graphicFrame>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 y="3711575"/>
            <a:ext cx="2042160" cy="1531620"/>
          </a:xfrm>
          <a:prstGeom prst="rect">
            <a:avLst/>
          </a:prstGeom>
        </p:spPr>
      </p:pic>
      <p:sp>
        <p:nvSpPr>
          <p:cNvPr id="4" name="Flecha derecha 3"/>
          <p:cNvSpPr/>
          <p:nvPr/>
        </p:nvSpPr>
        <p:spPr>
          <a:xfrm>
            <a:off x="2656941" y="4473476"/>
            <a:ext cx="640080" cy="3467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6" name="Flecha derecha 5"/>
          <p:cNvSpPr/>
          <p:nvPr/>
        </p:nvSpPr>
        <p:spPr>
          <a:xfrm rot="20187782">
            <a:off x="5353289" y="3742392"/>
            <a:ext cx="1830122" cy="987857"/>
          </a:xfrm>
          <a:prstGeom prst="right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30% del presupuesto </a:t>
            </a:r>
            <a:endParaRPr lang="es-EC" dirty="0"/>
          </a:p>
        </p:txBody>
      </p:sp>
      <p:pic>
        <p:nvPicPr>
          <p:cNvPr id="7" name="Imagen 6"/>
          <p:cNvPicPr>
            <a:picLocks noChangeAspect="1"/>
          </p:cNvPicPr>
          <p:nvPr/>
        </p:nvPicPr>
        <p:blipFill rotWithShape="1">
          <a:blip r:embed="rId3" cstate="print">
            <a:extLst>
              <a:ext uri="{28A0092B-C50C-407E-A947-70E740481C1C}">
                <a14:useLocalDpi xmlns:a14="http://schemas.microsoft.com/office/drawing/2010/main" val="0"/>
              </a:ext>
            </a:extLst>
          </a:blip>
          <a:srcRect t="18976"/>
          <a:stretch/>
        </p:blipFill>
        <p:spPr>
          <a:xfrm>
            <a:off x="9870339" y="3858316"/>
            <a:ext cx="2110989" cy="1505277"/>
          </a:xfrm>
          <a:prstGeom prst="rect">
            <a:avLst/>
          </a:prstGeom>
        </p:spPr>
      </p:pic>
      <p:sp>
        <p:nvSpPr>
          <p:cNvPr id="9" name="Flecha derecha 8"/>
          <p:cNvSpPr/>
          <p:nvPr/>
        </p:nvSpPr>
        <p:spPr>
          <a:xfrm>
            <a:off x="9150623" y="4473476"/>
            <a:ext cx="640080" cy="3467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1" name="Rectángulo 10"/>
          <p:cNvSpPr/>
          <p:nvPr/>
        </p:nvSpPr>
        <p:spPr>
          <a:xfrm>
            <a:off x="3190486" y="2953955"/>
            <a:ext cx="2108698" cy="1031051"/>
          </a:xfrm>
          <a:prstGeom prst="rect">
            <a:avLst/>
          </a:prstGeom>
          <a:solidFill>
            <a:schemeClr val="accent2"/>
          </a:solidFill>
        </p:spPr>
        <p:txBody>
          <a:bodyPr wrap="square">
            <a:spAutoFit/>
          </a:bodyPr>
          <a:lstStyle/>
          <a:p>
            <a:pPr algn="ctr"/>
            <a:r>
              <a:rPr lang="es-EC" sz="1600" dirty="0">
                <a:solidFill>
                  <a:schemeClr val="bg1"/>
                </a:solidFill>
                <a:latin typeface="Aharoni" panose="02010803020104030203" pitchFamily="2" charset="-79"/>
                <a:cs typeface="Aharoni" panose="02010803020104030203" pitchFamily="2" charset="-79"/>
              </a:rPr>
              <a:t>Publicidad </a:t>
            </a:r>
            <a:endParaRPr lang="es-EC" sz="1600" dirty="0" smtClean="0">
              <a:solidFill>
                <a:schemeClr val="bg1"/>
              </a:solidFill>
              <a:latin typeface="Aharoni" panose="02010803020104030203" pitchFamily="2" charset="-79"/>
              <a:cs typeface="Aharoni" panose="02010803020104030203" pitchFamily="2" charset="-79"/>
            </a:endParaRPr>
          </a:p>
          <a:p>
            <a:pPr algn="ctr"/>
            <a:r>
              <a:rPr lang="es-EC" sz="1500" dirty="0" smtClean="0">
                <a:solidFill>
                  <a:schemeClr val="bg1"/>
                </a:solidFill>
                <a:latin typeface="Aharoni" panose="02010803020104030203" pitchFamily="2" charset="-79"/>
                <a:cs typeface="Aharoni" panose="02010803020104030203" pitchFamily="2" charset="-79"/>
              </a:rPr>
              <a:t>(</a:t>
            </a:r>
            <a:r>
              <a:rPr lang="es-EC" sz="1500" dirty="0">
                <a:solidFill>
                  <a:schemeClr val="bg1"/>
                </a:solidFill>
                <a:latin typeface="Aharoni" panose="02010803020104030203" pitchFamily="2" charset="-79"/>
                <a:cs typeface="Aharoni" panose="02010803020104030203" pitchFamily="2" charset="-79"/>
              </a:rPr>
              <a:t>bienes, servicios públicos, promoción turística, </a:t>
            </a:r>
            <a:r>
              <a:rPr lang="es-EC" sz="1500" dirty="0">
                <a:solidFill>
                  <a:schemeClr val="bg1"/>
                </a:solidFill>
                <a:latin typeface="Aharoni" panose="02010803020104030203" pitchFamily="2" charset="-79"/>
                <a:cs typeface="Aharoni" panose="02010803020104030203" pitchFamily="2" charset="-79"/>
              </a:rPr>
              <a:t>comercial)</a:t>
            </a:r>
            <a:endParaRPr lang="es-EC" sz="1500" dirty="0">
              <a:solidFill>
                <a:schemeClr val="bg1"/>
              </a:solidFill>
              <a:latin typeface="Aharoni" panose="02010803020104030203" pitchFamily="2" charset="-79"/>
              <a:cs typeface="Aharoni" panose="02010803020104030203" pitchFamily="2" charset="-79"/>
            </a:endParaRPr>
          </a:p>
        </p:txBody>
      </p:sp>
      <p:sp>
        <p:nvSpPr>
          <p:cNvPr id="12" name="Rectángulo 11"/>
          <p:cNvSpPr/>
          <p:nvPr/>
        </p:nvSpPr>
        <p:spPr>
          <a:xfrm>
            <a:off x="7093930" y="2749795"/>
            <a:ext cx="2270760" cy="646331"/>
          </a:xfrm>
          <a:prstGeom prst="rect">
            <a:avLst/>
          </a:prstGeom>
          <a:solidFill>
            <a:schemeClr val="accent2"/>
          </a:solidFill>
        </p:spPr>
        <p:txBody>
          <a:bodyPr wrap="square">
            <a:spAutoFit/>
          </a:bodyPr>
          <a:lstStyle/>
          <a:p>
            <a:pPr algn="ctr"/>
            <a:r>
              <a:rPr lang="es-EC" dirty="0" smtClean="0">
                <a:solidFill>
                  <a:schemeClr val="bg1"/>
                </a:solidFill>
                <a:latin typeface="Aharoni" panose="02010803020104030203" pitchFamily="2" charset="-79"/>
                <a:cs typeface="Aharoni" panose="02010803020104030203" pitchFamily="2" charset="-79"/>
              </a:rPr>
              <a:t>Medios comunitarios </a:t>
            </a:r>
          </a:p>
        </p:txBody>
      </p:sp>
      <p:sp>
        <p:nvSpPr>
          <p:cNvPr id="13" name="Rectángulo 12"/>
          <p:cNvSpPr/>
          <p:nvPr/>
        </p:nvSpPr>
        <p:spPr>
          <a:xfrm>
            <a:off x="9870340" y="3426318"/>
            <a:ext cx="2110989" cy="338554"/>
          </a:xfrm>
          <a:prstGeom prst="rect">
            <a:avLst/>
          </a:prstGeom>
          <a:solidFill>
            <a:schemeClr val="accent2"/>
          </a:solidFill>
        </p:spPr>
        <p:txBody>
          <a:bodyPr wrap="square">
            <a:spAutoFit/>
          </a:bodyPr>
          <a:lstStyle/>
          <a:p>
            <a:pPr algn="ctr"/>
            <a:r>
              <a:rPr lang="es-EC" sz="1600" dirty="0" smtClean="0">
                <a:solidFill>
                  <a:schemeClr val="bg1"/>
                </a:solidFill>
                <a:latin typeface="Aharoni" panose="02010803020104030203" pitchFamily="2" charset="-79"/>
                <a:cs typeface="Aharoni" panose="02010803020104030203" pitchFamily="2" charset="-79"/>
              </a:rPr>
              <a:t>Ciudadanía</a:t>
            </a:r>
          </a:p>
        </p:txBody>
      </p:sp>
      <p:sp>
        <p:nvSpPr>
          <p:cNvPr id="14" name="Rectángulo 13"/>
          <p:cNvSpPr/>
          <p:nvPr/>
        </p:nvSpPr>
        <p:spPr>
          <a:xfrm>
            <a:off x="609601" y="3269724"/>
            <a:ext cx="2042160" cy="338554"/>
          </a:xfrm>
          <a:prstGeom prst="rect">
            <a:avLst/>
          </a:prstGeom>
          <a:solidFill>
            <a:schemeClr val="accent2"/>
          </a:solidFill>
        </p:spPr>
        <p:txBody>
          <a:bodyPr wrap="square">
            <a:spAutoFit/>
          </a:bodyPr>
          <a:lstStyle/>
          <a:p>
            <a:pPr algn="ctr"/>
            <a:r>
              <a:rPr lang="es-EC" sz="1600" dirty="0" smtClean="0">
                <a:solidFill>
                  <a:schemeClr val="bg1"/>
                </a:solidFill>
                <a:latin typeface="Aharoni" panose="02010803020104030203" pitchFamily="2" charset="-79"/>
                <a:cs typeface="Aharoni" panose="02010803020104030203" pitchFamily="2" charset="-79"/>
              </a:rPr>
              <a:t>Entidades Públicas</a:t>
            </a:r>
          </a:p>
        </p:txBody>
      </p:sp>
      <p:pic>
        <p:nvPicPr>
          <p:cNvPr id="2" name="Imagen 1"/>
          <p:cNvPicPr>
            <a:picLocks noChangeAspect="1"/>
          </p:cNvPicPr>
          <p:nvPr/>
        </p:nvPicPr>
        <p:blipFill rotWithShape="1">
          <a:blip r:embed="rId4">
            <a:extLst>
              <a:ext uri="{28A0092B-C50C-407E-A947-70E740481C1C}">
                <a14:useLocalDpi xmlns:a14="http://schemas.microsoft.com/office/drawing/2010/main" val="0"/>
              </a:ext>
            </a:extLst>
          </a:blip>
          <a:srcRect t="15091" b="15214"/>
          <a:stretch/>
        </p:blipFill>
        <p:spPr>
          <a:xfrm>
            <a:off x="3305087" y="3982519"/>
            <a:ext cx="1871362" cy="1762057"/>
          </a:xfrm>
          <a:prstGeom prst="rect">
            <a:avLst/>
          </a:prstGeom>
        </p:spPr>
      </p:pic>
      <p:sp>
        <p:nvSpPr>
          <p:cNvPr id="15" name="Flecha derecha 14"/>
          <p:cNvSpPr/>
          <p:nvPr/>
        </p:nvSpPr>
        <p:spPr>
          <a:xfrm rot="884936">
            <a:off x="5352037" y="5200625"/>
            <a:ext cx="1776902" cy="96824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70% del presupuesto</a:t>
            </a:r>
            <a:endParaRPr lang="es-EC" dirty="0"/>
          </a:p>
        </p:txBody>
      </p:sp>
      <p:pic>
        <p:nvPicPr>
          <p:cNvPr id="16" name="Imagen 15"/>
          <p:cNvPicPr>
            <a:picLocks noChangeAspect="1"/>
          </p:cNvPicPr>
          <p:nvPr/>
        </p:nvPicPr>
        <p:blipFill rotWithShape="1">
          <a:blip r:embed="rId5" cstate="print">
            <a:extLst>
              <a:ext uri="{28A0092B-C50C-407E-A947-70E740481C1C}">
                <a14:useLocalDpi xmlns:a14="http://schemas.microsoft.com/office/drawing/2010/main" val="0"/>
              </a:ext>
            </a:extLst>
          </a:blip>
          <a:srcRect l="18794" t="31868" r="21105"/>
          <a:stretch/>
        </p:blipFill>
        <p:spPr>
          <a:xfrm>
            <a:off x="7393435" y="3469481"/>
            <a:ext cx="1671751" cy="1032275"/>
          </a:xfrm>
          <a:prstGeom prst="rect">
            <a:avLst/>
          </a:prstGeom>
        </p:spPr>
      </p:pic>
      <p:pic>
        <p:nvPicPr>
          <p:cNvPr id="17" name="Imagen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380463" y="5155466"/>
            <a:ext cx="1703399" cy="1002324"/>
          </a:xfrm>
          <a:prstGeom prst="rect">
            <a:avLst/>
          </a:prstGeom>
        </p:spPr>
      </p:pic>
      <p:sp>
        <p:nvSpPr>
          <p:cNvPr id="18" name="Rectángulo 17"/>
          <p:cNvSpPr/>
          <p:nvPr/>
        </p:nvSpPr>
        <p:spPr>
          <a:xfrm>
            <a:off x="7032970" y="6308635"/>
            <a:ext cx="2552990" cy="338554"/>
          </a:xfrm>
          <a:prstGeom prst="rect">
            <a:avLst/>
          </a:prstGeom>
          <a:solidFill>
            <a:schemeClr val="accent2"/>
          </a:solidFill>
        </p:spPr>
        <p:txBody>
          <a:bodyPr wrap="square">
            <a:spAutoFit/>
          </a:bodyPr>
          <a:lstStyle/>
          <a:p>
            <a:pPr algn="ctr"/>
            <a:r>
              <a:rPr lang="es-EC" sz="1600" dirty="0" smtClean="0">
                <a:solidFill>
                  <a:schemeClr val="bg1"/>
                </a:solidFill>
                <a:latin typeface="Aharoni" panose="02010803020104030203" pitchFamily="2" charset="-79"/>
                <a:cs typeface="Aharoni" panose="02010803020104030203" pitchFamily="2" charset="-79"/>
              </a:rPr>
              <a:t>Medios privados u otros</a:t>
            </a:r>
          </a:p>
        </p:txBody>
      </p:sp>
    </p:spTree>
    <p:extLst>
      <p:ext uri="{BB962C8B-B14F-4D97-AF65-F5344CB8AC3E}">
        <p14:creationId xmlns:p14="http://schemas.microsoft.com/office/powerpoint/2010/main" val="15701452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1068004234"/>
              </p:ext>
            </p:extLst>
          </p:nvPr>
        </p:nvGraphicFramePr>
        <p:xfrm>
          <a:off x="134471" y="67236"/>
          <a:ext cx="11846858" cy="3316276"/>
        </p:xfrm>
        <a:graphic>
          <a:graphicData uri="http://schemas.openxmlformats.org/drawingml/2006/table">
            <a:tbl>
              <a:tblPr firstRow="1" bandRow="1">
                <a:tableStyleId>{17292A2E-F333-43FB-9621-5CBBE7FDCDCB}</a:tableStyleId>
              </a:tblPr>
              <a:tblGrid>
                <a:gridCol w="11846858"/>
              </a:tblGrid>
              <a:tr h="51211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C" sz="2000" dirty="0" smtClean="0"/>
                        <a:t>PROPUESTA </a:t>
                      </a:r>
                      <a:endParaRPr lang="es-EC" sz="2000" dirty="0"/>
                    </a:p>
                  </a:txBody>
                  <a:tcPr anchor="ctr">
                    <a:solidFill>
                      <a:schemeClr val="accent6"/>
                    </a:solidFill>
                  </a:tcPr>
                </a:tc>
              </a:tr>
              <a:tr h="2140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EC" sz="18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s-EC" sz="100" dirty="0"/>
                    </a:p>
                  </a:txBody>
                  <a:tcPr anchor="ctr">
                    <a:solidFill>
                      <a:schemeClr val="accent6">
                        <a:lumMod val="20000"/>
                        <a:lumOff val="80000"/>
                      </a:schemeClr>
                    </a:solidFill>
                  </a:tcPr>
                </a:tc>
              </a:tr>
              <a:tr h="370840">
                <a:tc>
                  <a:txBody>
                    <a:bodyPr/>
                    <a:lstStyle/>
                    <a:p>
                      <a:pPr marL="285750" indent="-285750">
                        <a:buFont typeface="Wingdings" panose="05000000000000000000" pitchFamily="2" charset="2"/>
                        <a:buChar char="v"/>
                      </a:pPr>
                      <a:r>
                        <a:rPr lang="es-EC" sz="1700" baseline="0" dirty="0" smtClean="0"/>
                        <a:t>De </a:t>
                      </a:r>
                      <a:r>
                        <a:rPr lang="es-EC" sz="1700" baseline="0" dirty="0" smtClean="0"/>
                        <a:t>esta manera se lograría: </a:t>
                      </a:r>
                      <a:endParaRPr lang="es-EC" sz="1700" baseline="0" dirty="0" smtClean="0"/>
                    </a:p>
                    <a:p>
                      <a:pPr marL="285750" indent="-285750">
                        <a:buFont typeface="Wingdings" panose="05000000000000000000" pitchFamily="2" charset="2"/>
                        <a:buChar char="v"/>
                      </a:pPr>
                      <a:endParaRPr lang="es-EC" sz="1700" baseline="0" dirty="0" smtClean="0"/>
                    </a:p>
                    <a:p>
                      <a:pPr marL="8064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s-EC" sz="1700" baseline="0" dirty="0" smtClean="0"/>
                        <a:t>Establecer únicamente un techo máximo de gasto para la “publicidad” de las entidades del Estado, más no para la información catalogada como “propaganda” porque esta sería difundida de manera gratuita por todos los medios de comunicación convencionales y digitales. Y complementariamente se trabajaría para </a:t>
                      </a:r>
                      <a:r>
                        <a:rPr lang="es-ES" sz="1700" dirty="0" smtClean="0"/>
                        <a:t>fortalecer procesos de control de calidad de la información, exclusivamente en el marco de los derechos,</a:t>
                      </a:r>
                      <a:r>
                        <a:rPr lang="es-ES" sz="1700" baseline="0" dirty="0" smtClean="0"/>
                        <a:t> tarea que podría cumplir la Defensoría del Pueblo. </a:t>
                      </a:r>
                      <a:endParaRPr lang="es-ES" sz="1700" dirty="0" smtClean="0"/>
                    </a:p>
                    <a:p>
                      <a:pPr marL="806450" indent="-285750">
                        <a:buFont typeface="Wingdings" panose="05000000000000000000" pitchFamily="2" charset="2"/>
                        <a:buChar char="§"/>
                      </a:pPr>
                      <a:endParaRPr lang="es-EC" sz="1700" baseline="0" dirty="0" smtClean="0"/>
                    </a:p>
                    <a:p>
                      <a:pPr marL="806450" indent="-285750">
                        <a:buFont typeface="Wingdings" panose="05000000000000000000" pitchFamily="2" charset="2"/>
                        <a:buChar char="§"/>
                      </a:pPr>
                      <a:r>
                        <a:rPr lang="es-EC" sz="1700" baseline="0" dirty="0" smtClean="0"/>
                        <a:t>Fortalecer los medios comunitarios del país, porque recibirían fondos permanentes relacionados con el pautaje de las entidades estatales</a:t>
                      </a:r>
                      <a:endParaRPr lang="es-EC" sz="1700" dirty="0"/>
                    </a:p>
                  </a:txBody>
                  <a:tcPr anchor="ctr"/>
                </a:tc>
              </a:tr>
            </a:tbl>
          </a:graphicData>
        </a:graphic>
      </p:graphicFrame>
      <p:pic>
        <p:nvPicPr>
          <p:cNvPr id="4" name="Imagen 3"/>
          <p:cNvPicPr>
            <a:picLocks noChangeAspect="1"/>
          </p:cNvPicPr>
          <p:nvPr/>
        </p:nvPicPr>
        <p:blipFill rotWithShape="1">
          <a:blip r:embed="rId2" cstate="print">
            <a:extLst>
              <a:ext uri="{28A0092B-C50C-407E-A947-70E740481C1C}">
                <a14:useLocalDpi xmlns:a14="http://schemas.microsoft.com/office/drawing/2010/main" val="0"/>
              </a:ext>
            </a:extLst>
          </a:blip>
          <a:srcRect l="50894" b="18367"/>
          <a:stretch/>
        </p:blipFill>
        <p:spPr>
          <a:xfrm>
            <a:off x="1168106" y="5283607"/>
            <a:ext cx="1892509" cy="1104549"/>
          </a:xfrm>
          <a:prstGeom prst="rect">
            <a:avLst/>
          </a:prstGeom>
        </p:spPr>
      </p:pic>
      <p:sp>
        <p:nvSpPr>
          <p:cNvPr id="6" name="Rectángulo 5"/>
          <p:cNvSpPr/>
          <p:nvPr/>
        </p:nvSpPr>
        <p:spPr>
          <a:xfrm>
            <a:off x="1168105" y="4394604"/>
            <a:ext cx="1892510" cy="830997"/>
          </a:xfrm>
          <a:prstGeom prst="rect">
            <a:avLst/>
          </a:prstGeom>
          <a:solidFill>
            <a:schemeClr val="accent2"/>
          </a:solidFill>
        </p:spPr>
        <p:txBody>
          <a:bodyPr wrap="square">
            <a:spAutoFit/>
          </a:bodyPr>
          <a:lstStyle/>
          <a:p>
            <a:pPr algn="ctr"/>
            <a:r>
              <a:rPr lang="es-EC" sz="1600" dirty="0" smtClean="0">
                <a:solidFill>
                  <a:schemeClr val="bg1"/>
                </a:solidFill>
                <a:latin typeface="Aharoni" panose="02010803020104030203" pitchFamily="2" charset="-79"/>
                <a:cs typeface="Aharoni" panose="02010803020104030203" pitchFamily="2" charset="-79"/>
              </a:rPr>
              <a:t>Información relacionada con la gestión</a:t>
            </a:r>
            <a:endParaRPr lang="es-EC" sz="1600" dirty="0">
              <a:solidFill>
                <a:schemeClr val="bg1"/>
              </a:solidFill>
              <a:latin typeface="Aharoni" panose="02010803020104030203" pitchFamily="2" charset="-79"/>
              <a:cs typeface="Aharoni" panose="02010803020104030203" pitchFamily="2" charset="-79"/>
            </a:endParaRPr>
          </a:p>
        </p:txBody>
      </p:sp>
      <p:sp>
        <p:nvSpPr>
          <p:cNvPr id="8" name="Rectángulo 7"/>
          <p:cNvSpPr/>
          <p:nvPr/>
        </p:nvSpPr>
        <p:spPr>
          <a:xfrm>
            <a:off x="664082" y="3654751"/>
            <a:ext cx="2900553" cy="523220"/>
          </a:xfrm>
          <a:prstGeom prst="rect">
            <a:avLst/>
          </a:prstGeom>
          <a:solidFill>
            <a:schemeClr val="accent4">
              <a:lumMod val="60000"/>
              <a:lumOff val="40000"/>
            </a:schemeClr>
          </a:solidFill>
        </p:spPr>
        <p:txBody>
          <a:bodyPr wrap="square">
            <a:spAutoFit/>
          </a:bodyPr>
          <a:lstStyle/>
          <a:p>
            <a:pPr algn="ctr"/>
            <a:r>
              <a:rPr lang="es-EC" sz="1400" dirty="0" smtClean="0">
                <a:latin typeface="Aharoni" panose="02010803020104030203" pitchFamily="2" charset="-79"/>
                <a:cs typeface="Aharoni" panose="02010803020104030203" pitchFamily="2" charset="-79"/>
              </a:rPr>
              <a:t>GRATUITA EN TODOS LOS MEDIOS DE COMUNICACIÓN</a:t>
            </a:r>
            <a:endParaRPr lang="es-EC" sz="1400" dirty="0">
              <a:latin typeface="Aharoni" panose="02010803020104030203" pitchFamily="2" charset="-79"/>
              <a:cs typeface="Aharoni" panose="02010803020104030203" pitchFamily="2" charset="-79"/>
            </a:endParaRPr>
          </a:p>
        </p:txBody>
      </p:sp>
      <p:sp>
        <p:nvSpPr>
          <p:cNvPr id="10" name="Rectángulo 9"/>
          <p:cNvSpPr/>
          <p:nvPr/>
        </p:nvSpPr>
        <p:spPr>
          <a:xfrm>
            <a:off x="5871522" y="4389297"/>
            <a:ext cx="3885169" cy="800219"/>
          </a:xfrm>
          <a:prstGeom prst="rect">
            <a:avLst/>
          </a:prstGeom>
          <a:solidFill>
            <a:schemeClr val="accent2"/>
          </a:solidFill>
        </p:spPr>
        <p:txBody>
          <a:bodyPr wrap="square">
            <a:spAutoFit/>
          </a:bodyPr>
          <a:lstStyle/>
          <a:p>
            <a:pPr algn="ctr"/>
            <a:r>
              <a:rPr lang="es-EC" sz="1600" dirty="0">
                <a:solidFill>
                  <a:schemeClr val="bg1"/>
                </a:solidFill>
                <a:latin typeface="Aharoni" panose="02010803020104030203" pitchFamily="2" charset="-79"/>
                <a:cs typeface="Aharoni" panose="02010803020104030203" pitchFamily="2" charset="-79"/>
              </a:rPr>
              <a:t>Publicidad </a:t>
            </a:r>
            <a:endParaRPr lang="es-EC" sz="1600" dirty="0" smtClean="0">
              <a:solidFill>
                <a:schemeClr val="bg1"/>
              </a:solidFill>
              <a:latin typeface="Aharoni" panose="02010803020104030203" pitchFamily="2" charset="-79"/>
              <a:cs typeface="Aharoni" panose="02010803020104030203" pitchFamily="2" charset="-79"/>
            </a:endParaRPr>
          </a:p>
          <a:p>
            <a:pPr algn="ctr"/>
            <a:r>
              <a:rPr lang="es-EC" sz="1500" dirty="0" smtClean="0">
                <a:solidFill>
                  <a:schemeClr val="bg1"/>
                </a:solidFill>
                <a:latin typeface="Aharoni" panose="02010803020104030203" pitchFamily="2" charset="-79"/>
                <a:cs typeface="Aharoni" panose="02010803020104030203" pitchFamily="2" charset="-79"/>
              </a:rPr>
              <a:t>(</a:t>
            </a:r>
            <a:r>
              <a:rPr lang="es-EC" sz="1500" dirty="0">
                <a:solidFill>
                  <a:schemeClr val="bg1"/>
                </a:solidFill>
                <a:latin typeface="Aharoni" panose="02010803020104030203" pitchFamily="2" charset="-79"/>
                <a:cs typeface="Aharoni" panose="02010803020104030203" pitchFamily="2" charset="-79"/>
              </a:rPr>
              <a:t>bienes, servicios públicos, promoción turística, </a:t>
            </a:r>
            <a:r>
              <a:rPr lang="es-EC" sz="1500" dirty="0">
                <a:solidFill>
                  <a:schemeClr val="bg1"/>
                </a:solidFill>
                <a:latin typeface="Aharoni" panose="02010803020104030203" pitchFamily="2" charset="-79"/>
                <a:cs typeface="Aharoni" panose="02010803020104030203" pitchFamily="2" charset="-79"/>
              </a:rPr>
              <a:t>comercial)</a:t>
            </a:r>
            <a:endParaRPr lang="es-EC" sz="1500" dirty="0">
              <a:solidFill>
                <a:schemeClr val="bg1"/>
              </a:solidFill>
              <a:latin typeface="Aharoni" panose="02010803020104030203" pitchFamily="2" charset="-79"/>
              <a:cs typeface="Aharoni" panose="02010803020104030203" pitchFamily="2" charset="-79"/>
            </a:endParaRPr>
          </a:p>
        </p:txBody>
      </p:sp>
      <p:pic>
        <p:nvPicPr>
          <p:cNvPr id="12" name="Imagen 11"/>
          <p:cNvPicPr>
            <a:picLocks noChangeAspect="1"/>
          </p:cNvPicPr>
          <p:nvPr/>
        </p:nvPicPr>
        <p:blipFill rotWithShape="1">
          <a:blip r:embed="rId3">
            <a:extLst>
              <a:ext uri="{28A0092B-C50C-407E-A947-70E740481C1C}">
                <a14:useLocalDpi xmlns:a14="http://schemas.microsoft.com/office/drawing/2010/main" val="0"/>
              </a:ext>
            </a:extLst>
          </a:blip>
          <a:srcRect t="15091" b="15214"/>
          <a:stretch/>
        </p:blipFill>
        <p:spPr>
          <a:xfrm>
            <a:off x="5871522" y="5252307"/>
            <a:ext cx="3885169" cy="1130542"/>
          </a:xfrm>
          <a:prstGeom prst="rect">
            <a:avLst/>
          </a:prstGeom>
        </p:spPr>
      </p:pic>
      <p:sp>
        <p:nvSpPr>
          <p:cNvPr id="16" name="Rectángulo 15"/>
          <p:cNvSpPr/>
          <p:nvPr/>
        </p:nvSpPr>
        <p:spPr>
          <a:xfrm>
            <a:off x="6363829" y="3640801"/>
            <a:ext cx="2900553" cy="677108"/>
          </a:xfrm>
          <a:prstGeom prst="rect">
            <a:avLst/>
          </a:prstGeom>
          <a:solidFill>
            <a:schemeClr val="accent4">
              <a:lumMod val="60000"/>
              <a:lumOff val="40000"/>
            </a:schemeClr>
          </a:solidFill>
        </p:spPr>
        <p:txBody>
          <a:bodyPr wrap="square">
            <a:spAutoFit/>
          </a:bodyPr>
          <a:lstStyle/>
          <a:p>
            <a:pPr algn="ctr"/>
            <a:r>
              <a:rPr lang="es-EC" sz="2400" b="1" dirty="0">
                <a:latin typeface="Aharoni" panose="02010803020104030203" pitchFamily="2" charset="-79"/>
                <a:cs typeface="Aharoni" panose="02010803020104030203" pitchFamily="2" charset="-79"/>
              </a:rPr>
              <a:t>30</a:t>
            </a:r>
            <a:r>
              <a:rPr lang="es-EC" sz="2400" b="1" dirty="0">
                <a:latin typeface="Aharoni" panose="02010803020104030203" pitchFamily="2" charset="-79"/>
                <a:cs typeface="Aharoni" panose="02010803020104030203" pitchFamily="2" charset="-79"/>
              </a:rPr>
              <a:t>% </a:t>
            </a:r>
            <a:r>
              <a:rPr lang="es-EC" sz="1400" b="1" dirty="0">
                <a:latin typeface="Aharoni" panose="02010803020104030203" pitchFamily="2" charset="-79"/>
                <a:cs typeface="Aharoni" panose="02010803020104030203" pitchFamily="2" charset="-79"/>
              </a:rPr>
              <a:t>del presupuesto </a:t>
            </a:r>
            <a:r>
              <a:rPr lang="es-EC" sz="1400" b="1" dirty="0" smtClean="0">
                <a:latin typeface="Aharoni" panose="02010803020104030203" pitchFamily="2" charset="-79"/>
                <a:cs typeface="Aharoni" panose="02010803020104030203" pitchFamily="2" charset="-79"/>
              </a:rPr>
              <a:t>en </a:t>
            </a:r>
            <a:br>
              <a:rPr lang="es-EC" sz="1400" b="1" dirty="0" smtClean="0">
                <a:latin typeface="Aharoni" panose="02010803020104030203" pitchFamily="2" charset="-79"/>
                <a:cs typeface="Aharoni" panose="02010803020104030203" pitchFamily="2" charset="-79"/>
              </a:rPr>
            </a:br>
            <a:r>
              <a:rPr lang="es-EC" sz="1400" b="1" dirty="0" smtClean="0">
                <a:latin typeface="Aharoni" panose="02010803020104030203" pitchFamily="2" charset="-79"/>
                <a:cs typeface="Aharoni" panose="02010803020104030203" pitchFamily="2" charset="-79"/>
              </a:rPr>
              <a:t>MEDIOS COMUNITARIOS</a:t>
            </a:r>
            <a:endParaRPr lang="es-EC" sz="1400" b="1" dirty="0">
              <a:latin typeface="Aharoni" panose="02010803020104030203" pitchFamily="2" charset="-79"/>
              <a:cs typeface="Aharoni" panose="02010803020104030203" pitchFamily="2" charset="-79"/>
            </a:endParaRPr>
          </a:p>
        </p:txBody>
      </p:sp>
      <p:sp>
        <p:nvSpPr>
          <p:cNvPr id="17" name="Rectángulo 16"/>
          <p:cNvSpPr/>
          <p:nvPr/>
        </p:nvSpPr>
        <p:spPr>
          <a:xfrm>
            <a:off x="9856695" y="3835299"/>
            <a:ext cx="1680544" cy="954107"/>
          </a:xfrm>
          <a:prstGeom prst="rect">
            <a:avLst/>
          </a:prstGeom>
          <a:solidFill>
            <a:schemeClr val="accent4">
              <a:lumMod val="60000"/>
              <a:lumOff val="40000"/>
            </a:schemeClr>
          </a:solidFill>
        </p:spPr>
        <p:txBody>
          <a:bodyPr wrap="square">
            <a:spAutoFit/>
          </a:bodyPr>
          <a:lstStyle/>
          <a:p>
            <a:pPr algn="ctr"/>
            <a:r>
              <a:rPr lang="es-EC" sz="2000" dirty="0">
                <a:latin typeface="Aharoni" panose="02010803020104030203" pitchFamily="2" charset="-79"/>
                <a:cs typeface="Aharoni" panose="02010803020104030203" pitchFamily="2" charset="-79"/>
              </a:rPr>
              <a:t>70% </a:t>
            </a:r>
            <a:r>
              <a:rPr lang="es-EC" sz="1200" dirty="0">
                <a:latin typeface="Aharoni" panose="02010803020104030203" pitchFamily="2" charset="-79"/>
                <a:cs typeface="Aharoni" panose="02010803020104030203" pitchFamily="2" charset="-79"/>
              </a:rPr>
              <a:t>del </a:t>
            </a:r>
            <a:r>
              <a:rPr lang="es-EC" sz="1200" dirty="0" smtClean="0">
                <a:latin typeface="Aharoni" panose="02010803020104030203" pitchFamily="2" charset="-79"/>
                <a:cs typeface="Aharoni" panose="02010803020104030203" pitchFamily="2" charset="-79"/>
              </a:rPr>
              <a:t>presupuesto en</a:t>
            </a:r>
            <a:endParaRPr lang="es-EC" sz="1200" dirty="0">
              <a:latin typeface="Aharoni" panose="02010803020104030203" pitchFamily="2" charset="-79"/>
              <a:cs typeface="Aharoni" panose="02010803020104030203" pitchFamily="2" charset="-79"/>
            </a:endParaRPr>
          </a:p>
          <a:p>
            <a:pPr algn="ctr"/>
            <a:r>
              <a:rPr lang="es-EC" sz="1200" b="1" dirty="0" smtClean="0">
                <a:latin typeface="Aharoni" panose="02010803020104030203" pitchFamily="2" charset="-79"/>
                <a:cs typeface="Aharoni" panose="02010803020104030203" pitchFamily="2" charset="-79"/>
              </a:rPr>
              <a:t>OTROS MEDIOS DE COMUNICACIÓN</a:t>
            </a:r>
            <a:endParaRPr lang="es-EC" sz="1200" b="1"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2056420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3514253598"/>
              </p:ext>
            </p:extLst>
          </p:nvPr>
        </p:nvGraphicFramePr>
        <p:xfrm>
          <a:off x="529892" y="224018"/>
          <a:ext cx="11012558" cy="6341964"/>
        </p:xfrm>
        <a:graphic>
          <a:graphicData uri="http://schemas.openxmlformats.org/drawingml/2006/table">
            <a:tbl>
              <a:tblPr firstRow="1" bandRow="1">
                <a:tableStyleId>{17292A2E-F333-43FB-9621-5CBBE7FDCDCB}</a:tableStyleId>
              </a:tblPr>
              <a:tblGrid>
                <a:gridCol w="11012558"/>
              </a:tblGrid>
              <a:tr h="4898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C" dirty="0" smtClean="0"/>
                        <a:t>CONSIDERACIÓN</a:t>
                      </a:r>
                      <a:r>
                        <a:rPr lang="es-EC" baseline="0" dirty="0" smtClean="0"/>
                        <a:t> RELEVANTES</a:t>
                      </a:r>
                      <a:endParaRPr lang="es-EC" dirty="0"/>
                    </a:p>
                  </a:txBody>
                  <a:tcPr anchor="ctr">
                    <a:solidFill>
                      <a:schemeClr val="accent6"/>
                    </a:solidFill>
                  </a:tcPr>
                </a:tc>
              </a:tr>
              <a:tr h="370840">
                <a:tc>
                  <a:txBody>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s-ES" sz="1800" dirty="0" smtClean="0"/>
                        <a:t>El acceso a la información pública debe ser garantizado sin limitantes en términos presupuestarios. Sin embargo se debe someter a un control de calidad en función de los derechos. </a:t>
                      </a:r>
                    </a:p>
                    <a:p>
                      <a:pPr marL="342900" indent="-342900">
                        <a:buFont typeface="Wingdings" panose="05000000000000000000" pitchFamily="2" charset="2"/>
                        <a:buChar char="§"/>
                      </a:pPr>
                      <a:endParaRPr lang="es-ES" sz="1800" dirty="0" smtClean="0"/>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s-ES" sz="1800" dirty="0" smtClean="0"/>
                        <a:t>El derecho al acceso a la información pública se relaciona con la libertad de expresión, puesto que no solo se debe a emitir información sino también a recibirla. </a:t>
                      </a:r>
                    </a:p>
                    <a:p>
                      <a:pPr marL="342900" indent="-342900">
                        <a:buFont typeface="Wingdings" panose="05000000000000000000" pitchFamily="2" charset="2"/>
                        <a:buChar char="§"/>
                      </a:pPr>
                      <a:endParaRPr lang="es-ES" sz="1800" dirty="0" smtClean="0"/>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s-ES" sz="1800" dirty="0" smtClean="0"/>
                        <a:t>Obliga al Estado a suministrar información exclusivamente respecto al manejo de los recursos públicos y la satisfacción de servicios.</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s-ES" sz="1800" dirty="0" smtClean="0"/>
                    </a:p>
                    <a:p>
                      <a:pPr marL="342900" indent="-342900">
                        <a:buFont typeface="Wingdings" panose="05000000000000000000" pitchFamily="2" charset="2"/>
                        <a:buChar char="§"/>
                      </a:pPr>
                      <a:r>
                        <a:rPr lang="es-ES" sz="1800" dirty="0" smtClean="0"/>
                        <a:t>El derecho a la información recae sobre la información que está bajo custodia, administración o tenencia del Estado; la que este produce o está obligado a producir; y la que está obligado a recolectar. </a:t>
                      </a:r>
                    </a:p>
                    <a:p>
                      <a:pPr marL="342900" indent="-342900">
                        <a:buFont typeface="Wingdings" panose="05000000000000000000" pitchFamily="2" charset="2"/>
                        <a:buChar char="§"/>
                      </a:pPr>
                      <a:endParaRPr lang="es-ES" sz="1800" dirty="0" smtClean="0"/>
                    </a:p>
                    <a:p>
                      <a:pPr marL="342900" indent="-342900">
                        <a:buFont typeface="Wingdings" panose="05000000000000000000" pitchFamily="2" charset="2"/>
                        <a:buChar char="§"/>
                      </a:pPr>
                      <a:r>
                        <a:rPr lang="es-ES" sz="1800" dirty="0" smtClean="0"/>
                        <a:t>Publicar de forma dinámica, incluso en la ausencia de una solicitud, toda una gama de información de interés público. </a:t>
                      </a:r>
                    </a:p>
                    <a:p>
                      <a:pPr marL="342900" indent="-342900">
                        <a:buFont typeface="Wingdings" panose="05000000000000000000" pitchFamily="2" charset="2"/>
                        <a:buChar char="§"/>
                      </a:pPr>
                      <a:endParaRPr lang="es-ES" sz="1800" dirty="0" smtClean="0"/>
                    </a:p>
                    <a:p>
                      <a:pPr marL="342900" indent="-342900">
                        <a:buFont typeface="Wingdings" panose="05000000000000000000" pitchFamily="2" charset="2"/>
                        <a:buChar char="§"/>
                      </a:pPr>
                      <a:r>
                        <a:rPr lang="es-ES" sz="1800" dirty="0" smtClean="0"/>
                        <a:t>Producir o captar la información que necesita para el cumplimiento de sus deberes, según lo establecido por normas internacionales, constitucionales o legales. </a:t>
                      </a:r>
                    </a:p>
                    <a:p>
                      <a:pPr marL="342900" indent="-342900">
                        <a:buFont typeface="Wingdings" panose="05000000000000000000" pitchFamily="2" charset="2"/>
                        <a:buChar char="§"/>
                      </a:pPr>
                      <a:endParaRPr lang="es-ES" sz="1800" dirty="0" smtClean="0"/>
                    </a:p>
                    <a:p>
                      <a:pPr marL="342900" indent="-342900">
                        <a:buFont typeface="Wingdings" panose="05000000000000000000" pitchFamily="2" charset="2"/>
                        <a:buChar char="§"/>
                      </a:pPr>
                      <a:r>
                        <a:rPr lang="es-ES" sz="1800" dirty="0" smtClean="0"/>
                        <a:t>Generar una cultura de transparencia. </a:t>
                      </a:r>
                    </a:p>
                    <a:p>
                      <a:pPr marL="342900" indent="-342900">
                        <a:buFont typeface="Wingdings" panose="05000000000000000000" pitchFamily="2" charset="2"/>
                        <a:buChar char="§"/>
                      </a:pPr>
                      <a:endParaRPr lang="es-ES" sz="1800" dirty="0" smtClean="0"/>
                    </a:p>
                    <a:p>
                      <a:pPr marL="342900" indent="-342900">
                        <a:buFont typeface="Wingdings" panose="05000000000000000000" pitchFamily="2" charset="2"/>
                        <a:buChar char="§"/>
                      </a:pPr>
                      <a:r>
                        <a:rPr lang="es-ES" sz="1800" dirty="0" smtClean="0"/>
                        <a:t>Obligación de adecuar el ordenamiento jurídico a las exigencias del derecho de acceso a la información. </a:t>
                      </a:r>
                      <a:endParaRPr lang="es-EC" dirty="0"/>
                    </a:p>
                  </a:txBody>
                  <a:tcPr anchor="ctr"/>
                </a:tc>
              </a:tr>
            </a:tbl>
          </a:graphicData>
        </a:graphic>
      </p:graphicFrame>
    </p:spTree>
    <p:extLst>
      <p:ext uri="{BB962C8B-B14F-4D97-AF65-F5344CB8AC3E}">
        <p14:creationId xmlns:p14="http://schemas.microsoft.com/office/powerpoint/2010/main" val="36969195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1551958779"/>
              </p:ext>
            </p:extLst>
          </p:nvPr>
        </p:nvGraphicFramePr>
        <p:xfrm>
          <a:off x="543339" y="371936"/>
          <a:ext cx="11012558" cy="4421724"/>
        </p:xfrm>
        <a:graphic>
          <a:graphicData uri="http://schemas.openxmlformats.org/drawingml/2006/table">
            <a:tbl>
              <a:tblPr firstRow="1" bandRow="1">
                <a:tableStyleId>{17292A2E-F333-43FB-9621-5CBBE7FDCDCB}</a:tableStyleId>
              </a:tblPr>
              <a:tblGrid>
                <a:gridCol w="11012558"/>
              </a:tblGrid>
              <a:tr h="4898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C" dirty="0" smtClean="0"/>
                        <a:t>CONSIDERACIÓN</a:t>
                      </a:r>
                      <a:r>
                        <a:rPr lang="es-EC" baseline="0" dirty="0" smtClean="0"/>
                        <a:t> RELEVANTES</a:t>
                      </a:r>
                      <a:endParaRPr lang="es-EC" dirty="0"/>
                    </a:p>
                  </a:txBody>
                  <a:tcPr anchor="ctr">
                    <a:solidFill>
                      <a:schemeClr val="accent6"/>
                    </a:solidFill>
                  </a:tcPr>
                </a:tc>
              </a:tr>
              <a:tr h="370840">
                <a:tc>
                  <a:txBody>
                    <a:bodyPr/>
                    <a:lstStyle/>
                    <a:p>
                      <a:pPr marL="0" indent="0">
                        <a:buFont typeface="Wingdings" panose="05000000000000000000" pitchFamily="2" charset="2"/>
                        <a:buNone/>
                      </a:pPr>
                      <a:endParaRPr lang="es-ES" sz="1800" dirty="0" smtClean="0"/>
                    </a:p>
                    <a:p>
                      <a:pPr marL="342900" indent="-342900">
                        <a:buFont typeface="Wingdings" panose="05000000000000000000" pitchFamily="2" charset="2"/>
                        <a:buChar char="§"/>
                      </a:pPr>
                      <a:r>
                        <a:rPr lang="es-ES" sz="1800" dirty="0" smtClean="0"/>
                        <a:t>Es necesaria una regulación objetiva en cuanto a las entidades responsables de hacer cumplir la norma (Contraloría General del Estado, CNE y Defensoría del Pueblo)</a:t>
                      </a:r>
                    </a:p>
                    <a:p>
                      <a:pPr marL="342900" indent="-342900">
                        <a:buFont typeface="Wingdings" panose="05000000000000000000" pitchFamily="2" charset="2"/>
                        <a:buChar char="§"/>
                      </a:pPr>
                      <a:endParaRPr lang="es-ES" sz="1800" dirty="0" smtClean="0"/>
                    </a:p>
                    <a:p>
                      <a:pPr marL="342900" indent="-342900">
                        <a:buFont typeface="Wingdings" panose="05000000000000000000" pitchFamily="2" charset="2"/>
                        <a:buChar char="§"/>
                      </a:pPr>
                      <a:r>
                        <a:rPr lang="es-ES" sz="1800" dirty="0" smtClean="0"/>
                        <a:t>Existen diferentes relaciones de los GAD con sus ciudadanos y medios de comunicación. </a:t>
                      </a:r>
                    </a:p>
                    <a:p>
                      <a:pPr marL="342900" indent="-342900">
                        <a:buFont typeface="Wingdings" panose="05000000000000000000" pitchFamily="2" charset="2"/>
                        <a:buChar char="§"/>
                      </a:pPr>
                      <a:endParaRPr lang="es-ES" sz="1800" dirty="0" smtClean="0"/>
                    </a:p>
                    <a:p>
                      <a:pPr marL="342900" indent="-342900">
                        <a:buFont typeface="Wingdings" panose="05000000000000000000" pitchFamily="2" charset="2"/>
                        <a:buChar char="§"/>
                      </a:pPr>
                      <a:r>
                        <a:rPr lang="es-ES" sz="1800" dirty="0" smtClean="0"/>
                        <a:t>El cuestionar, indagar y considerar si se está dando un adecuado cumplimiento a las funciones públicas permite la participación en la gestión. </a:t>
                      </a:r>
                    </a:p>
                    <a:p>
                      <a:pPr marL="342900" indent="-342900">
                        <a:buFont typeface="Wingdings" panose="05000000000000000000" pitchFamily="2" charset="2"/>
                        <a:buChar char="§"/>
                      </a:pPr>
                      <a:endParaRPr lang="es-ES" sz="1800" dirty="0" smtClean="0"/>
                    </a:p>
                    <a:p>
                      <a:pPr marL="342900" indent="-342900">
                        <a:buFont typeface="Wingdings" panose="05000000000000000000" pitchFamily="2" charset="2"/>
                        <a:buChar char="§"/>
                      </a:pPr>
                      <a:r>
                        <a:rPr lang="es-ES" sz="1800" dirty="0" smtClean="0"/>
                        <a:t>La participación en la gestión no perjudica a las autoridades, sino las ayuda a invertir sus recursos de manera apropiada en la identificación y solución de problemas públicos. </a:t>
                      </a:r>
                    </a:p>
                    <a:p>
                      <a:pPr marL="342900" indent="-342900">
                        <a:buFont typeface="Wingdings" panose="05000000000000000000" pitchFamily="2" charset="2"/>
                        <a:buChar char="§"/>
                      </a:pPr>
                      <a:endParaRPr lang="es-ES" sz="1800" dirty="0" smtClean="0"/>
                    </a:p>
                    <a:p>
                      <a:pPr marL="342900" indent="-342900">
                        <a:buFont typeface="Wingdings" panose="05000000000000000000" pitchFamily="2" charset="2"/>
                        <a:buChar char="§"/>
                      </a:pPr>
                      <a:endParaRPr lang="es-ES" sz="18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s-EC" dirty="0"/>
                    </a:p>
                  </a:txBody>
                  <a:tcPr anchor="ctr"/>
                </a:tc>
              </a:tr>
            </a:tbl>
          </a:graphicData>
        </a:graphic>
      </p:graphicFrame>
    </p:spTree>
    <p:extLst>
      <p:ext uri="{BB962C8B-B14F-4D97-AF65-F5344CB8AC3E}">
        <p14:creationId xmlns:p14="http://schemas.microsoft.com/office/powerpoint/2010/main" val="300063290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1697</TotalTime>
  <Words>1348</Words>
  <Application>Microsoft Office PowerPoint</Application>
  <PresentationFormat>Panorámica</PresentationFormat>
  <Paragraphs>90</Paragraphs>
  <Slides>10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Aharoni</vt:lpstr>
      <vt:lpstr>Arial</vt:lpstr>
      <vt:lpstr>Calibri</vt:lpstr>
      <vt:lpstr>Calibri Light</vt:lpstr>
      <vt:lpstr>Wingdings</vt:lpstr>
      <vt:lpstr>Tema de Office</vt:lpstr>
      <vt:lpstr>Argumentos y Propuestas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Argumentos Reformas Ley de Comunicación</dc:title>
  <dc:creator>Andrés Zambrano Espinoza</dc:creator>
  <cp:lastModifiedBy>Veronica Paulina Ayala Tufino</cp:lastModifiedBy>
  <cp:revision>43</cp:revision>
  <dcterms:created xsi:type="dcterms:W3CDTF">2020-02-06T21:04:00Z</dcterms:created>
  <dcterms:modified xsi:type="dcterms:W3CDTF">2020-02-11T18:41:28Z</dcterms:modified>
</cp:coreProperties>
</file>