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6" r:id="rId2"/>
  </p:sldMasterIdLst>
  <p:notesMasterIdLst>
    <p:notesMasterId r:id="rId23"/>
  </p:notesMasterIdLst>
  <p:sldIdLst>
    <p:sldId id="267" r:id="rId3"/>
    <p:sldId id="268" r:id="rId4"/>
    <p:sldId id="271" r:id="rId5"/>
    <p:sldId id="283" r:id="rId6"/>
    <p:sldId id="269" r:id="rId7"/>
    <p:sldId id="275" r:id="rId8"/>
    <p:sldId id="284" r:id="rId9"/>
    <p:sldId id="272" r:id="rId10"/>
    <p:sldId id="273" r:id="rId11"/>
    <p:sldId id="274" r:id="rId12"/>
    <p:sldId id="276" r:id="rId13"/>
    <p:sldId id="277" r:id="rId14"/>
    <p:sldId id="278" r:id="rId15"/>
    <p:sldId id="279" r:id="rId16"/>
    <p:sldId id="280" r:id="rId17"/>
    <p:sldId id="281" r:id="rId18"/>
    <p:sldId id="282" r:id="rId19"/>
    <p:sldId id="285" r:id="rId20"/>
    <p:sldId id="286" r:id="rId21"/>
    <p:sldId id="287" r:id="rId22"/>
  </p:sldIdLst>
  <p:sldSz cx="12192000" cy="6858000"/>
  <p:notesSz cx="6797675" cy="9926638"/>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1275" autoAdjust="0"/>
  </p:normalViewPr>
  <p:slideViewPr>
    <p:cSldViewPr snapToGrid="0">
      <p:cViewPr varScale="1">
        <p:scale>
          <a:sx n="47" d="100"/>
          <a:sy n="47" d="100"/>
        </p:scale>
        <p:origin x="192" y="3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E7CE33F-F57B-4F91-8F02-C83A9283B26C}" type="datetimeFigureOut">
              <a:rPr lang="es-ES" smtClean="0"/>
              <a:t>07/11/2018</a:t>
            </a:fld>
            <a:endParaRPr lang="es-ES"/>
          </a:p>
        </p:txBody>
      </p:sp>
      <p:sp>
        <p:nvSpPr>
          <p:cNvPr id="4" name="Marcador de imagen d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4A4B19AA-0DFC-4367-BEDE-B7EC36B21E18}" type="slidenum">
              <a:rPr lang="es-ES" smtClean="0"/>
              <a:t>‹Nº›</a:t>
            </a:fld>
            <a:endParaRPr lang="es-ES"/>
          </a:p>
        </p:txBody>
      </p:sp>
    </p:spTree>
    <p:extLst>
      <p:ext uri="{BB962C8B-B14F-4D97-AF65-F5344CB8AC3E}">
        <p14:creationId xmlns:p14="http://schemas.microsoft.com/office/powerpoint/2010/main" val="221752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Limitaciones a superar con la Superintendencia:</a:t>
            </a:r>
            <a:r>
              <a:rPr lang="es-ES" baseline="0" dirty="0" smtClean="0"/>
              <a:t> falta de información, limitaciones en los catastros, dificultades para marcar los límites urbanos y parar la especulación.</a:t>
            </a:r>
          </a:p>
          <a:p>
            <a:endParaRPr lang="es-ES" dirty="0"/>
          </a:p>
        </p:txBody>
      </p:sp>
      <p:sp>
        <p:nvSpPr>
          <p:cNvPr id="4" name="Marcador de número de diapositiva 3"/>
          <p:cNvSpPr>
            <a:spLocks noGrp="1"/>
          </p:cNvSpPr>
          <p:nvPr>
            <p:ph type="sldNum" sz="quarter" idx="10"/>
          </p:nvPr>
        </p:nvSpPr>
        <p:spPr/>
        <p:txBody>
          <a:bodyPr/>
          <a:lstStyle/>
          <a:p>
            <a:fld id="{4A4B19AA-0DFC-4367-BEDE-B7EC36B21E18}" type="slidenum">
              <a:rPr lang="es-ES" smtClean="0"/>
              <a:t>2</a:t>
            </a:fld>
            <a:endParaRPr lang="es-ES"/>
          </a:p>
        </p:txBody>
      </p:sp>
    </p:spTree>
    <p:extLst>
      <p:ext uri="{BB962C8B-B14F-4D97-AF65-F5344CB8AC3E}">
        <p14:creationId xmlns:p14="http://schemas.microsoft.com/office/powerpoint/2010/main" val="2425963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A4B19AA-0DFC-4367-BEDE-B7EC36B21E18}" type="slidenum">
              <a:rPr lang="es-ES" smtClean="0"/>
              <a:t>5</a:t>
            </a:fld>
            <a:endParaRPr lang="es-ES"/>
          </a:p>
        </p:txBody>
      </p:sp>
    </p:spTree>
    <p:extLst>
      <p:ext uri="{BB962C8B-B14F-4D97-AF65-F5344CB8AC3E}">
        <p14:creationId xmlns:p14="http://schemas.microsoft.com/office/powerpoint/2010/main" val="3973852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C" sz="1200" b="1" kern="1200" dirty="0" smtClean="0">
                <a:solidFill>
                  <a:schemeClr val="tx1"/>
                </a:solidFill>
                <a:effectLst/>
                <a:latin typeface="+mn-lt"/>
                <a:ea typeface="+mn-ea"/>
                <a:cs typeface="+mn-cs"/>
              </a:rPr>
              <a:t>Este refiere a la reforma propuesta en el artículo 313, que dice: “</a:t>
            </a:r>
            <a:r>
              <a:rPr lang="es-EC" sz="1200" kern="1200" dirty="0" smtClean="0">
                <a:solidFill>
                  <a:schemeClr val="tx1"/>
                </a:solidFill>
                <a:effectLst/>
                <a:latin typeface="+mn-lt"/>
                <a:ea typeface="+mn-ea"/>
                <a:cs typeface="+mn-cs"/>
              </a:rPr>
              <a:t>Los requerimientos de asistencia técnica, capacitación y fortalecimiento institucional estarán previstos en los planes anuales aprobados por la Asamblea General de cada entidad asociativa y/o excepcionalmente, autorizada por el Comité Ejecutivo o la Comisión Ejecutiva Institucional, según corresponda, previa petición y resolución del órgano legislativo Gobierno Autónomo Descentralizado correspondiente".</a:t>
            </a:r>
          </a:p>
          <a:p>
            <a:endParaRPr lang="es-EC" dirty="0"/>
          </a:p>
        </p:txBody>
      </p:sp>
      <p:sp>
        <p:nvSpPr>
          <p:cNvPr id="4" name="Marcador de número de diapositiva 3"/>
          <p:cNvSpPr>
            <a:spLocks noGrp="1"/>
          </p:cNvSpPr>
          <p:nvPr>
            <p:ph type="sldNum" sz="quarter" idx="10"/>
          </p:nvPr>
        </p:nvSpPr>
        <p:spPr/>
        <p:txBody>
          <a:bodyPr/>
          <a:lstStyle/>
          <a:p>
            <a:fld id="{4A4B19AA-0DFC-4367-BEDE-B7EC36B21E18}" type="slidenum">
              <a:rPr lang="es-ES" smtClean="0"/>
              <a:t>6</a:t>
            </a:fld>
            <a:endParaRPr lang="es-ES"/>
          </a:p>
        </p:txBody>
      </p:sp>
    </p:spTree>
    <p:extLst>
      <p:ext uri="{BB962C8B-B14F-4D97-AF65-F5344CB8AC3E}">
        <p14:creationId xmlns:p14="http://schemas.microsoft.com/office/powerpoint/2010/main" val="3726797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4A4B19AA-0DFC-4367-BEDE-B7EC36B21E18}" type="slidenum">
              <a:rPr lang="es-ES" smtClean="0"/>
              <a:t>7</a:t>
            </a:fld>
            <a:endParaRPr lang="es-ES"/>
          </a:p>
        </p:txBody>
      </p:sp>
    </p:spTree>
    <p:extLst>
      <p:ext uri="{BB962C8B-B14F-4D97-AF65-F5344CB8AC3E}">
        <p14:creationId xmlns:p14="http://schemas.microsoft.com/office/powerpoint/2010/main" val="23386973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Diapositiva de título">
    <p:spTree>
      <p:nvGrpSpPr>
        <p:cNvPr id="1" name=""/>
        <p:cNvGrpSpPr/>
        <p:nvPr/>
      </p:nvGrpSpPr>
      <p:grpSpPr>
        <a:xfrm>
          <a:off x="0" y="0"/>
          <a:ext cx="0" cy="0"/>
          <a:chOff x="0" y="0"/>
          <a:chExt cx="0" cy="0"/>
        </a:xfrm>
      </p:grpSpPr>
      <p:pic>
        <p:nvPicPr>
          <p:cNvPr id="7" name="Imagen 6"/>
          <p:cNvPicPr>
            <a:picLocks noChangeAspect="1"/>
          </p:cNvPicPr>
          <p:nvPr userDrawn="1"/>
        </p:nvPicPr>
        <p:blipFill>
          <a:blip r:embed="rId2"/>
          <a:stretch>
            <a:fillRect/>
          </a:stretch>
        </p:blipFill>
        <p:spPr>
          <a:xfrm>
            <a:off x="-529" y="-297"/>
            <a:ext cx="12193057" cy="6858594"/>
          </a:xfrm>
          <a:prstGeom prst="rect">
            <a:avLst/>
          </a:prstGeom>
        </p:spPr>
      </p:pic>
      <p:sp>
        <p:nvSpPr>
          <p:cNvPr id="2" name="Título 1"/>
          <p:cNvSpPr>
            <a:spLocks noGrp="1"/>
          </p:cNvSpPr>
          <p:nvPr>
            <p:ph type="ctrTitle"/>
          </p:nvPr>
        </p:nvSpPr>
        <p:spPr>
          <a:xfrm>
            <a:off x="375684" y="2870200"/>
            <a:ext cx="7237228"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8026400" y="3602038"/>
            <a:ext cx="347802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F73264DB-7B3E-4D85-BDB7-ADADFA39DB1D}" type="datetimeFigureOut">
              <a:rPr lang="es-ES" smtClean="0"/>
              <a:t>07/11/2018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1943220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2389717" y="1130299"/>
            <a:ext cx="7315200" cy="35972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C081243-F38C-4DAD-AB93-49A8D7248788}" type="datetimeFigureOut">
              <a:rPr lang="es-EC" smtClean="0"/>
              <a:pPr/>
              <a:t>07/11/2018</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3980518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73264DB-7B3E-4D85-BDB7-ADADFA39DB1D}" type="datetimeFigureOut">
              <a:rPr lang="es-ES" smtClean="0"/>
              <a:t>07/11/2018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39612142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73264DB-7B3E-4D85-BDB7-ADADFA39DB1D}" type="datetimeFigureOut">
              <a:rPr lang="es-ES" smtClean="0"/>
              <a:t>07/11/2018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4128980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F73264DB-7B3E-4D85-BDB7-ADADFA39DB1D}" type="datetimeFigureOut">
              <a:rPr lang="es-ES" smtClean="0"/>
              <a:t>07/11/2018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19365288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F73264DB-7B3E-4D85-BDB7-ADADFA39DB1D}" type="datetimeFigureOut">
              <a:rPr lang="es-ES" smtClean="0"/>
              <a:t>07/11/2018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4170934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F73264DB-7B3E-4D85-BDB7-ADADFA39DB1D}" type="datetimeFigureOut">
              <a:rPr lang="es-ES" smtClean="0"/>
              <a:t>07/11/2018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22246423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73264DB-7B3E-4D85-BDB7-ADADFA39DB1D}" type="datetimeFigureOut">
              <a:rPr lang="es-ES" smtClean="0"/>
              <a:t>07/11/2018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26417871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3264DB-7B3E-4D85-BDB7-ADADFA39DB1D}" type="datetimeFigureOut">
              <a:rPr lang="es-ES" smtClean="0"/>
              <a:t>07/11/2018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30373130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3264DB-7B3E-4D85-BDB7-ADADFA39DB1D}" type="datetimeFigureOut">
              <a:rPr lang="es-ES" smtClean="0"/>
              <a:t>07/11/2018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28576786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73264DB-7B3E-4D85-BDB7-ADADFA39DB1D}" type="datetimeFigureOut">
              <a:rPr lang="es-ES" smtClean="0"/>
              <a:t>07/11/2018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1321319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p>
            <a:r>
              <a:rPr lang="es-ES" smtClean="0"/>
              <a:t>Haga clic para modificar el estilo de título del patrón</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Date Placeholder 3"/>
          <p:cNvSpPr>
            <a:spLocks noGrp="1"/>
          </p:cNvSpPr>
          <p:nvPr>
            <p:ph type="dt" sz="half" idx="10"/>
          </p:nvPr>
        </p:nvSpPr>
        <p:spPr/>
        <p:txBody>
          <a:bodyPr/>
          <a:lstStyle/>
          <a:p>
            <a:fld id="{4C081243-F38C-4DAD-AB93-49A8D7248788}" type="datetimeFigureOut">
              <a:rPr lang="es-EC" smtClean="0"/>
              <a:pPr/>
              <a:t>07/11/2018</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3628022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73264DB-7B3E-4D85-BDB7-ADADFA39DB1D}" type="datetimeFigureOut">
              <a:rPr lang="es-ES" smtClean="0"/>
              <a:t>07/11/2018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2015352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3670300" y="173038"/>
            <a:ext cx="7912100" cy="114300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09600" y="1485900"/>
            <a:ext cx="10972800" cy="464026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C081243-F38C-4DAD-AB93-49A8D7248788}" type="datetimeFigureOut">
              <a:rPr lang="es-EC" smtClean="0"/>
              <a:pPr/>
              <a:t>07/11/2018</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439237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4000" b="1" cap="all"/>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C081243-F38C-4DAD-AB93-49A8D7248788}" type="datetimeFigureOut">
              <a:rPr lang="es-EC" smtClean="0"/>
              <a:pPr/>
              <a:t>07/11/2018</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988036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3962400" y="211138"/>
            <a:ext cx="7620000" cy="1143000"/>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609600" y="1584326"/>
            <a:ext cx="5384800" cy="45418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6197600" y="1584326"/>
            <a:ext cx="5384800" cy="45418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5" name="Date Placeholder 4"/>
          <p:cNvSpPr>
            <a:spLocks noGrp="1"/>
          </p:cNvSpPr>
          <p:nvPr>
            <p:ph type="dt" sz="half" idx="10"/>
          </p:nvPr>
        </p:nvSpPr>
        <p:spPr/>
        <p:txBody>
          <a:bodyPr/>
          <a:lstStyle/>
          <a:p>
            <a:fld id="{4C081243-F38C-4DAD-AB93-49A8D7248788}" type="datetimeFigureOut">
              <a:rPr lang="es-EC" smtClean="0"/>
              <a:pPr/>
              <a:t>07/11/2018</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4095542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695700" y="217479"/>
            <a:ext cx="7886700" cy="1143000"/>
          </a:xfrm>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09600" y="1552574"/>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09600" y="2368557"/>
            <a:ext cx="5386917" cy="375760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93372" y="1544637"/>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93372" y="2368557"/>
            <a:ext cx="5389033" cy="37576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C081243-F38C-4DAD-AB93-49A8D7248788}" type="datetimeFigureOut">
              <a:rPr lang="es-EC" smtClean="0"/>
              <a:pPr/>
              <a:t>07/11/2018</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848831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3670300" y="249238"/>
            <a:ext cx="7912100" cy="11430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C081243-F38C-4DAD-AB93-49A8D7248788}" type="datetimeFigureOut">
              <a:rPr lang="es-EC" smtClean="0"/>
              <a:pPr/>
              <a:t>07/11/2018</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1650425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081243-F38C-4DAD-AB93-49A8D7248788}" type="datetimeFigureOut">
              <a:rPr lang="es-EC" smtClean="0"/>
              <a:pPr/>
              <a:t>07/11/2018</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283716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771900" y="9525"/>
            <a:ext cx="7810500" cy="1162050"/>
          </a:xfrm>
        </p:spPr>
        <p:txBody>
          <a:bodyPr anchor="b"/>
          <a:lstStyle>
            <a:lvl1pPr algn="l">
              <a:defRPr sz="2000" b="1"/>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4766733" y="1333500"/>
            <a:ext cx="6815667" cy="479267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Text Placeholder 3"/>
          <p:cNvSpPr>
            <a:spLocks noGrp="1"/>
          </p:cNvSpPr>
          <p:nvPr>
            <p:ph type="body" sz="half" idx="2"/>
          </p:nvPr>
        </p:nvSpPr>
        <p:spPr>
          <a:xfrm>
            <a:off x="609600" y="1333500"/>
            <a:ext cx="4011084" cy="502285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Date Placeholder 4"/>
          <p:cNvSpPr>
            <a:spLocks noGrp="1"/>
          </p:cNvSpPr>
          <p:nvPr>
            <p:ph type="dt" sz="half" idx="10"/>
          </p:nvPr>
        </p:nvSpPr>
        <p:spPr/>
        <p:txBody>
          <a:bodyPr/>
          <a:lstStyle/>
          <a:p>
            <a:fld id="{4C081243-F38C-4DAD-AB93-49A8D7248788}" type="datetimeFigureOut">
              <a:rPr lang="es-EC" smtClean="0"/>
              <a:pPr/>
              <a:t>07/11/2018</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1169111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2"/>
          </p:nvPr>
        </p:nvSpPr>
        <p:spPr>
          <a:xfrm>
            <a:off x="609600" y="635635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081243-F38C-4DAD-AB93-49A8D7248788}" type="datetimeFigureOut">
              <a:rPr lang="es-EC" smtClean="0"/>
              <a:pPr/>
              <a:t>07/11/2018</a:t>
            </a:fld>
            <a:endParaRPr lang="es-EC"/>
          </a:p>
        </p:txBody>
      </p:sp>
      <p:sp>
        <p:nvSpPr>
          <p:cNvPr id="5" name="Footer Placeholder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Slide Number Placeholder 5"/>
          <p:cNvSpPr>
            <a:spLocks noGrp="1"/>
          </p:cNvSpPr>
          <p:nvPr>
            <p:ph type="sldNum" sz="quarter" idx="4"/>
          </p:nvPr>
        </p:nvSpPr>
        <p:spPr>
          <a:xfrm>
            <a:off x="8737600" y="635635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63F06-3C93-49E2-8547-149B7A371BF0}" type="slidenum">
              <a:rPr lang="es-EC" smtClean="0"/>
              <a:pPr/>
              <a:t>‹Nº›</a:t>
            </a:fld>
            <a:endParaRPr lang="es-EC"/>
          </a:p>
        </p:txBody>
      </p:sp>
      <p:pic>
        <p:nvPicPr>
          <p:cNvPr id="7" name="Picture 6" descr="plantilla.jpg"/>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90455666"/>
      </p:ext>
    </p:extLst>
  </p:cSld>
  <p:clrMap bg1="lt1" tx1="dk1" bg2="lt2" tx2="dk2" accent1="accent1" accent2="accent2" accent3="accent3" accent4="accent4" accent5="accent5" accent6="accent6" hlink="hlink" folHlink="folHlink"/>
  <p:sldLayoutIdLst>
    <p:sldLayoutId id="2147483707"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264DB-7B3E-4D85-BDB7-ADADFA39DB1D}" type="datetimeFigureOut">
              <a:rPr lang="es-ES" smtClean="0"/>
              <a:t>07/11/2018</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6BDAFA-F69E-4642-985B-4896A61F7062}" type="slidenum">
              <a:rPr lang="es-ES" smtClean="0"/>
              <a:t>‹Nº›</a:t>
            </a:fld>
            <a:endParaRPr lang="es-ES"/>
          </a:p>
        </p:txBody>
      </p:sp>
    </p:spTree>
    <p:extLst>
      <p:ext uri="{BB962C8B-B14F-4D97-AF65-F5344CB8AC3E}">
        <p14:creationId xmlns:p14="http://schemas.microsoft.com/office/powerpoint/2010/main" val="2094000904"/>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EC" dirty="0" smtClean="0"/>
              <a:t>Aportes a la discusión de las reformas del COOTAD</a:t>
            </a:r>
            <a:endParaRPr lang="es-EC" dirty="0"/>
          </a:p>
        </p:txBody>
      </p:sp>
      <p:sp>
        <p:nvSpPr>
          <p:cNvPr id="3" name="2 Subtítulo"/>
          <p:cNvSpPr>
            <a:spLocks noGrp="1"/>
          </p:cNvSpPr>
          <p:nvPr>
            <p:ph type="subTitle" idx="1"/>
          </p:nvPr>
        </p:nvSpPr>
        <p:spPr>
          <a:xfrm>
            <a:off x="8026400" y="4210492"/>
            <a:ext cx="3478028" cy="1047307"/>
          </a:xfrm>
        </p:spPr>
        <p:txBody>
          <a:bodyPr>
            <a:normAutofit fontScale="85000" lnSpcReduction="10000"/>
          </a:bodyPr>
          <a:lstStyle/>
          <a:p>
            <a:r>
              <a:rPr lang="es-EC" dirty="0" smtClean="0"/>
              <a:t>Comisión de Descentralización</a:t>
            </a:r>
          </a:p>
          <a:p>
            <a:r>
              <a:rPr lang="es-EC" dirty="0" smtClean="0"/>
              <a:t>Asamblea Nacional</a:t>
            </a:r>
          </a:p>
          <a:p>
            <a:r>
              <a:rPr lang="es-EC" dirty="0" smtClean="0"/>
              <a:t>Noviembre de 2016</a:t>
            </a:r>
            <a:endParaRPr lang="es-EC"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C" sz="3600" dirty="0" smtClean="0"/>
              <a:t>GARANTÍAS DEL GOBIERNO CENTRAL</a:t>
            </a:r>
            <a:endParaRPr lang="es-EC" sz="3600" dirty="0"/>
          </a:p>
        </p:txBody>
      </p:sp>
      <p:sp>
        <p:nvSpPr>
          <p:cNvPr id="4" name="Marcador de contenido 3"/>
          <p:cNvSpPr>
            <a:spLocks noGrp="1"/>
          </p:cNvSpPr>
          <p:nvPr>
            <p:ph sz="half" idx="2"/>
          </p:nvPr>
        </p:nvSpPr>
        <p:spPr/>
        <p:txBody>
          <a:bodyPr/>
          <a:lstStyle/>
          <a:p>
            <a:r>
              <a:rPr lang="es-EC" dirty="0" smtClean="0"/>
              <a:t>Es necesario fomentar la inversión pública a nivel territorial a cargo de los GAD.</a:t>
            </a:r>
          </a:p>
          <a:p>
            <a:r>
              <a:rPr lang="es-EC" dirty="0" smtClean="0"/>
              <a:t>Se debe incentivar la gobernanza multinivel</a:t>
            </a:r>
          </a:p>
          <a:p>
            <a:r>
              <a:rPr lang="es-EC" dirty="0" smtClean="0"/>
              <a:t>Se requiere fomentar actividades de </a:t>
            </a:r>
            <a:r>
              <a:rPr lang="es-EC" dirty="0" err="1" smtClean="0"/>
              <a:t>mancomunamiento</a:t>
            </a:r>
            <a:r>
              <a:rPr lang="es-EC" dirty="0" smtClean="0"/>
              <a:t> y asociatividad o conformación de consorcios entre niveles de gobierno</a:t>
            </a:r>
          </a:p>
        </p:txBody>
      </p:sp>
      <p:sp>
        <p:nvSpPr>
          <p:cNvPr id="6" name="Marcador de contenido 5"/>
          <p:cNvSpPr>
            <a:spLocks noGrp="1"/>
          </p:cNvSpPr>
          <p:nvPr>
            <p:ph sz="quarter" idx="4"/>
          </p:nvPr>
        </p:nvSpPr>
        <p:spPr/>
        <p:txBody>
          <a:bodyPr>
            <a:normAutofit lnSpcReduction="10000"/>
          </a:bodyPr>
          <a:lstStyle/>
          <a:p>
            <a:r>
              <a:rPr lang="es-EC" dirty="0" smtClean="0"/>
              <a:t>Crear un plan de fomento a las inversiones generando espacios de trabajo articulado entre niveles de gobierno. </a:t>
            </a:r>
          </a:p>
          <a:p>
            <a:r>
              <a:rPr lang="es-EC" dirty="0" smtClean="0"/>
              <a:t>El gobierno central debe fomentar la coordinación entre provincias, el GAD provincial entre municipios, y los municipios entre parroquias.</a:t>
            </a:r>
          </a:p>
          <a:p>
            <a:r>
              <a:rPr lang="es-EC" dirty="0" smtClean="0"/>
              <a:t>Presentar informe anual de actividades sobre esta disposición.</a:t>
            </a:r>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3777707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C" dirty="0" smtClean="0"/>
              <a:t>Separar los planes de ordenamiento territorial del plan de desarrollo</a:t>
            </a:r>
            <a:endParaRPr lang="es-EC" dirty="0"/>
          </a:p>
        </p:txBody>
      </p:sp>
      <p:sp>
        <p:nvSpPr>
          <p:cNvPr id="4" name="Marcador de contenido 3"/>
          <p:cNvSpPr>
            <a:spLocks noGrp="1"/>
          </p:cNvSpPr>
          <p:nvPr>
            <p:ph sz="half" idx="2"/>
          </p:nvPr>
        </p:nvSpPr>
        <p:spPr/>
        <p:txBody>
          <a:bodyPr/>
          <a:lstStyle/>
          <a:p>
            <a:r>
              <a:rPr lang="es-EC" dirty="0" smtClean="0"/>
              <a:t>El ordenamiento territorial puede ser válido a largo plazo, mientras el desarrollo sufre cambios constantes y debe ser reformado en corto plazo.</a:t>
            </a:r>
            <a:endParaRPr lang="es-EC" dirty="0"/>
          </a:p>
        </p:txBody>
      </p:sp>
      <p:sp>
        <p:nvSpPr>
          <p:cNvPr id="6" name="Marcador de contenido 5"/>
          <p:cNvSpPr>
            <a:spLocks noGrp="1"/>
          </p:cNvSpPr>
          <p:nvPr>
            <p:ph sz="quarter" idx="4"/>
          </p:nvPr>
        </p:nvSpPr>
        <p:spPr/>
        <p:txBody>
          <a:bodyPr/>
          <a:lstStyle/>
          <a:p>
            <a:r>
              <a:rPr lang="es-EC" dirty="0" smtClean="0"/>
              <a:t>Establecer una regulación por los planes de desarrollo y otros por los planes de ordenamiento.</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3004334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C" dirty="0" smtClean="0"/>
              <a:t>El uso de suelo debe ser definido por cada nivel de gobierno</a:t>
            </a:r>
            <a:endParaRPr lang="es-EC" dirty="0"/>
          </a:p>
        </p:txBody>
      </p:sp>
      <p:sp>
        <p:nvSpPr>
          <p:cNvPr id="4" name="Marcador de contenido 3"/>
          <p:cNvSpPr>
            <a:spLocks noGrp="1"/>
          </p:cNvSpPr>
          <p:nvPr>
            <p:ph sz="half" idx="2"/>
          </p:nvPr>
        </p:nvSpPr>
        <p:spPr/>
        <p:txBody>
          <a:bodyPr>
            <a:normAutofit fontScale="85000" lnSpcReduction="20000"/>
          </a:bodyPr>
          <a:lstStyle/>
          <a:p>
            <a:r>
              <a:rPr lang="es-EC" dirty="0" smtClean="0"/>
              <a:t>No existe una lógica multinivel del uso del suelo.</a:t>
            </a:r>
          </a:p>
          <a:p>
            <a:r>
              <a:rPr lang="es-EC" dirty="0" smtClean="0"/>
              <a:t>Si bien es competencia de los municipios, se debe fundamentar en decisiones de los demás niveles de gobierno. </a:t>
            </a:r>
          </a:p>
          <a:p>
            <a:r>
              <a:rPr lang="es-EC" dirty="0" smtClean="0"/>
              <a:t>El ordenamiento territorial debe ser realizado por todos los niveles de gobierno.</a:t>
            </a:r>
          </a:p>
          <a:p>
            <a:r>
              <a:rPr lang="es-EC" dirty="0" smtClean="0"/>
              <a:t>A pesar que en el literal e, art. 54 se establece que los Municipios deben establecer el ordenamiento territorial, el uso de suelo es responsabilidad exclusiva de este y por tal razón se descarta la planificación de otros niveles de gobierno debido al literal c del mismo artículo.</a:t>
            </a:r>
            <a:endParaRPr lang="es-EC" dirty="0"/>
          </a:p>
        </p:txBody>
      </p:sp>
      <p:sp>
        <p:nvSpPr>
          <p:cNvPr id="6" name="Marcador de contenido 5"/>
          <p:cNvSpPr>
            <a:spLocks noGrp="1"/>
          </p:cNvSpPr>
          <p:nvPr>
            <p:ph sz="quarter" idx="4"/>
          </p:nvPr>
        </p:nvSpPr>
        <p:spPr/>
        <p:txBody>
          <a:bodyPr/>
          <a:lstStyle/>
          <a:p>
            <a:r>
              <a:rPr lang="es-EC" dirty="0" smtClean="0"/>
              <a:t>Los municipios establecerán el régimen de uso del suelo también de conformidad a los planes de otros niveles de gobierno.</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132174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C" sz="3200" dirty="0" smtClean="0"/>
              <a:t>GAD provinciales deben participar en ingresos por cobro de impuestos catastrales</a:t>
            </a:r>
            <a:endParaRPr lang="es-EC" sz="3200" dirty="0"/>
          </a:p>
        </p:txBody>
      </p:sp>
      <p:sp>
        <p:nvSpPr>
          <p:cNvPr id="4" name="Marcador de contenido 3"/>
          <p:cNvSpPr>
            <a:spLocks noGrp="1"/>
          </p:cNvSpPr>
          <p:nvPr>
            <p:ph sz="half" idx="2"/>
          </p:nvPr>
        </p:nvSpPr>
        <p:spPr/>
        <p:txBody>
          <a:bodyPr/>
          <a:lstStyle/>
          <a:p>
            <a:r>
              <a:rPr lang="es-EC" dirty="0" smtClean="0"/>
              <a:t>El alza de los impuestos catastrales se puede deber a la inversión de los GAD provinciales.</a:t>
            </a:r>
          </a:p>
          <a:p>
            <a:r>
              <a:rPr lang="es-EC" dirty="0" smtClean="0"/>
              <a:t>Escasez de ingresos tributarios destinados a la ruralidad.</a:t>
            </a:r>
          </a:p>
          <a:p>
            <a:r>
              <a:rPr lang="es-EC" dirty="0" smtClean="0"/>
              <a:t>Los impuestos a los predios rurales no benefician a la ruralidad.</a:t>
            </a:r>
            <a:endParaRPr lang="es-EC" dirty="0"/>
          </a:p>
        </p:txBody>
      </p:sp>
      <p:sp>
        <p:nvSpPr>
          <p:cNvPr id="6" name="Marcador de contenido 5"/>
          <p:cNvSpPr>
            <a:spLocks noGrp="1"/>
          </p:cNvSpPr>
          <p:nvPr>
            <p:ph sz="quarter" idx="4"/>
          </p:nvPr>
        </p:nvSpPr>
        <p:spPr/>
        <p:txBody>
          <a:bodyPr/>
          <a:lstStyle/>
          <a:p>
            <a:r>
              <a:rPr lang="es-EC" dirty="0" smtClean="0"/>
              <a:t>El Municipio distribuirá lo recaudado por impuesto a los predios rurales a los gobiernos provinciales y parroquiales, según sea el caso.</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40052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C" dirty="0" smtClean="0"/>
              <a:t>Aumentar ingreso por concepto de Alcabalas a GAD provinciales</a:t>
            </a:r>
            <a:endParaRPr lang="es-EC" dirty="0"/>
          </a:p>
        </p:txBody>
      </p:sp>
      <p:sp>
        <p:nvSpPr>
          <p:cNvPr id="4" name="Marcador de contenido 3"/>
          <p:cNvSpPr>
            <a:spLocks noGrp="1"/>
          </p:cNvSpPr>
          <p:nvPr>
            <p:ph sz="half" idx="2"/>
          </p:nvPr>
        </p:nvSpPr>
        <p:spPr/>
        <p:txBody>
          <a:bodyPr/>
          <a:lstStyle/>
          <a:p>
            <a:r>
              <a:rPr lang="es-EC" dirty="0" smtClean="0"/>
              <a:t>El ingreso que perciben los GAD provinciales es mínimo comparado con el aporte de los gobiernos provinciales para la generación de este impuesto.</a:t>
            </a:r>
            <a:endParaRPr lang="es-EC" dirty="0"/>
          </a:p>
        </p:txBody>
      </p:sp>
      <p:sp>
        <p:nvSpPr>
          <p:cNvPr id="6" name="Marcador de contenido 5"/>
          <p:cNvSpPr>
            <a:spLocks noGrp="1"/>
          </p:cNvSpPr>
          <p:nvPr>
            <p:ph sz="quarter" idx="4"/>
          </p:nvPr>
        </p:nvSpPr>
        <p:spPr/>
        <p:txBody>
          <a:bodyPr/>
          <a:lstStyle/>
          <a:p>
            <a:r>
              <a:rPr lang="es-EC" dirty="0" smtClean="0"/>
              <a:t>Incrementar el beneficio de 0.001%  establecido en el artículo 180 del COOTAD.</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1271386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C" dirty="0" smtClean="0"/>
              <a:t>Retornar al mecanismo de Devolución de IVA</a:t>
            </a:r>
            <a:endParaRPr lang="es-EC" dirty="0"/>
          </a:p>
        </p:txBody>
      </p:sp>
      <p:sp>
        <p:nvSpPr>
          <p:cNvPr id="4" name="Marcador de contenido 3"/>
          <p:cNvSpPr>
            <a:spLocks noGrp="1"/>
          </p:cNvSpPr>
          <p:nvPr>
            <p:ph sz="half" idx="2"/>
          </p:nvPr>
        </p:nvSpPr>
        <p:spPr/>
        <p:txBody>
          <a:bodyPr/>
          <a:lstStyle/>
          <a:p>
            <a:r>
              <a:rPr lang="es-EC" dirty="0" smtClean="0"/>
              <a:t>El IVA de los GAD ahora es considerado una asignación, cuando en realidad es una devolución.</a:t>
            </a:r>
          </a:p>
          <a:p>
            <a:r>
              <a:rPr lang="es-EC" dirty="0" smtClean="0"/>
              <a:t>El mecanismo actual conlleva a un retardo en las transferencias.</a:t>
            </a:r>
            <a:endParaRPr lang="es-EC" dirty="0"/>
          </a:p>
        </p:txBody>
      </p:sp>
      <p:sp>
        <p:nvSpPr>
          <p:cNvPr id="6" name="Marcador de contenido 5"/>
          <p:cNvSpPr>
            <a:spLocks noGrp="1"/>
          </p:cNvSpPr>
          <p:nvPr>
            <p:ph sz="quarter" idx="4"/>
          </p:nvPr>
        </p:nvSpPr>
        <p:spPr/>
        <p:txBody>
          <a:bodyPr/>
          <a:lstStyle/>
          <a:p>
            <a:r>
              <a:rPr lang="es-EC" dirty="0" smtClean="0"/>
              <a:t>Establecer un artículo que permita volver al mecanismo vigente hasta 2011 en donde finanzas asignaba un cupo al SRI por concepto de devolución de IVA para que emita una Resolución en un plazo máximo de 30 días y efectúe la transferencia, caso contrario que se paguen los intereses y multas que establece el SRI a los contribuyentes. </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193196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C" sz="3200" dirty="0" smtClean="0"/>
              <a:t>Fondo de Promoción Turística, obtenido de los pasajes aéreos</a:t>
            </a:r>
            <a:endParaRPr lang="es-EC" sz="3200" dirty="0"/>
          </a:p>
        </p:txBody>
      </p:sp>
      <p:sp>
        <p:nvSpPr>
          <p:cNvPr id="4" name="Marcador de contenido 3"/>
          <p:cNvSpPr>
            <a:spLocks noGrp="1"/>
          </p:cNvSpPr>
          <p:nvPr>
            <p:ph sz="half" idx="2"/>
          </p:nvPr>
        </p:nvSpPr>
        <p:spPr/>
        <p:txBody>
          <a:bodyPr>
            <a:normAutofit lnSpcReduction="10000"/>
          </a:bodyPr>
          <a:lstStyle/>
          <a:p>
            <a:r>
              <a:rPr lang="es-EC" dirty="0" smtClean="0"/>
              <a:t>Los GAD provinciales desempeñan la competencia exclusiva de promoción turística y no reciben los fondos estatales destinados a este concepto.</a:t>
            </a:r>
          </a:p>
          <a:p>
            <a:r>
              <a:rPr lang="es-EC" dirty="0" smtClean="0"/>
              <a:t>Las asignaciones de los recursos son insuficientes para la cantidad de competencias reguladas a favor de los GAD provinciales. </a:t>
            </a:r>
          </a:p>
          <a:p>
            <a:r>
              <a:rPr lang="es-EC" dirty="0" smtClean="0"/>
              <a:t>Faltan aportes estatales base para la promoción turística.</a:t>
            </a:r>
            <a:endParaRPr lang="es-EC" dirty="0"/>
          </a:p>
        </p:txBody>
      </p:sp>
      <p:sp>
        <p:nvSpPr>
          <p:cNvPr id="6" name="Marcador de contenido 5"/>
          <p:cNvSpPr>
            <a:spLocks noGrp="1"/>
          </p:cNvSpPr>
          <p:nvPr>
            <p:ph sz="quarter" idx="4"/>
          </p:nvPr>
        </p:nvSpPr>
        <p:spPr/>
        <p:txBody>
          <a:bodyPr/>
          <a:lstStyle/>
          <a:p>
            <a:r>
              <a:rPr lang="es-EC" dirty="0" smtClean="0"/>
              <a:t>Asignar a los GAD provinciales los valores recaudados por concepto de promoción turística generado de los pasajes aéreos identificados a través de las herramientas del ente rector de turismo (Cuenta Satélite de Turismo).</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3092489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C" dirty="0" smtClean="0"/>
              <a:t>Retardar asignaciones como violación a la autonomía</a:t>
            </a:r>
            <a:endParaRPr lang="es-EC" dirty="0"/>
          </a:p>
        </p:txBody>
      </p:sp>
      <p:sp>
        <p:nvSpPr>
          <p:cNvPr id="4" name="Marcador de contenido 3"/>
          <p:cNvSpPr>
            <a:spLocks noGrp="1"/>
          </p:cNvSpPr>
          <p:nvPr>
            <p:ph sz="half" idx="2"/>
          </p:nvPr>
        </p:nvSpPr>
        <p:spPr/>
        <p:txBody>
          <a:bodyPr>
            <a:normAutofit lnSpcReduction="10000"/>
          </a:bodyPr>
          <a:lstStyle/>
          <a:p>
            <a:r>
              <a:rPr lang="es-EC" dirty="0" smtClean="0"/>
              <a:t>Ha habido retardos injustificados a las asignaciones de los GAD que les corresponden por ley.</a:t>
            </a:r>
          </a:p>
          <a:p>
            <a:r>
              <a:rPr lang="es-EC" dirty="0" smtClean="0"/>
              <a:t>Se han retrasado conceptos de IVA, inversión de riego.</a:t>
            </a:r>
          </a:p>
          <a:p>
            <a:r>
              <a:rPr lang="es-EC" dirty="0" smtClean="0"/>
              <a:t>Los retrasos imprevistos perjudican integralmente la gestión de los GAD.</a:t>
            </a:r>
          </a:p>
          <a:p>
            <a:r>
              <a:rPr lang="es-EC" dirty="0" smtClean="0"/>
              <a:t>No se estableció un programa para planificar oportunamente ante la falta de liquidez del Estado</a:t>
            </a:r>
            <a:endParaRPr lang="es-EC" dirty="0"/>
          </a:p>
        </p:txBody>
      </p:sp>
      <p:sp>
        <p:nvSpPr>
          <p:cNvPr id="6" name="Marcador de contenido 5"/>
          <p:cNvSpPr>
            <a:spLocks noGrp="1"/>
          </p:cNvSpPr>
          <p:nvPr>
            <p:ph sz="quarter" idx="4"/>
          </p:nvPr>
        </p:nvSpPr>
        <p:spPr/>
        <p:txBody>
          <a:bodyPr/>
          <a:lstStyle/>
          <a:p>
            <a:r>
              <a:rPr lang="es-EC" dirty="0" smtClean="0"/>
              <a:t>Incorporar en el literal e del artículo 6 que el retardo de las asignaciones sea una violación de la autonomía. </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2822135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C" dirty="0" smtClean="0"/>
              <a:t>Modificación del Ciclo Presupuestario</a:t>
            </a:r>
            <a:endParaRPr lang="es-EC" dirty="0"/>
          </a:p>
        </p:txBody>
      </p:sp>
      <p:sp>
        <p:nvSpPr>
          <p:cNvPr id="4" name="Marcador de contenido 3"/>
          <p:cNvSpPr>
            <a:spLocks noGrp="1"/>
          </p:cNvSpPr>
          <p:nvPr>
            <p:ph sz="half" idx="2"/>
          </p:nvPr>
        </p:nvSpPr>
        <p:spPr/>
        <p:txBody>
          <a:bodyPr>
            <a:normAutofit/>
          </a:bodyPr>
          <a:lstStyle/>
          <a:p>
            <a:r>
              <a:rPr lang="es-EC" dirty="0" smtClean="0"/>
              <a:t>En </a:t>
            </a:r>
            <a:r>
              <a:rPr lang="es-EC" dirty="0"/>
              <a:t>proyecto de reforma en cuanto a las modificaciones del ciclo </a:t>
            </a:r>
            <a:r>
              <a:rPr lang="es-EC" dirty="0" smtClean="0"/>
              <a:t>presupuestario establece </a:t>
            </a:r>
            <a:r>
              <a:rPr lang="es-EC" dirty="0"/>
              <a:t>que el legislativo tiene 30 días para aprobar a la propuesta del ejecutivo, pero el art. 244 y 245 mencionan que es desde el 31 de octubre a 10 de diciembre existiendo 40 o 41 días causando ambigüedad en la ley.</a:t>
            </a:r>
          </a:p>
          <a:p>
            <a:endParaRPr lang="es-EC" dirty="0"/>
          </a:p>
        </p:txBody>
      </p:sp>
      <p:sp>
        <p:nvSpPr>
          <p:cNvPr id="6" name="Marcador de contenido 5"/>
          <p:cNvSpPr>
            <a:spLocks noGrp="1"/>
          </p:cNvSpPr>
          <p:nvPr>
            <p:ph sz="quarter" idx="4"/>
          </p:nvPr>
        </p:nvSpPr>
        <p:spPr/>
        <p:txBody>
          <a:bodyPr/>
          <a:lstStyle/>
          <a:p>
            <a:r>
              <a:rPr lang="es-EC" dirty="0" smtClean="0"/>
              <a:t>No se debe alterar el ciclo presupuestario</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3297113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C" dirty="0" smtClean="0"/>
              <a:t>Las asignaciones deben ser predecibles de acuerdo a la Constitución</a:t>
            </a:r>
            <a:endParaRPr lang="es-EC" dirty="0"/>
          </a:p>
        </p:txBody>
      </p:sp>
      <p:sp>
        <p:nvSpPr>
          <p:cNvPr id="4" name="Marcador de contenido 3"/>
          <p:cNvSpPr>
            <a:spLocks noGrp="1"/>
          </p:cNvSpPr>
          <p:nvPr>
            <p:ph sz="half" idx="2"/>
          </p:nvPr>
        </p:nvSpPr>
        <p:spPr/>
        <p:txBody>
          <a:bodyPr/>
          <a:lstStyle/>
          <a:p>
            <a:r>
              <a:rPr lang="es-EC" dirty="0"/>
              <a:t>Ante las situaciones difíciles a nivel de liquidez no se pudo dar una predictibilidad a las asignaciones. </a:t>
            </a:r>
          </a:p>
          <a:p>
            <a:r>
              <a:rPr lang="es-EC" dirty="0"/>
              <a:t>Se complicó la planificación y la ejecución de la misma. </a:t>
            </a:r>
          </a:p>
          <a:p>
            <a:endParaRPr lang="es-EC" dirty="0"/>
          </a:p>
        </p:txBody>
      </p:sp>
      <p:sp>
        <p:nvSpPr>
          <p:cNvPr id="6" name="Marcador de contenido 5"/>
          <p:cNvSpPr>
            <a:spLocks noGrp="1"/>
          </p:cNvSpPr>
          <p:nvPr>
            <p:ph sz="quarter" idx="4"/>
          </p:nvPr>
        </p:nvSpPr>
        <p:spPr/>
        <p:txBody>
          <a:bodyPr/>
          <a:lstStyle/>
          <a:p>
            <a:r>
              <a:rPr lang="es-EC" dirty="0" smtClean="0"/>
              <a:t>En caso de falta de liquidez se establecerá un programa especial de asignaciones a fin de que las asignaciones sean predecibles, oportunas y directas. </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1308439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51860" y="-837565"/>
            <a:ext cx="6951980" cy="2213918"/>
          </a:xfrm>
          <a:solidFill>
            <a:schemeClr val="accent1">
              <a:lumMod val="20000"/>
              <a:lumOff val="80000"/>
            </a:schemeClr>
          </a:solidFill>
        </p:spPr>
        <p:txBody>
          <a:bodyPr>
            <a:normAutofit/>
          </a:bodyPr>
          <a:lstStyle/>
          <a:p>
            <a:r>
              <a:rPr lang="es-ES" dirty="0" smtClean="0"/>
              <a:t>Los pisos y techos definen también grupos ocupacionales</a:t>
            </a:r>
            <a:endParaRPr lang="es-ES" dirty="0"/>
          </a:p>
        </p:txBody>
      </p:sp>
      <p:sp>
        <p:nvSpPr>
          <p:cNvPr id="3"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4" name="Marcador de contenido 3"/>
          <p:cNvSpPr>
            <a:spLocks noGrp="1"/>
          </p:cNvSpPr>
          <p:nvPr>
            <p:ph sz="half" idx="2"/>
          </p:nvPr>
        </p:nvSpPr>
        <p:spPr>
          <a:ln>
            <a:solidFill>
              <a:schemeClr val="tx2"/>
            </a:solidFill>
          </a:ln>
        </p:spPr>
        <p:txBody>
          <a:bodyPr>
            <a:normAutofit fontScale="92500"/>
          </a:bodyPr>
          <a:lstStyle/>
          <a:p>
            <a:r>
              <a:rPr lang="es-ES" dirty="0" smtClean="0"/>
              <a:t>Los pisos y techos son importantes. Sin embargo al ponerse un puesto o grupo ocupacional impide competitividad en remuneraciones, por ejemplo, en el campo de la construcción.</a:t>
            </a:r>
          </a:p>
          <a:p>
            <a:r>
              <a:rPr lang="es-ES" dirty="0" smtClean="0"/>
              <a:t>Hay servidores que se someten a riesgos laborales en las que se deberían permitir una alza en la remuneración.</a:t>
            </a:r>
            <a:endParaRPr lang="es-ES" dirty="0"/>
          </a:p>
          <a:p>
            <a:r>
              <a:rPr lang="es-ES" dirty="0" smtClean="0"/>
              <a:t>Interfiere en las necesidades institucionales y territoriales</a:t>
            </a:r>
          </a:p>
        </p:txBody>
      </p:sp>
      <p:sp>
        <p:nvSpPr>
          <p:cNvPr id="5"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a:t>
            </a:r>
            <a:endParaRPr lang="es-ES" dirty="0"/>
          </a:p>
        </p:txBody>
      </p:sp>
      <p:sp>
        <p:nvSpPr>
          <p:cNvPr id="6" name="Marcador de contenido 5"/>
          <p:cNvSpPr>
            <a:spLocks noGrp="1"/>
          </p:cNvSpPr>
          <p:nvPr>
            <p:ph sz="quarter" idx="4"/>
          </p:nvPr>
        </p:nvSpPr>
        <p:spPr>
          <a:xfrm>
            <a:off x="6193372" y="2368557"/>
            <a:ext cx="5389033" cy="4244894"/>
          </a:xfrm>
          <a:ln>
            <a:solidFill>
              <a:schemeClr val="tx2"/>
            </a:solidFill>
          </a:ln>
        </p:spPr>
        <p:txBody>
          <a:bodyPr>
            <a:normAutofit/>
          </a:bodyPr>
          <a:lstStyle/>
          <a:p>
            <a:r>
              <a:rPr lang="es-ES" dirty="0" smtClean="0"/>
              <a:t>Permitir a los GAD aplicar los pisos y techos de acuerdo a sus propios grupos ocupacionales.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C" dirty="0" smtClean="0"/>
              <a:t>Competencias de los gobiernos regionales</a:t>
            </a:r>
            <a:endParaRPr lang="es-EC" dirty="0"/>
          </a:p>
        </p:txBody>
      </p:sp>
      <p:sp>
        <p:nvSpPr>
          <p:cNvPr id="4" name="Marcador de contenido 3"/>
          <p:cNvSpPr>
            <a:spLocks noGrp="1"/>
          </p:cNvSpPr>
          <p:nvPr>
            <p:ph sz="half" idx="2"/>
          </p:nvPr>
        </p:nvSpPr>
        <p:spPr/>
        <p:txBody>
          <a:bodyPr/>
          <a:lstStyle/>
          <a:p>
            <a:r>
              <a:rPr lang="es-EC" dirty="0" smtClean="0"/>
              <a:t>No ha habido procesos de </a:t>
            </a:r>
            <a:r>
              <a:rPr lang="es-EC" dirty="0" err="1" smtClean="0"/>
              <a:t>mancomunamiento</a:t>
            </a:r>
            <a:r>
              <a:rPr lang="es-EC" dirty="0" smtClean="0"/>
              <a:t> para descentralizar competencias de gobiernos regionales.</a:t>
            </a:r>
          </a:p>
          <a:p>
            <a:r>
              <a:rPr lang="es-EC" dirty="0" smtClean="0"/>
              <a:t>Los gobiernos provinciales no han asumido las competencias de gobierno intermedio, bajo ninguna forma. </a:t>
            </a:r>
          </a:p>
          <a:p>
            <a:r>
              <a:rPr lang="es-EC" dirty="0" smtClean="0"/>
              <a:t>Se debe fomentar la descentralización, regionalización y consolidar el gobierno intermedio.</a:t>
            </a:r>
            <a:endParaRPr lang="es-EC" dirty="0"/>
          </a:p>
        </p:txBody>
      </p:sp>
      <p:sp>
        <p:nvSpPr>
          <p:cNvPr id="6" name="Marcador de contenido 5"/>
          <p:cNvSpPr>
            <a:spLocks noGrp="1"/>
          </p:cNvSpPr>
          <p:nvPr>
            <p:ph sz="quarter" idx="4"/>
          </p:nvPr>
        </p:nvSpPr>
        <p:spPr/>
        <p:txBody>
          <a:bodyPr/>
          <a:lstStyle/>
          <a:p>
            <a:r>
              <a:rPr lang="es-EC" dirty="0" smtClean="0"/>
              <a:t>Las competencias de los gobiernos regionales podrán ser asumidas por los gobiernos provinciales mediante los incentivos que deberá fomentar el gobierno central, bajo la regulación del Consejo Nacional de Competencias.</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1033765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C" dirty="0" smtClean="0"/>
              <a:t>Los pisos y techos de las entidades asociativas deben ser el mismo de los GAD</a:t>
            </a:r>
            <a:endParaRPr lang="es-EC" dirty="0"/>
          </a:p>
        </p:txBody>
      </p:sp>
      <p:sp>
        <p:nvSpPr>
          <p:cNvPr id="4" name="Marcador de contenido 3"/>
          <p:cNvSpPr>
            <a:spLocks noGrp="1"/>
          </p:cNvSpPr>
          <p:nvPr>
            <p:ph sz="half" idx="2"/>
          </p:nvPr>
        </p:nvSpPr>
        <p:spPr/>
        <p:txBody>
          <a:bodyPr/>
          <a:lstStyle/>
          <a:p>
            <a:r>
              <a:rPr lang="es-EC" dirty="0" smtClean="0"/>
              <a:t>Las entidades asociativas son el órgano asesor, por lo que deben tener, al menos, el mismo nivel  de competitividad frente a sus asociados. </a:t>
            </a:r>
          </a:p>
          <a:p>
            <a:r>
              <a:rPr lang="es-EC" dirty="0" smtClean="0"/>
              <a:t>Las asesorías que prestan las entidades asociativas se deben a una exigencia progresiva de calidad profesional</a:t>
            </a:r>
            <a:endParaRPr lang="es-EC" dirty="0"/>
          </a:p>
        </p:txBody>
      </p:sp>
      <p:sp>
        <p:nvSpPr>
          <p:cNvPr id="6" name="Marcador de contenido 5"/>
          <p:cNvSpPr>
            <a:spLocks noGrp="1"/>
          </p:cNvSpPr>
          <p:nvPr>
            <p:ph sz="quarter" idx="4"/>
          </p:nvPr>
        </p:nvSpPr>
        <p:spPr/>
        <p:txBody>
          <a:bodyPr/>
          <a:lstStyle/>
          <a:p>
            <a:r>
              <a:rPr lang="es-EC" dirty="0" smtClean="0"/>
              <a:t>Incluir a las entidades asociativas en los pisos y techos de su respectivo nivel de gobierno.</a:t>
            </a:r>
          </a:p>
          <a:p>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a:t>
            </a:r>
            <a:endParaRPr lang="es-ES" dirty="0"/>
          </a:p>
        </p:txBody>
      </p:sp>
    </p:spTree>
    <p:extLst>
      <p:ext uri="{BB962C8B-B14F-4D97-AF65-F5344CB8AC3E}">
        <p14:creationId xmlns:p14="http://schemas.microsoft.com/office/powerpoint/2010/main" val="2300670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C" dirty="0" smtClean="0"/>
              <a:t>No se debe regular el funcionamiento de las entidades asociativas</a:t>
            </a:r>
            <a:endParaRPr lang="es-EC" dirty="0"/>
          </a:p>
        </p:txBody>
      </p:sp>
      <p:sp>
        <p:nvSpPr>
          <p:cNvPr id="4" name="Marcador de contenido 3"/>
          <p:cNvSpPr>
            <a:spLocks noGrp="1"/>
          </p:cNvSpPr>
          <p:nvPr>
            <p:ph sz="half" idx="2"/>
          </p:nvPr>
        </p:nvSpPr>
        <p:spPr/>
        <p:txBody>
          <a:bodyPr/>
          <a:lstStyle/>
          <a:p>
            <a:r>
              <a:rPr lang="es-EC" dirty="0" smtClean="0"/>
              <a:t>Se propone en el proyecto el funcionamiento interno de las entidades asociativas. Esto debe responder a las realidades institucionales y coyunturas políticas. Sería un error regular mediante ley, cuando los Estatutos y su aplicación se realiza con transparencia.</a:t>
            </a:r>
            <a:endParaRPr lang="es-EC" dirty="0"/>
          </a:p>
        </p:txBody>
      </p:sp>
      <p:sp>
        <p:nvSpPr>
          <p:cNvPr id="6" name="Marcador de contenido 5"/>
          <p:cNvSpPr>
            <a:spLocks noGrp="1"/>
          </p:cNvSpPr>
          <p:nvPr>
            <p:ph sz="quarter" idx="4"/>
          </p:nvPr>
        </p:nvSpPr>
        <p:spPr/>
        <p:txBody>
          <a:bodyPr/>
          <a:lstStyle/>
          <a:p>
            <a:r>
              <a:rPr lang="es-EC" dirty="0" smtClean="0"/>
              <a:t>Eliminar la propuesta que modifica el artículo 315 del COOTAD. </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a:t>
            </a:r>
            <a:endParaRPr lang="es-ES" dirty="0"/>
          </a:p>
        </p:txBody>
      </p:sp>
    </p:spTree>
    <p:extLst>
      <p:ext uri="{BB962C8B-B14F-4D97-AF65-F5344CB8AC3E}">
        <p14:creationId xmlns:p14="http://schemas.microsoft.com/office/powerpoint/2010/main" val="2176612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1">
              <a:lumMod val="20000"/>
              <a:lumOff val="80000"/>
            </a:schemeClr>
          </a:solidFill>
        </p:spPr>
        <p:txBody>
          <a:bodyPr>
            <a:normAutofit/>
          </a:bodyPr>
          <a:lstStyle/>
          <a:p>
            <a:r>
              <a:rPr lang="es-ES" sz="3200" dirty="0" smtClean="0"/>
              <a:t>Las entidades asociativas pertenecen al régimen autónomo descentralizado</a:t>
            </a:r>
            <a:endParaRPr lang="es-ES" sz="3200" dirty="0"/>
          </a:p>
        </p:txBody>
      </p:sp>
      <p:sp>
        <p:nvSpPr>
          <p:cNvPr id="3"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4" name="Marcador de contenido 3"/>
          <p:cNvSpPr>
            <a:spLocks noGrp="1"/>
          </p:cNvSpPr>
          <p:nvPr>
            <p:ph sz="half" idx="2"/>
          </p:nvPr>
        </p:nvSpPr>
        <p:spPr>
          <a:xfrm>
            <a:off x="609600" y="2368557"/>
            <a:ext cx="5386917" cy="4276793"/>
          </a:xfrm>
          <a:ln>
            <a:solidFill>
              <a:schemeClr val="tx2"/>
            </a:solidFill>
          </a:ln>
        </p:spPr>
        <p:txBody>
          <a:bodyPr>
            <a:normAutofit/>
          </a:bodyPr>
          <a:lstStyle/>
          <a:p>
            <a:r>
              <a:rPr lang="es-ES" dirty="0" smtClean="0"/>
              <a:t>El Procurador se pronunció mediante Oficio No. 12084 de 20 de febrero de 2013, que las entidades asociativas de los GAD no pertenecen al régimen autónomo descentralizando, comparándolas con mancomunidades, consorcios y empresas públicas.</a:t>
            </a:r>
          </a:p>
          <a:p>
            <a:r>
              <a:rPr lang="es-ES" dirty="0" smtClean="0"/>
              <a:t>El procurador no se pronunció sobre a qué entidades del sector público pertenece el CONGOPE de acuerdo al art. 225 de la Constitución.</a:t>
            </a:r>
          </a:p>
          <a:p>
            <a:endParaRPr lang="es-ES" dirty="0" smtClean="0"/>
          </a:p>
        </p:txBody>
      </p:sp>
      <p:sp>
        <p:nvSpPr>
          <p:cNvPr id="5"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a:t>
            </a:r>
            <a:endParaRPr lang="es-ES" dirty="0"/>
          </a:p>
        </p:txBody>
      </p:sp>
      <p:sp>
        <p:nvSpPr>
          <p:cNvPr id="6" name="Marcador de contenido 5"/>
          <p:cNvSpPr>
            <a:spLocks noGrp="1"/>
          </p:cNvSpPr>
          <p:nvPr>
            <p:ph sz="quarter" idx="4"/>
          </p:nvPr>
        </p:nvSpPr>
        <p:spPr>
          <a:xfrm>
            <a:off x="6193372" y="2368556"/>
            <a:ext cx="5389033" cy="4276793"/>
          </a:xfrm>
          <a:ln>
            <a:solidFill>
              <a:schemeClr val="tx2"/>
            </a:solidFill>
          </a:ln>
        </p:spPr>
        <p:txBody>
          <a:bodyPr>
            <a:normAutofit/>
          </a:bodyPr>
          <a:lstStyle/>
          <a:p>
            <a:r>
              <a:rPr lang="es-ES" dirty="0" smtClean="0"/>
              <a:t>Expresar que las entidades asociativas pertenezcan al régimen autónomo descentralizado. </a:t>
            </a:r>
            <a:endParaRPr lang="es-ES" dirty="0"/>
          </a:p>
        </p:txBody>
      </p:sp>
    </p:spTree>
    <p:extLst>
      <p:ext uri="{BB962C8B-B14F-4D97-AF65-F5344CB8AC3E}">
        <p14:creationId xmlns:p14="http://schemas.microsoft.com/office/powerpoint/2010/main" val="2090799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C" sz="2800" dirty="0" smtClean="0"/>
              <a:t>PARA LA APROBACIÓN DEL PLAN DE ASISTENCIA TÉCNICA, CAPACITACIÓN Y FORTALECIMIENTO DE LAS ENTIDADES ASOCIATIVAS (</a:t>
            </a:r>
            <a:r>
              <a:rPr lang="es-EC" sz="1800" dirty="0" smtClean="0"/>
              <a:t>Art. 56, último inciso de la propuesta</a:t>
            </a:r>
            <a:r>
              <a:rPr lang="es-EC" sz="2800" dirty="0" smtClean="0"/>
              <a:t>)</a:t>
            </a:r>
            <a:endParaRPr lang="es-EC" sz="2800" dirty="0"/>
          </a:p>
        </p:txBody>
      </p:sp>
      <p:sp>
        <p:nvSpPr>
          <p:cNvPr id="4" name="Marcador de contenido 3"/>
          <p:cNvSpPr>
            <a:spLocks noGrp="1"/>
          </p:cNvSpPr>
          <p:nvPr>
            <p:ph sz="half" idx="2"/>
          </p:nvPr>
        </p:nvSpPr>
        <p:spPr/>
        <p:txBody>
          <a:bodyPr>
            <a:normAutofit fontScale="92500" lnSpcReduction="10000"/>
          </a:bodyPr>
          <a:lstStyle/>
          <a:p>
            <a:r>
              <a:rPr lang="es-EC" dirty="0" smtClean="0"/>
              <a:t>La propuesta es apropiada, pero se descarta el peso técnico sobre los planes de las entidades asociativas.</a:t>
            </a:r>
          </a:p>
          <a:p>
            <a:pPr lvl="0"/>
            <a:r>
              <a:rPr lang="es-EC" dirty="0"/>
              <a:t>Debe trabajarse en base a la fundamentación de los requerimientos técnicos de cada territorio y gobierno autónomo</a:t>
            </a:r>
            <a:r>
              <a:rPr lang="es-EC" dirty="0" smtClean="0"/>
              <a:t>. </a:t>
            </a:r>
            <a:endParaRPr lang="es-EC" dirty="0"/>
          </a:p>
          <a:p>
            <a:pPr lvl="0"/>
            <a:r>
              <a:rPr lang="es-EC" dirty="0" smtClean="0"/>
              <a:t>Los planes deben ser basados en información técnica y científica. </a:t>
            </a:r>
          </a:p>
          <a:p>
            <a:pPr lvl="0"/>
            <a:r>
              <a:rPr lang="es-EC" dirty="0" smtClean="0"/>
              <a:t>El sustento de los planes de asistencia debe ser técnico más que político.</a:t>
            </a:r>
            <a:endParaRPr lang="es-EC" dirty="0"/>
          </a:p>
          <a:p>
            <a:endParaRPr lang="es-EC" dirty="0"/>
          </a:p>
        </p:txBody>
      </p:sp>
      <p:sp>
        <p:nvSpPr>
          <p:cNvPr id="6" name="Marcador de contenido 5"/>
          <p:cNvSpPr>
            <a:spLocks noGrp="1"/>
          </p:cNvSpPr>
          <p:nvPr>
            <p:ph sz="quarter" idx="4"/>
          </p:nvPr>
        </p:nvSpPr>
        <p:spPr/>
        <p:txBody>
          <a:bodyPr/>
          <a:lstStyle/>
          <a:p>
            <a:r>
              <a:rPr lang="es-EC" dirty="0" smtClean="0"/>
              <a:t>Incluir que para realizar los planes de asistencia técnica, capacitación y fortalecimiento de las entidades asociativas, deban sustentarse en investigación cualitativa y cuantitativa sobre los GAD, recogida de sus requerimientos sustentados en problemáticas institucionales y/o territoriales.</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a:t>
            </a:r>
            <a:endParaRPr lang="es-ES" dirty="0"/>
          </a:p>
        </p:txBody>
      </p:sp>
    </p:spTree>
    <p:extLst>
      <p:ext uri="{BB962C8B-B14F-4D97-AF65-F5344CB8AC3E}">
        <p14:creationId xmlns:p14="http://schemas.microsoft.com/office/powerpoint/2010/main" val="3552218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smtClean="0"/>
              <a:t>Rol de las entidades asociativas</a:t>
            </a:r>
            <a:endParaRPr lang="es-EC" dirty="0"/>
          </a:p>
        </p:txBody>
      </p:sp>
      <p:sp>
        <p:nvSpPr>
          <p:cNvPr id="4" name="Marcador de contenido 3"/>
          <p:cNvSpPr>
            <a:spLocks noGrp="1"/>
          </p:cNvSpPr>
          <p:nvPr>
            <p:ph sz="half" idx="2"/>
          </p:nvPr>
        </p:nvSpPr>
        <p:spPr/>
        <p:txBody>
          <a:bodyPr>
            <a:normAutofit fontScale="92500" lnSpcReduction="20000"/>
          </a:bodyPr>
          <a:lstStyle/>
          <a:p>
            <a:r>
              <a:rPr lang="es-EC" dirty="0" smtClean="0"/>
              <a:t>Las entidades asociativas deben fundamentarse y responder a derechos ciudadanos establecidos en la Constitución.</a:t>
            </a:r>
          </a:p>
          <a:p>
            <a:r>
              <a:rPr lang="es-EC" dirty="0" smtClean="0"/>
              <a:t>Puede haber clientelismo con máximas autoridades.</a:t>
            </a:r>
          </a:p>
          <a:p>
            <a:r>
              <a:rPr lang="es-EC" dirty="0" smtClean="0"/>
              <a:t>La actividad jurídica de las entidades asociativas debe enmarcarse en la solución pacífica de conflictos.</a:t>
            </a:r>
          </a:p>
          <a:p>
            <a:r>
              <a:rPr lang="es-EC" dirty="0" smtClean="0"/>
              <a:t>Se debe dar un enfoque de derecho laboral a la gestión de las entidades asociativas.</a:t>
            </a:r>
            <a:endParaRPr lang="es-EC" dirty="0"/>
          </a:p>
        </p:txBody>
      </p:sp>
      <p:sp>
        <p:nvSpPr>
          <p:cNvPr id="6" name="Marcador de contenido 5"/>
          <p:cNvSpPr>
            <a:spLocks noGrp="1"/>
          </p:cNvSpPr>
          <p:nvPr>
            <p:ph sz="quarter" idx="4"/>
          </p:nvPr>
        </p:nvSpPr>
        <p:spPr/>
        <p:txBody>
          <a:bodyPr/>
          <a:lstStyle/>
          <a:p>
            <a:r>
              <a:rPr lang="es-EC" dirty="0" smtClean="0"/>
              <a:t>Incluir en las responsabilidades de las entidades asociativas (Art. 314, COOTAD): “Armonizar las relaciones entre las autoridades y los servidores de los gobiernos autónomos descentralizados mediante el fomento de la cultura de paz y la unidad nacional”</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a:t>
            </a:r>
            <a:endParaRPr lang="es-ES" dirty="0"/>
          </a:p>
        </p:txBody>
      </p:sp>
    </p:spTree>
    <p:extLst>
      <p:ext uri="{BB962C8B-B14F-4D97-AF65-F5344CB8AC3E}">
        <p14:creationId xmlns:p14="http://schemas.microsoft.com/office/powerpoint/2010/main" val="3132970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C" sz="2200" b="1" dirty="0"/>
              <a:t>SE PROCURE EN MENOR CANTIDAD LA REGULACIÓN DEL </a:t>
            </a:r>
            <a:r>
              <a:rPr lang="es-EC" sz="2200" b="1" dirty="0" smtClean="0"/>
              <a:t>GASTO</a:t>
            </a:r>
            <a:r>
              <a:rPr lang="es-EC" sz="1800" dirty="0"/>
              <a:t/>
            </a:r>
            <a:br>
              <a:rPr lang="es-EC" sz="1800" dirty="0"/>
            </a:br>
            <a:endParaRPr lang="es-EC" sz="1800" dirty="0"/>
          </a:p>
        </p:txBody>
      </p:sp>
      <p:sp>
        <p:nvSpPr>
          <p:cNvPr id="4" name="Marcador de contenido 3"/>
          <p:cNvSpPr>
            <a:spLocks noGrp="1"/>
          </p:cNvSpPr>
          <p:nvPr>
            <p:ph sz="half" idx="2"/>
          </p:nvPr>
        </p:nvSpPr>
        <p:spPr/>
        <p:txBody>
          <a:bodyPr/>
          <a:lstStyle/>
          <a:p>
            <a:r>
              <a:rPr lang="es-EC" dirty="0"/>
              <a:t>A</a:t>
            </a:r>
            <a:r>
              <a:rPr lang="es-EC" dirty="0" smtClean="0"/>
              <a:t>demás del 10% para atención prioritaria, se está disponiendo de un 5% para actividades culturales y propiciar compras públicas de </a:t>
            </a:r>
            <a:r>
              <a:rPr lang="es-EC" dirty="0" err="1" smtClean="0"/>
              <a:t>eps</a:t>
            </a:r>
            <a:r>
              <a:rPr lang="es-EC" dirty="0" smtClean="0"/>
              <a:t> (</a:t>
            </a:r>
            <a:r>
              <a:rPr lang="es-EC" dirty="0"/>
              <a:t>otro 5</a:t>
            </a:r>
            <a:r>
              <a:rPr lang="es-EC" dirty="0" smtClean="0"/>
              <a:t>%)</a:t>
            </a:r>
          </a:p>
          <a:p>
            <a:r>
              <a:rPr lang="es-EC" dirty="0" smtClean="0"/>
              <a:t>Aunque son cuestiones positivas y que en realidad sí deben ser ocupados en estas. Se debe procurar regular los gastos en lo menos posible.</a:t>
            </a:r>
            <a:endParaRPr lang="es-EC" dirty="0"/>
          </a:p>
        </p:txBody>
      </p:sp>
      <p:sp>
        <p:nvSpPr>
          <p:cNvPr id="6" name="Marcador de contenido 5"/>
          <p:cNvSpPr>
            <a:spLocks noGrp="1"/>
          </p:cNvSpPr>
          <p:nvPr>
            <p:ph sz="quarter" idx="4"/>
          </p:nvPr>
        </p:nvSpPr>
        <p:spPr/>
        <p:txBody>
          <a:bodyPr/>
          <a:lstStyle/>
          <a:p>
            <a:r>
              <a:rPr lang="es-EC" dirty="0" smtClean="0"/>
              <a:t>Procurar no priorizar gastos.</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a:t>
            </a:r>
            <a:endParaRPr lang="es-ES" dirty="0"/>
          </a:p>
        </p:txBody>
      </p:sp>
    </p:spTree>
    <p:extLst>
      <p:ext uri="{BB962C8B-B14F-4D97-AF65-F5344CB8AC3E}">
        <p14:creationId xmlns:p14="http://schemas.microsoft.com/office/powerpoint/2010/main" val="2832581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C" dirty="0" smtClean="0"/>
              <a:t>Realizar un Pacto Fiscal para la descentralización</a:t>
            </a:r>
            <a:endParaRPr lang="es-EC" dirty="0"/>
          </a:p>
        </p:txBody>
      </p:sp>
      <p:sp>
        <p:nvSpPr>
          <p:cNvPr id="4" name="Marcador de contenido 3"/>
          <p:cNvSpPr>
            <a:spLocks noGrp="1"/>
          </p:cNvSpPr>
          <p:nvPr>
            <p:ph sz="half" idx="2"/>
          </p:nvPr>
        </p:nvSpPr>
        <p:spPr/>
        <p:txBody>
          <a:bodyPr>
            <a:normAutofit fontScale="92500" lnSpcReduction="10000"/>
          </a:bodyPr>
          <a:lstStyle/>
          <a:p>
            <a:r>
              <a:rPr lang="es-EC" dirty="0" smtClean="0"/>
              <a:t>Estudio comparado sobre descentralización de recursos financieros en los países de Latinoamérica.</a:t>
            </a:r>
          </a:p>
          <a:p>
            <a:r>
              <a:rPr lang="es-EC" dirty="0" smtClean="0"/>
              <a:t>Dependencia de los GADP con respecto al gobierno central.</a:t>
            </a:r>
          </a:p>
          <a:p>
            <a:r>
              <a:rPr lang="es-EC" dirty="0" smtClean="0"/>
              <a:t>Dependencia técnica a partir de la dependencia financiera.</a:t>
            </a:r>
          </a:p>
          <a:p>
            <a:r>
              <a:rPr lang="es-EC" dirty="0" smtClean="0"/>
              <a:t>Se debe plantear una planificación integral tomando en cuenta a todos los sectores</a:t>
            </a:r>
          </a:p>
          <a:p>
            <a:r>
              <a:rPr lang="es-EC" dirty="0" smtClean="0"/>
              <a:t>La coordinación con el gobierno central debe ser permanente.</a:t>
            </a:r>
            <a:endParaRPr lang="es-EC" dirty="0"/>
          </a:p>
        </p:txBody>
      </p:sp>
      <p:sp>
        <p:nvSpPr>
          <p:cNvPr id="6" name="Marcador de contenido 5"/>
          <p:cNvSpPr>
            <a:spLocks noGrp="1"/>
          </p:cNvSpPr>
          <p:nvPr>
            <p:ph sz="quarter" idx="4"/>
          </p:nvPr>
        </p:nvSpPr>
        <p:spPr/>
        <p:txBody>
          <a:bodyPr/>
          <a:lstStyle/>
          <a:p>
            <a:r>
              <a:rPr lang="es-EC" dirty="0" smtClean="0"/>
              <a:t>Una transitoria para crear un PLAN DE DESCENTRALIZACIÓN en el que se fomente la recaudación de ingresos propios, ejecución de competencias de manera coordinada y la eficiencia en la transferencia recursos en el que participen todos los niveles de gobierno.</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a:t>
            </a:r>
            <a:endParaRPr lang="es-ES" dirty="0"/>
          </a:p>
        </p:txBody>
      </p:sp>
    </p:spTree>
    <p:extLst>
      <p:ext uri="{BB962C8B-B14F-4D97-AF65-F5344CB8AC3E}">
        <p14:creationId xmlns:p14="http://schemas.microsoft.com/office/powerpoint/2010/main" val="224179753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lantilla CONGOPE [solo lectura]" id="{35D79337-08EF-4E6D-A07D-B8583DD5A919}" vid="{DE210592-152F-4D3F-9A5E-CC05F0DB5E0B}"/>
    </a:ext>
  </a:ext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 CONGOPE</Template>
  <TotalTime>356</TotalTime>
  <Words>1751</Words>
  <Application>Microsoft Office PowerPoint</Application>
  <PresentationFormat>Panorámica</PresentationFormat>
  <Paragraphs>138</Paragraphs>
  <Slides>20</Slides>
  <Notes>4</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20</vt:i4>
      </vt:variant>
    </vt:vector>
  </HeadingPairs>
  <TitlesOfParts>
    <vt:vector size="25" baseType="lpstr">
      <vt:lpstr>Arial</vt:lpstr>
      <vt:lpstr>Calibri</vt:lpstr>
      <vt:lpstr>Calibri Light</vt:lpstr>
      <vt:lpstr>Tema de Office</vt:lpstr>
      <vt:lpstr>Diseño personalizado</vt:lpstr>
      <vt:lpstr>Aportes a la discusión de las reformas del COOTAD</vt:lpstr>
      <vt:lpstr>Los pisos y techos definen también grupos ocupacionales</vt:lpstr>
      <vt:lpstr>Los pisos y techos de las entidades asociativas deben ser el mismo de los GAD</vt:lpstr>
      <vt:lpstr>No se debe regular el funcionamiento de las entidades asociativas</vt:lpstr>
      <vt:lpstr>Las entidades asociativas pertenecen al régimen autónomo descentralizado</vt:lpstr>
      <vt:lpstr>PARA LA APROBACIÓN DEL PLAN DE ASISTENCIA TÉCNICA, CAPACITACIÓN Y FORTALECIMIENTO DE LAS ENTIDADES ASOCIATIVAS (Art. 56, último inciso de la propuesta)</vt:lpstr>
      <vt:lpstr>Rol de las entidades asociativas</vt:lpstr>
      <vt:lpstr>SE PROCURE EN MENOR CANTIDAD LA REGULACIÓN DEL GASTO </vt:lpstr>
      <vt:lpstr>Realizar un Pacto Fiscal para la descentralización</vt:lpstr>
      <vt:lpstr>GARANTÍAS DEL GOBIERNO CENTRAL</vt:lpstr>
      <vt:lpstr>Separar los planes de ordenamiento territorial del plan de desarrollo</vt:lpstr>
      <vt:lpstr>El uso de suelo debe ser definido por cada nivel de gobierno</vt:lpstr>
      <vt:lpstr>GAD provinciales deben participar en ingresos por cobro de impuestos catastrales</vt:lpstr>
      <vt:lpstr>Aumentar ingreso por concepto de Alcabalas a GAD provinciales</vt:lpstr>
      <vt:lpstr>Retornar al mecanismo de Devolución de IVA</vt:lpstr>
      <vt:lpstr>Fondo de Promoción Turística, obtenido de los pasajes aéreos</vt:lpstr>
      <vt:lpstr>Retardar asignaciones como violación a la autonomía</vt:lpstr>
      <vt:lpstr>Modificación del Ciclo Presupuestario</vt:lpstr>
      <vt:lpstr>Las asignaciones deben ser predecibles de acuerdo a la Constitución</vt:lpstr>
      <vt:lpstr>Competencias de los gobiernos regionales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Comunicación Política</dc:title>
  <dc:creator>Marcela del Rocio Andino Ramos</dc:creator>
  <cp:lastModifiedBy>Andres Alberto Zambrano Espinoza</cp:lastModifiedBy>
  <cp:revision>29</cp:revision>
  <cp:lastPrinted>2016-04-06T20:27:27Z</cp:lastPrinted>
  <dcterms:created xsi:type="dcterms:W3CDTF">2017-07-20T22:35:52Z</dcterms:created>
  <dcterms:modified xsi:type="dcterms:W3CDTF">2018-11-07T20:43:55Z</dcterms:modified>
</cp:coreProperties>
</file>