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DA34-E6AD-4899-B4CE-1DDBF4056EFC}" type="datetimeFigureOut">
              <a:rPr lang="es-EC" smtClean="0"/>
              <a:t>20/02/2018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8C74-3B1C-4F61-B3C1-B31E81B855A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6241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DA34-E6AD-4899-B4CE-1DDBF4056EFC}" type="datetimeFigureOut">
              <a:rPr lang="es-EC" smtClean="0"/>
              <a:t>20/02/2018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8C74-3B1C-4F61-B3C1-B31E81B855A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0891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DA34-E6AD-4899-B4CE-1DDBF4056EFC}" type="datetimeFigureOut">
              <a:rPr lang="es-EC" smtClean="0"/>
              <a:t>20/02/2018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8C74-3B1C-4F61-B3C1-B31E81B855A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4966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DA34-E6AD-4899-B4CE-1DDBF4056EFC}" type="datetimeFigureOut">
              <a:rPr lang="es-EC" smtClean="0"/>
              <a:t>20/02/2018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8C74-3B1C-4F61-B3C1-B31E81B855A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4957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DA34-E6AD-4899-B4CE-1DDBF4056EFC}" type="datetimeFigureOut">
              <a:rPr lang="es-EC" smtClean="0"/>
              <a:t>20/02/2018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8C74-3B1C-4F61-B3C1-B31E81B855A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9594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DA34-E6AD-4899-B4CE-1DDBF4056EFC}" type="datetimeFigureOut">
              <a:rPr lang="es-EC" smtClean="0"/>
              <a:t>20/02/2018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8C74-3B1C-4F61-B3C1-B31E81B855A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2860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DA34-E6AD-4899-B4CE-1DDBF4056EFC}" type="datetimeFigureOut">
              <a:rPr lang="es-EC" smtClean="0"/>
              <a:t>20/02/2018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8C74-3B1C-4F61-B3C1-B31E81B855A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7900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DA34-E6AD-4899-B4CE-1DDBF4056EFC}" type="datetimeFigureOut">
              <a:rPr lang="es-EC" smtClean="0"/>
              <a:t>20/02/2018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8C74-3B1C-4F61-B3C1-B31E81B855A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7007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DA34-E6AD-4899-B4CE-1DDBF4056EFC}" type="datetimeFigureOut">
              <a:rPr lang="es-EC" smtClean="0"/>
              <a:t>20/02/2018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8C74-3B1C-4F61-B3C1-B31E81B855A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29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DA34-E6AD-4899-B4CE-1DDBF4056EFC}" type="datetimeFigureOut">
              <a:rPr lang="es-EC" smtClean="0"/>
              <a:t>20/02/2018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8C74-3B1C-4F61-B3C1-B31E81B855A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0310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DA34-E6AD-4899-B4CE-1DDBF4056EFC}" type="datetimeFigureOut">
              <a:rPr lang="es-EC" smtClean="0"/>
              <a:t>20/02/2018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8C74-3B1C-4F61-B3C1-B31E81B855A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848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BDA34-E6AD-4899-B4CE-1DDBF4056EFC}" type="datetimeFigureOut">
              <a:rPr lang="es-EC" smtClean="0"/>
              <a:t>20/02/2018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38C74-3B1C-4F61-B3C1-B31E81B855A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141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3A68DDC-09DD-D342-8A21-19ECF77F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628" y="2026364"/>
            <a:ext cx="7319175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Plan Vial Provincial de ESMERALDAS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AC2C633E-90B2-384E-BCB4-33C69657AB9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24" y="1800896"/>
            <a:ext cx="2489200" cy="364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631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Categorización geopolítica</a:t>
            </a:r>
            <a:endParaRPr lang="es-ES_tradnl" b="1" dirty="0">
              <a:solidFill>
                <a:srgbClr val="FF0000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0BE85EE9-6020-7248-8C73-10227B8AD98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396636" y="2977513"/>
            <a:ext cx="42291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139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4A8FFEA1-1B69-4F42-B552-0CCF7259687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AA3C9226-5EC8-460B-82D7-72AA994DF95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62A90A9D-33DF-408E-BF4C-F82588935C9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B7D1EFAA-7858-42D7-9544-98A552ADF6E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0064D8A-32C8-44B3-9941-291A5A21C3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8F34D2C8-D65B-47C7-91F2-331661DBC47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F04961BF-6DD2-4525-8611-2B21957DBE12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BC4DD277-B591-E54C-9D7D-930D82607B5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02361" y="424070"/>
            <a:ext cx="5316895" cy="572493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30000" y="639097"/>
            <a:ext cx="4813072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200">
                <a:solidFill>
                  <a:schemeClr val="tx1">
                    <a:lumMod val="85000"/>
                    <a:lumOff val="15000"/>
                  </a:schemeClr>
                </a:solidFill>
              </a:rPr>
              <a:t>Categorización técnica</a:t>
            </a:r>
          </a:p>
        </p:txBody>
      </p:sp>
    </p:spTree>
    <p:extLst>
      <p:ext uri="{BB962C8B-B14F-4D97-AF65-F5344CB8AC3E}">
        <p14:creationId xmlns:p14="http://schemas.microsoft.com/office/powerpoint/2010/main" val="212153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4A8FFEA1-1B69-4F42-B552-0CCF7259687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AA3C9226-5EC8-460B-82D7-72AA994DF95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62A90A9D-33DF-408E-BF4C-F82588935C9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E6AA15AE-DAFE-4E1E-B05F-F57962FD3A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88CAE6E3-39B4-4A16-97BC-9C376B9B7EA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D9DB1F97-BFF9-46CC-8EB4-BB63B98F13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D07141D5-A57C-43F5-A655-5BA2D0D2AFF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FD1F3AC1-5247-F642-9AD3-10510D9E920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281963" y="62630"/>
            <a:ext cx="5377116" cy="675198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>
                <a:solidFill>
                  <a:schemeClr val="tx1">
                    <a:lumMod val="85000"/>
                    <a:lumOff val="15000"/>
                  </a:schemeClr>
                </a:solidFill>
              </a:rPr>
              <a:t>Categorización unificada</a:t>
            </a:r>
          </a:p>
        </p:txBody>
      </p:sp>
    </p:spTree>
    <p:extLst>
      <p:ext uri="{BB962C8B-B14F-4D97-AF65-F5344CB8AC3E}">
        <p14:creationId xmlns:p14="http://schemas.microsoft.com/office/powerpoint/2010/main" val="4249778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Costos de las intervenciones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7AF3AFFF-1670-514B-B8A5-3F087F3F173A}"/>
              </a:ext>
            </a:extLst>
          </p:cNvPr>
          <p:cNvSpPr txBox="1"/>
          <p:nvPr/>
        </p:nvSpPr>
        <p:spPr>
          <a:xfrm>
            <a:off x="2098927" y="2406812"/>
            <a:ext cx="2322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Concreto </a:t>
            </a:r>
            <a:r>
              <a:rPr lang="es-ES_tradnl" dirty="0" err="1"/>
              <a:t>asf</a:t>
            </a:r>
            <a:r>
              <a:rPr lang="es-ES" dirty="0" err="1"/>
              <a:t>áltico</a:t>
            </a:r>
            <a:endParaRPr lang="es-ES_tradnl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FFF723C0-54B0-324B-911F-9F7F081606AD}"/>
              </a:ext>
            </a:extLst>
          </p:cNvPr>
          <p:cNvSpPr txBox="1"/>
          <p:nvPr/>
        </p:nvSpPr>
        <p:spPr>
          <a:xfrm>
            <a:off x="8020197" y="2406812"/>
            <a:ext cx="2539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Tratamiento bituminoso</a:t>
            </a:r>
            <a:endParaRPr lang="es-ES_tradnl" dirty="0"/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CE300355-CA0C-B949-B488-6C1EBE71D66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5260" y="2899279"/>
          <a:ext cx="5965825" cy="2392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0905">
                  <a:extLst>
                    <a:ext uri="{9D8B030D-6E8A-4147-A177-3AD203B41FA5}">
                      <a16:colId xmlns:a16="http://schemas.microsoft.com/office/drawing/2014/main" xmlns="" val="1291769962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xmlns="" val="3268254380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xmlns="" val="20752603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xmlns="" val="2933685218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xmlns="" val="10001911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Intervención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Unidad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Costo finan.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RPC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Costo econ.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4383117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Reconstrucción total de la vía más colocación de 10 cm de concreto asfáltico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Km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355.000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0,84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297.238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4898628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Reciclado y estabilización química de base granular + 6 cm concreto asfáltico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Km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159.077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0,84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133.626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298126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Reciclado y estabilización química de base granular + 4cm concreto asfáltico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Km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119.308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0,85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100.839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993496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Recapado de 4 cm de concreto asfáltico sobre pavimento existente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Km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63.631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0,85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53.953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77297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Micropavimento de 20 mm de espesor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Km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49.560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0,85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42.171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8169792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Lechada asfáltica T2 (10 mm)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Km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26.495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0,80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21.196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9348021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Lechada asfáltica T1 (5 mm)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Km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20.860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0,80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16.688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4573107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Bacheo con mezcla asfáltica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m3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190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0,81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 dirty="0">
                          <a:effectLst/>
                        </a:rPr>
                        <a:t> 153 </a:t>
                      </a:r>
                      <a:endParaRPr lang="es-UY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972362197"/>
                  </a:ext>
                </a:extLst>
              </a:tr>
            </a:tbl>
          </a:graphicData>
        </a:graphic>
      </p:graphicFrame>
      <p:pic>
        <p:nvPicPr>
          <p:cNvPr id="25602" name="Text Box 2">
            <a:extLst>
              <a:ext uri="{FF2B5EF4-FFF2-40B4-BE49-F238E27FC236}">
                <a16:creationId xmlns:a16="http://schemas.microsoft.com/office/drawing/2014/main" xmlns="" id="{99128C0F-8812-8A4A-B1A7-7CB4E517F898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560" y="2898644"/>
            <a:ext cx="889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00E996A1-1371-EC42-BD95-93FCAF55335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63545" y="2899279"/>
          <a:ext cx="5965825" cy="2392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4080">
                  <a:extLst>
                    <a:ext uri="{9D8B030D-6E8A-4147-A177-3AD203B41FA5}">
                      <a16:colId xmlns:a16="http://schemas.microsoft.com/office/drawing/2014/main" xmlns="" val="4069609197"/>
                    </a:ext>
                  </a:extLst>
                </a:gridCol>
                <a:gridCol w="632460">
                  <a:extLst>
                    <a:ext uri="{9D8B030D-6E8A-4147-A177-3AD203B41FA5}">
                      <a16:colId xmlns:a16="http://schemas.microsoft.com/office/drawing/2014/main" xmlns="" val="3977928752"/>
                    </a:ext>
                  </a:extLst>
                </a:gridCol>
                <a:gridCol w="633095">
                  <a:extLst>
                    <a:ext uri="{9D8B030D-6E8A-4147-A177-3AD203B41FA5}">
                      <a16:colId xmlns:a16="http://schemas.microsoft.com/office/drawing/2014/main" xmlns="" val="733687207"/>
                    </a:ext>
                  </a:extLst>
                </a:gridCol>
                <a:gridCol w="633095">
                  <a:extLst>
                    <a:ext uri="{9D8B030D-6E8A-4147-A177-3AD203B41FA5}">
                      <a16:colId xmlns:a16="http://schemas.microsoft.com/office/drawing/2014/main" xmlns="" val="2465080072"/>
                    </a:ext>
                  </a:extLst>
                </a:gridCol>
                <a:gridCol w="633095">
                  <a:extLst>
                    <a:ext uri="{9D8B030D-6E8A-4147-A177-3AD203B41FA5}">
                      <a16:colId xmlns:a16="http://schemas.microsoft.com/office/drawing/2014/main" xmlns="" val="17991805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Intervención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Unidad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Costo finan.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RPC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Costo econ.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9709939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Reconstrucción total de la vía con estabilizado granular más colocación de TSB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Km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298.000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0,81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240.665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2320388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Recargo de base de 30 cm + micropavimento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Km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137.179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0,81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110.477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2633898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Recargo de base de 40 cm + micropavimento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Km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174.479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0,81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140.517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8828012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Reciclado y estabilización química de base granular 20 cm + micropavimento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Km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91.000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0,81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73.287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4659042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Reciclado y estabilización química de 30 cm base granular + micropavimento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Km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115.867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0,81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93.313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1130270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Micropavimento de 20 mm de espesor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Km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49.560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0,85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42.171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9471653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Reciclado y estabilización química de base granular 25 cm + 5 cm de concreto asfáltico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Km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156.133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0,84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131.153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8380499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Bacheo en pavimento de tratamiento bituminoso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m3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250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0,81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 dirty="0">
                          <a:effectLst/>
                        </a:rPr>
                        <a:t>203</a:t>
                      </a:r>
                      <a:endParaRPr lang="es-UY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418031513"/>
                  </a:ext>
                </a:extLst>
              </a:tr>
            </a:tbl>
          </a:graphicData>
        </a:graphic>
      </p:graphicFrame>
      <p:pic>
        <p:nvPicPr>
          <p:cNvPr id="25601" name="Text Box 2">
            <a:extLst>
              <a:ext uri="{FF2B5EF4-FFF2-40B4-BE49-F238E27FC236}">
                <a16:creationId xmlns:a16="http://schemas.microsoft.com/office/drawing/2014/main" xmlns="" id="{1815E991-3804-7746-BABA-3B268A6AB891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0"/>
            <a:ext cx="889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215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Costos de las intervenciones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7AF3AFFF-1670-514B-B8A5-3F087F3F173A}"/>
              </a:ext>
            </a:extLst>
          </p:cNvPr>
          <p:cNvSpPr txBox="1"/>
          <p:nvPr/>
        </p:nvSpPr>
        <p:spPr>
          <a:xfrm>
            <a:off x="2098927" y="1868194"/>
            <a:ext cx="2322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Hormigón</a:t>
            </a:r>
            <a:endParaRPr lang="es-ES_tradnl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FFF723C0-54B0-324B-911F-9F7F081606AD}"/>
              </a:ext>
            </a:extLst>
          </p:cNvPr>
          <p:cNvSpPr txBox="1"/>
          <p:nvPr/>
        </p:nvSpPr>
        <p:spPr>
          <a:xfrm>
            <a:off x="8383451" y="1868194"/>
            <a:ext cx="2539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Lastre</a:t>
            </a:r>
            <a:endParaRPr lang="es-ES_tradnl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B9DCDD93-4A68-FF4E-B548-A1064405DD8C}"/>
              </a:ext>
            </a:extLst>
          </p:cNvPr>
          <p:cNvSpPr txBox="1"/>
          <p:nvPr/>
        </p:nvSpPr>
        <p:spPr>
          <a:xfrm>
            <a:off x="2113541" y="4425586"/>
            <a:ext cx="2322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Transitabilidad</a:t>
            </a:r>
            <a:endParaRPr lang="es-ES_tradnl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5101B446-6B2F-2B45-9CF9-5707E01E8D73}"/>
              </a:ext>
            </a:extLst>
          </p:cNvPr>
          <p:cNvSpPr txBox="1"/>
          <p:nvPr/>
        </p:nvSpPr>
        <p:spPr>
          <a:xfrm>
            <a:off x="7583875" y="4425586"/>
            <a:ext cx="2539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Mantenimiento rutinario</a:t>
            </a:r>
            <a:endParaRPr lang="es-ES_tradnl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0C763406-2A32-7B43-90F8-868AA58D8F3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2973" y="2289458"/>
          <a:ext cx="5965825" cy="1147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4080">
                  <a:extLst>
                    <a:ext uri="{9D8B030D-6E8A-4147-A177-3AD203B41FA5}">
                      <a16:colId xmlns:a16="http://schemas.microsoft.com/office/drawing/2014/main" xmlns="" val="2425443075"/>
                    </a:ext>
                  </a:extLst>
                </a:gridCol>
                <a:gridCol w="632460">
                  <a:extLst>
                    <a:ext uri="{9D8B030D-6E8A-4147-A177-3AD203B41FA5}">
                      <a16:colId xmlns:a16="http://schemas.microsoft.com/office/drawing/2014/main" xmlns="" val="2925960456"/>
                    </a:ext>
                  </a:extLst>
                </a:gridCol>
                <a:gridCol w="633095">
                  <a:extLst>
                    <a:ext uri="{9D8B030D-6E8A-4147-A177-3AD203B41FA5}">
                      <a16:colId xmlns:a16="http://schemas.microsoft.com/office/drawing/2014/main" xmlns="" val="1090053662"/>
                    </a:ext>
                  </a:extLst>
                </a:gridCol>
                <a:gridCol w="633095">
                  <a:extLst>
                    <a:ext uri="{9D8B030D-6E8A-4147-A177-3AD203B41FA5}">
                      <a16:colId xmlns:a16="http://schemas.microsoft.com/office/drawing/2014/main" xmlns="" val="2308068676"/>
                    </a:ext>
                  </a:extLst>
                </a:gridCol>
                <a:gridCol w="633095">
                  <a:extLst>
                    <a:ext uri="{9D8B030D-6E8A-4147-A177-3AD203B41FA5}">
                      <a16:colId xmlns:a16="http://schemas.microsoft.com/office/drawing/2014/main" xmlns="" val="4804853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Intervención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Unidad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Costo finan.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RPC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Costo econ.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988323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Reparación de bordes de juntas y grietas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m2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4,50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0,80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3,60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01435152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Cepillado de losas (6 mm)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m2 / mm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2,90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0,80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2,32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71677311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Demolición y reposición de losas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m2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81,60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0,80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65,28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28497581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Sellado de juntas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m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3,50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0,80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 dirty="0">
                          <a:effectLst/>
                        </a:rPr>
                        <a:t> 2,80 </a:t>
                      </a:r>
                      <a:endParaRPr lang="es-UY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4166956071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EC23153B-0696-3A42-98B0-091DE5E4F83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26480" y="2308326"/>
          <a:ext cx="5965825" cy="1799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4080">
                  <a:extLst>
                    <a:ext uri="{9D8B030D-6E8A-4147-A177-3AD203B41FA5}">
                      <a16:colId xmlns:a16="http://schemas.microsoft.com/office/drawing/2014/main" xmlns="" val="522976157"/>
                    </a:ext>
                  </a:extLst>
                </a:gridCol>
                <a:gridCol w="632460">
                  <a:extLst>
                    <a:ext uri="{9D8B030D-6E8A-4147-A177-3AD203B41FA5}">
                      <a16:colId xmlns:a16="http://schemas.microsoft.com/office/drawing/2014/main" xmlns="" val="1393964008"/>
                    </a:ext>
                  </a:extLst>
                </a:gridCol>
                <a:gridCol w="633095">
                  <a:extLst>
                    <a:ext uri="{9D8B030D-6E8A-4147-A177-3AD203B41FA5}">
                      <a16:colId xmlns:a16="http://schemas.microsoft.com/office/drawing/2014/main" xmlns="" val="622673805"/>
                    </a:ext>
                  </a:extLst>
                </a:gridCol>
                <a:gridCol w="633095">
                  <a:extLst>
                    <a:ext uri="{9D8B030D-6E8A-4147-A177-3AD203B41FA5}">
                      <a16:colId xmlns:a16="http://schemas.microsoft.com/office/drawing/2014/main" xmlns="" val="613567154"/>
                    </a:ext>
                  </a:extLst>
                </a:gridCol>
                <a:gridCol w="633095">
                  <a:extLst>
                    <a:ext uri="{9D8B030D-6E8A-4147-A177-3AD203B41FA5}">
                      <a16:colId xmlns:a16="http://schemas.microsoft.com/office/drawing/2014/main" xmlns="" val="28526406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Intervención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Unidad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Costo finan.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RPC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Costo econ.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95934239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Ensanche y base estab. quim. de 25 cm + 5 cm de concreto asf. (incluye obras de drenaje)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Km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271.824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0,84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228.335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404352944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 dirty="0">
                          <a:effectLst/>
                        </a:rPr>
                        <a:t>Ensanche y base estab. quim. de 20 cm + micropavimento (incluye obras de drenaje)</a:t>
                      </a:r>
                      <a:endParaRPr lang="es-UY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Km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221.216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0,81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178.156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64863673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 dirty="0">
                          <a:effectLst/>
                        </a:rPr>
                        <a:t>Ensanche y base estab. quim. de 30 cm + micropavimento (incluye obras de drenaje)</a:t>
                      </a:r>
                      <a:endParaRPr lang="es-UY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Km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243.083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0,81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195.767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24781396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 dirty="0">
                          <a:effectLst/>
                        </a:rPr>
                        <a:t>Recargo de base de 15 cm</a:t>
                      </a:r>
                      <a:endParaRPr lang="es-UY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Km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20.100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0,85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17.155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45897338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Perfilado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Km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1.008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0,87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874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82139180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Bacheo con lastre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m3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130,00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0,85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 dirty="0">
                          <a:effectLst/>
                        </a:rPr>
                        <a:t> 111 </a:t>
                      </a:r>
                      <a:endParaRPr lang="es-UY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057708260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xmlns="" id="{E11400EE-99B1-3341-A6E7-11AC94172A9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4869492"/>
          <a:ext cx="5965825" cy="4912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4080">
                  <a:extLst>
                    <a:ext uri="{9D8B030D-6E8A-4147-A177-3AD203B41FA5}">
                      <a16:colId xmlns:a16="http://schemas.microsoft.com/office/drawing/2014/main" xmlns="" val="2827272117"/>
                    </a:ext>
                  </a:extLst>
                </a:gridCol>
                <a:gridCol w="632460">
                  <a:extLst>
                    <a:ext uri="{9D8B030D-6E8A-4147-A177-3AD203B41FA5}">
                      <a16:colId xmlns:a16="http://schemas.microsoft.com/office/drawing/2014/main" xmlns="" val="2635223076"/>
                    </a:ext>
                  </a:extLst>
                </a:gridCol>
                <a:gridCol w="633095">
                  <a:extLst>
                    <a:ext uri="{9D8B030D-6E8A-4147-A177-3AD203B41FA5}">
                      <a16:colId xmlns:a16="http://schemas.microsoft.com/office/drawing/2014/main" xmlns="" val="836153516"/>
                    </a:ext>
                  </a:extLst>
                </a:gridCol>
                <a:gridCol w="633095">
                  <a:extLst>
                    <a:ext uri="{9D8B030D-6E8A-4147-A177-3AD203B41FA5}">
                      <a16:colId xmlns:a16="http://schemas.microsoft.com/office/drawing/2014/main" xmlns="" val="1055520623"/>
                    </a:ext>
                  </a:extLst>
                </a:gridCol>
                <a:gridCol w="633095">
                  <a:extLst>
                    <a:ext uri="{9D8B030D-6E8A-4147-A177-3AD203B41FA5}">
                      <a16:colId xmlns:a16="http://schemas.microsoft.com/office/drawing/2014/main" xmlns="" val="34691637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Empedrado y Tierra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Unidad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Costo finan.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RPC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Costo econ.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50336820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Transitabilidad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Km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10.000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0,80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 dirty="0">
                          <a:effectLst/>
                        </a:rPr>
                        <a:t> 8.000 </a:t>
                      </a:r>
                      <a:endParaRPr lang="es-UY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278193337"/>
                  </a:ext>
                </a:extLst>
              </a:tr>
            </a:tbl>
          </a:graphicData>
        </a:graphic>
      </p:graphicFrame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0777779A-3C55-D146-B166-5D5C0DCED08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26479" y="4794918"/>
          <a:ext cx="5965825" cy="978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4080">
                  <a:extLst>
                    <a:ext uri="{9D8B030D-6E8A-4147-A177-3AD203B41FA5}">
                      <a16:colId xmlns:a16="http://schemas.microsoft.com/office/drawing/2014/main" xmlns="" val="2727544187"/>
                    </a:ext>
                  </a:extLst>
                </a:gridCol>
                <a:gridCol w="632460">
                  <a:extLst>
                    <a:ext uri="{9D8B030D-6E8A-4147-A177-3AD203B41FA5}">
                      <a16:colId xmlns:a16="http://schemas.microsoft.com/office/drawing/2014/main" xmlns="" val="2873346771"/>
                    </a:ext>
                  </a:extLst>
                </a:gridCol>
                <a:gridCol w="633095">
                  <a:extLst>
                    <a:ext uri="{9D8B030D-6E8A-4147-A177-3AD203B41FA5}">
                      <a16:colId xmlns:a16="http://schemas.microsoft.com/office/drawing/2014/main" xmlns="" val="4280357999"/>
                    </a:ext>
                  </a:extLst>
                </a:gridCol>
                <a:gridCol w="633095">
                  <a:extLst>
                    <a:ext uri="{9D8B030D-6E8A-4147-A177-3AD203B41FA5}">
                      <a16:colId xmlns:a16="http://schemas.microsoft.com/office/drawing/2014/main" xmlns="" val="3612433090"/>
                    </a:ext>
                  </a:extLst>
                </a:gridCol>
                <a:gridCol w="633095">
                  <a:extLst>
                    <a:ext uri="{9D8B030D-6E8A-4147-A177-3AD203B41FA5}">
                      <a16:colId xmlns:a16="http://schemas.microsoft.com/office/drawing/2014/main" xmlns="" val="771295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Mantenimiento Rutinario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Unidad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Costo finan.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RPC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Costo econ.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93516634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Vías pavimentadas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Km-año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2.000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0,83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1.651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71699284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Vías de lastre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U$S / Km-año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3.100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>
                          <a:effectLst/>
                        </a:rPr>
                        <a:t> 0,83 </a:t>
                      </a:r>
                      <a:endParaRPr lang="es-U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000" dirty="0">
                          <a:effectLst/>
                        </a:rPr>
                        <a:t> 2.559 </a:t>
                      </a:r>
                      <a:endParaRPr lang="es-UY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461916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212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A177D97-8A2F-5340-A2DE-53A5B73A9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Requerimientos presupuestales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DFE337C6-BA3C-B74D-8270-4D09F0FC7C8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6680" y="2059305"/>
            <a:ext cx="12039600" cy="19431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B2F850EA-87E7-EE41-B2E8-89879C0BFDF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680" y="4176203"/>
            <a:ext cx="120396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677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4A8FFEA1-1B69-4F42-B552-0CCF7259687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AA3C9226-5EC8-460B-82D7-72AA994DF95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62A90A9D-33DF-408E-BF4C-F82588935C9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E6AA15AE-DAFE-4E1E-B05F-F57962FD3A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88CAE6E3-39B4-4A16-97BC-9C376B9B7EA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D9DB1F97-BFF9-46CC-8EB4-BB63B98F13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D07141D5-A57C-43F5-A655-5BA2D0D2AFF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6C728007-327F-4749-8E66-54D61CDE74F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323012" y="640081"/>
            <a:ext cx="5534190" cy="505415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>
                <a:solidFill>
                  <a:schemeClr val="tx1">
                    <a:lumMod val="85000"/>
                    <a:lumOff val="15000"/>
                  </a:schemeClr>
                </a:solidFill>
              </a:rPr>
              <a:t>Intervenciones Escenario 1</a:t>
            </a:r>
          </a:p>
        </p:txBody>
      </p:sp>
    </p:spTree>
    <p:extLst>
      <p:ext uri="{BB962C8B-B14F-4D97-AF65-F5344CB8AC3E}">
        <p14:creationId xmlns:p14="http://schemas.microsoft.com/office/powerpoint/2010/main" val="1374762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4A8FFEA1-1B69-4F42-B552-0CCF7259687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AA3C9226-5EC8-460B-82D7-72AA994DF95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62A90A9D-33DF-408E-BF4C-F82588935C9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xmlns="" id="{E6AA15AE-DAFE-4E1E-B05F-F57962FD3A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88CAE6E3-39B4-4A16-97BC-9C376B9B7EA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D9DB1F97-BFF9-46CC-8EB4-BB63B98F13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D07141D5-A57C-43F5-A655-5BA2D0D2AFF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34BE84D9-ABA5-4F46-B7E8-7B9F210212D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323012" y="640081"/>
            <a:ext cx="5534190" cy="505415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>
                <a:solidFill>
                  <a:schemeClr val="tx1">
                    <a:lumMod val="85000"/>
                    <a:lumOff val="15000"/>
                  </a:schemeClr>
                </a:solidFill>
              </a:rPr>
              <a:t>Intervenciones Escenario 2</a:t>
            </a:r>
          </a:p>
        </p:txBody>
      </p:sp>
    </p:spTree>
    <p:extLst>
      <p:ext uri="{BB962C8B-B14F-4D97-AF65-F5344CB8AC3E}">
        <p14:creationId xmlns:p14="http://schemas.microsoft.com/office/powerpoint/2010/main" val="12392532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577</Words>
  <Application>Microsoft Office PowerPoint</Application>
  <PresentationFormat>Panorámica</PresentationFormat>
  <Paragraphs>190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de Office</vt:lpstr>
      <vt:lpstr>Plan Vial Provincial de ESMERALDAS</vt:lpstr>
      <vt:lpstr>Categorización geopolítica</vt:lpstr>
      <vt:lpstr>Categorización técnica</vt:lpstr>
      <vt:lpstr>Categorización unificada</vt:lpstr>
      <vt:lpstr>Costos de las intervenciones</vt:lpstr>
      <vt:lpstr>Costos de las intervenciones</vt:lpstr>
      <vt:lpstr>Requerimientos presupuestales</vt:lpstr>
      <vt:lpstr>Intervenciones Escenario 1</vt:lpstr>
      <vt:lpstr>Intervenciones Escenario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Vial Provincial de ESMERALDAS</dc:title>
  <dc:creator>Carlos Ulpiano Varela Bustos</dc:creator>
  <cp:lastModifiedBy>Carlos Ulpiano Varela Bustos</cp:lastModifiedBy>
  <cp:revision>1</cp:revision>
  <dcterms:created xsi:type="dcterms:W3CDTF">2018-02-20T15:26:14Z</dcterms:created>
  <dcterms:modified xsi:type="dcterms:W3CDTF">2018-02-20T15:27:50Z</dcterms:modified>
</cp:coreProperties>
</file>